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handoutMasterIdLst>
    <p:handoutMasterId r:id="rId32"/>
  </p:handoutMasterIdLst>
  <p:sldIdLst>
    <p:sldId id="256" r:id="rId2"/>
    <p:sldId id="317" r:id="rId3"/>
    <p:sldId id="391" r:id="rId4"/>
    <p:sldId id="392" r:id="rId5"/>
    <p:sldId id="393" r:id="rId6"/>
    <p:sldId id="421" r:id="rId7"/>
    <p:sldId id="422" r:id="rId8"/>
    <p:sldId id="395" r:id="rId9"/>
    <p:sldId id="396" r:id="rId10"/>
    <p:sldId id="397" r:id="rId11"/>
    <p:sldId id="398" r:id="rId12"/>
    <p:sldId id="400" r:id="rId13"/>
    <p:sldId id="399" r:id="rId14"/>
    <p:sldId id="406" r:id="rId15"/>
    <p:sldId id="415" r:id="rId16"/>
    <p:sldId id="403" r:id="rId17"/>
    <p:sldId id="407" r:id="rId18"/>
    <p:sldId id="412" r:id="rId19"/>
    <p:sldId id="413" r:id="rId20"/>
    <p:sldId id="414" r:id="rId21"/>
    <p:sldId id="416" r:id="rId22"/>
    <p:sldId id="417" r:id="rId23"/>
    <p:sldId id="418" r:id="rId24"/>
    <p:sldId id="419" r:id="rId25"/>
    <p:sldId id="409" r:id="rId26"/>
    <p:sldId id="408" r:id="rId27"/>
    <p:sldId id="410" r:id="rId28"/>
    <p:sldId id="411" r:id="rId29"/>
    <p:sldId id="390" r:id="rId30"/>
  </p:sldIdLst>
  <p:sldSz cx="9144000" cy="6858000" type="screen4x3"/>
  <p:notesSz cx="7010400" cy="9296400"/>
  <p:custDataLst>
    <p:tags r:id="rId33"/>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FFFF00"/>
    <a:srgbClr val="FF3300"/>
    <a:srgbClr val="00CC99"/>
    <a:srgbClr val="FF33CC"/>
    <a:srgbClr val="C0C0C0"/>
    <a:srgbClr val="DDDDDD"/>
    <a:srgbClr val="99C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69080" autoAdjust="0"/>
  </p:normalViewPr>
  <p:slideViewPr>
    <p:cSldViewPr>
      <p:cViewPr varScale="1">
        <p:scale>
          <a:sx n="79" d="100"/>
          <a:sy n="79" d="100"/>
        </p:scale>
        <p:origin x="-327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942"/>
    </p:cViewPr>
  </p:sorterViewPr>
  <p:notesViewPr>
    <p:cSldViewPr>
      <p:cViewPr>
        <p:scale>
          <a:sx n="100" d="100"/>
          <a:sy n="100" d="100"/>
        </p:scale>
        <p:origin x="-100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78851" name="Rectangle 3"/>
          <p:cNvSpPr>
            <a:spLocks noGrp="1" noChangeArrowheads="1"/>
          </p:cNvSpPr>
          <p:nvPr>
            <p:ph type="dt" sz="quarter" idx="1"/>
          </p:nvPr>
        </p:nvSpPr>
        <p:spPr bwMode="auto">
          <a:xfrm>
            <a:off x="3971183"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78852" name="Rectangle 4"/>
          <p:cNvSpPr>
            <a:spLocks noGrp="1" noChangeArrowheads="1"/>
          </p:cNvSpPr>
          <p:nvPr>
            <p:ph type="ftr" sz="quarter" idx="2"/>
          </p:nvPr>
        </p:nvSpPr>
        <p:spPr bwMode="auto">
          <a:xfrm>
            <a:off x="0"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78853" name="Rectangle 5"/>
          <p:cNvSpPr>
            <a:spLocks noGrp="1" noChangeArrowheads="1"/>
          </p:cNvSpPr>
          <p:nvPr>
            <p:ph type="sldNum" sz="quarter" idx="3"/>
          </p:nvPr>
        </p:nvSpPr>
        <p:spPr bwMode="auto">
          <a:xfrm>
            <a:off x="3971183"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A2AB1FFC-6D20-45AA-9FEA-79395CF584E7}" type="slidenum">
              <a:rPr lang="en-US"/>
              <a:pPr/>
              <a:t>‹#›</a:t>
            </a:fld>
            <a:endParaRPr lang="en-US"/>
          </a:p>
        </p:txBody>
      </p:sp>
    </p:spTree>
    <p:extLst>
      <p:ext uri="{BB962C8B-B14F-4D97-AF65-F5344CB8AC3E}">
        <p14:creationId xmlns:p14="http://schemas.microsoft.com/office/powerpoint/2010/main" xmlns="" val="30302973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a:lvl1pPr>
          </a:lstStyle>
          <a:p>
            <a:endParaRPr lang="en-US"/>
          </a:p>
        </p:txBody>
      </p:sp>
      <p:sp>
        <p:nvSpPr>
          <p:cNvPr id="68611" name="Rectangle 3"/>
          <p:cNvSpPr>
            <a:spLocks noGrp="1" noChangeArrowheads="1"/>
          </p:cNvSpPr>
          <p:nvPr>
            <p:ph type="dt" idx="1"/>
          </p:nvPr>
        </p:nvSpPr>
        <p:spPr bwMode="auto">
          <a:xfrm>
            <a:off x="3971183" y="0"/>
            <a:ext cx="3037628" cy="465774"/>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a:lvl1pPr>
          </a:lstStyle>
          <a:p>
            <a:endParaRPr lang="en-US"/>
          </a:p>
        </p:txBody>
      </p:sp>
      <p:sp>
        <p:nvSpPr>
          <p:cNvPr id="6861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8613" name="Rectangle 5"/>
          <p:cNvSpPr>
            <a:spLocks noGrp="1" noChangeArrowheads="1"/>
          </p:cNvSpPr>
          <p:nvPr>
            <p:ph type="body" sz="quarter" idx="3"/>
          </p:nvPr>
        </p:nvSpPr>
        <p:spPr bwMode="auto">
          <a:xfrm>
            <a:off x="701359" y="4416108"/>
            <a:ext cx="5607684" cy="4184016"/>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8614" name="Rectangle 6"/>
          <p:cNvSpPr>
            <a:spLocks noGrp="1" noChangeArrowheads="1"/>
          </p:cNvSpPr>
          <p:nvPr>
            <p:ph type="ftr" sz="quarter" idx="4"/>
          </p:nvPr>
        </p:nvSpPr>
        <p:spPr bwMode="auto">
          <a:xfrm>
            <a:off x="0"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a:lvl1pPr>
          </a:lstStyle>
          <a:p>
            <a:endParaRPr lang="en-US"/>
          </a:p>
        </p:txBody>
      </p:sp>
      <p:sp>
        <p:nvSpPr>
          <p:cNvPr id="68615" name="Rectangle 7"/>
          <p:cNvSpPr>
            <a:spLocks noGrp="1" noChangeArrowheads="1"/>
          </p:cNvSpPr>
          <p:nvPr>
            <p:ph type="sldNum" sz="quarter" idx="5"/>
          </p:nvPr>
        </p:nvSpPr>
        <p:spPr bwMode="auto">
          <a:xfrm>
            <a:off x="3971183" y="8829037"/>
            <a:ext cx="3037628" cy="465774"/>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a:lvl1pPr>
          </a:lstStyle>
          <a:p>
            <a:fld id="{C32BD36E-3B69-471C-9B1C-18E905ADDE85}" type="slidenum">
              <a:rPr lang="en-US"/>
              <a:pPr/>
              <a:t>‹#›</a:t>
            </a:fld>
            <a:endParaRPr lang="en-US"/>
          </a:p>
        </p:txBody>
      </p:sp>
    </p:spTree>
    <p:extLst>
      <p:ext uri="{BB962C8B-B14F-4D97-AF65-F5344CB8AC3E}">
        <p14:creationId xmlns:p14="http://schemas.microsoft.com/office/powerpoint/2010/main" xmlns="" val="30846939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agilent.com/find/EDK"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gilent.com/"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D4A2E3EF-91AA-41AB-A4BB-26786D36C26D}" type="slidenum">
              <a:rPr lang="en-US" sz="1200" b="0" i="0">
                <a:latin typeface="Arial"/>
                <a:ea typeface="+mn-ea"/>
                <a:cs typeface="+mn-cs"/>
              </a:rPr>
              <a:pPr algn="r">
                <a:buNone/>
              </a:pPr>
              <a:t>1</a:t>
            </a:fld>
            <a:endParaRPr lang="en-US" sz="1200" b="0" i="0">
              <a:latin typeface="Arial"/>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gn="l">
              <a:spcBef>
                <a:spcPts val="396"/>
              </a:spcBef>
              <a:spcAft>
                <a:spcPts val="0"/>
              </a:spcAft>
              <a:buNone/>
            </a:pPr>
            <a:r>
              <a:rPr lang="en-US" sz="1100" b="1" i="0">
                <a:solidFill>
                  <a:srgbClr val="000000"/>
                </a:solidFill>
                <a:latin typeface="Arial"/>
                <a:ea typeface="+mn-ea"/>
                <a:cs typeface="+mn-cs"/>
              </a:rPr>
              <a:t>Основные принципы работы осциллографа</a:t>
            </a:r>
          </a:p>
          <a:p>
            <a:pPr algn="l">
              <a:spcBef>
                <a:spcPts val="396"/>
              </a:spcBef>
              <a:spcAft>
                <a:spcPts val="0"/>
              </a:spcAft>
              <a:buNone/>
            </a:pPr>
            <a:r>
              <a:rPr lang="en-US" sz="1100" b="0" i="0">
                <a:solidFill>
                  <a:srgbClr val="000000"/>
                </a:solidFill>
                <a:latin typeface="Arial"/>
                <a:ea typeface="+mn-ea"/>
                <a:cs typeface="+mn-cs"/>
              </a:rPr>
              <a:t>Настоящее презентация предназначена для студентов электротехнических и физических факультетов. Осциллограф представляет собой важный инструмент для измерения напряжения и времени в современных аналоговых и цифровых электрических цепях. После окончания электротехнического или физического вуза и начала работы в электронной промышленности, вероятно, вы обнаружите, что осциллограф — это единственный измерительный прибор, который используется чаще остальных для тестирования, проверки и отладки схем. Еще во время обучения на электротехническом или физическом вузе какого-либо университета вы будете очень часто использовать осциллограф для проведения измерений в лабораториях по изучению цепей, а также для тестирования и проверки лабораторных работ и схем. Задача этой презентации по основным принципам работы осциллографов и практических работ с использованием лабораторного руководства по осциллографам и учебного пособия заключается в том, чтобы лучше понять область применения и способ эффективного использования осциллографа.</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Выполнение измерений с помощью курсоров</a:t>
            </a:r>
          </a:p>
          <a:p>
            <a:pPr algn="l">
              <a:spcBef>
                <a:spcPts val="396"/>
              </a:spcBef>
              <a:spcAft>
                <a:spcPts val="0"/>
              </a:spcAft>
              <a:buNone/>
            </a:pPr>
            <a:r>
              <a:rPr lang="en-US" sz="1100" b="0" i="0">
                <a:solidFill>
                  <a:srgbClr val="000000"/>
                </a:solidFill>
                <a:latin typeface="Arial"/>
                <a:ea typeface="+mn-ea"/>
                <a:cs typeface="+mn-cs"/>
              </a:rPr>
              <a:t>Для более прецизионного и точного измерения напряжения и времени используйте курсоры X и Y осциллографа. Включение курсоров позволяет отслеживать горизонтальные и вертикальные курсоры/маркеры, которые автоматически отображают напряжение и время в соответствующих точках. В нижней части экрана отображаются абсолютные значения напряжения и времени для каждого курсора, в правой части экрана — разность напряжения и разность времени между курсорами. Чтобы измерить двойную амплитуду напряжения этого сигнала, достаточно установить курсоры Y1 и Y2 в верхнюю и нижнюю точки сигнала. Для измерения периода и частоты этого сигнала установите курсоры X1 и X2 в две последовательные точки на форме сигнала, где она пересекается с определенным уровнем напряжения/порога.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10</a:t>
            </a:fld>
            <a:endParaRPr lang="en-US" sz="12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Выполнение измерений с помощью автоматических параметрических измерений осциллографа</a:t>
            </a:r>
          </a:p>
          <a:p>
            <a:pPr algn="l">
              <a:spcBef>
                <a:spcPts val="396"/>
              </a:spcBef>
              <a:spcAft>
                <a:spcPts val="0"/>
              </a:spcAft>
              <a:buNone/>
            </a:pPr>
            <a:r>
              <a:rPr lang="en-US" sz="1100" b="0" i="0">
                <a:solidFill>
                  <a:srgbClr val="000000"/>
                </a:solidFill>
                <a:latin typeface="Arial"/>
                <a:ea typeface="+mn-ea"/>
                <a:cs typeface="+mn-cs"/>
              </a:rPr>
              <a:t>Для выполнения измерений можно использовать не только устанавливаемые пользователем курсоры осциллографа, но и функцию автоматических параметрических измерений осциллографа, которая позволяет получить точное значение еще быстрее. Большинство современных цифровых запоминающих осциллографов профессионального уровня могут автоматически измерять параметры напряжения и времени, в том числе напряжение при парном импульсе, максимальное и минимальное напряжение, период, частоту, время нарастания, время спада и т. п.</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11</a:t>
            </a:fld>
            <a:endParaRPr lang="en-US" sz="1200" b="0" i="0">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dirty="0" err="1">
                <a:solidFill>
                  <a:srgbClr val="000000"/>
                </a:solidFill>
                <a:latin typeface="Arial"/>
                <a:ea typeface="+mn-ea"/>
                <a:cs typeface="+mn-cs"/>
              </a:rPr>
              <a:t>Основные</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элементы</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управления</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настройкой</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осциллографа</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Перед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выполнением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каких-либо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сначала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необходимо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отрегулировать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задать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надлежащий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дисплее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основным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элементам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относятся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а </a:t>
            </a:r>
            <a:r>
              <a:rPr lang="en-US" sz="1100" b="0" i="0" dirty="0" err="1">
                <a:solidFill>
                  <a:srgbClr val="000000"/>
                </a:solidFill>
                <a:latin typeface="Arial"/>
                <a:ea typeface="+mn-ea"/>
                <a:cs typeface="+mn-cs"/>
              </a:rPr>
              <a:t>также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p>
          <a:p>
            <a:pPr algn="l">
              <a:spcBef>
                <a:spcPts val="396"/>
              </a:spcBef>
              <a:spcAft>
                <a:spcPts val="0"/>
              </a:spcAft>
              <a:buNone/>
            </a:pPr>
            <a:r>
              <a:rPr lang="en-US" sz="1100" b="0" i="0" dirty="0" err="1">
                <a:solidFill>
                  <a:srgbClr val="000000"/>
                </a:solidFill>
                <a:latin typeface="Arial"/>
                <a:ea typeface="+mn-ea"/>
                <a:cs typeface="+mn-cs"/>
              </a:rPr>
              <a:t>Элементы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каждого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расположены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справа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ближе</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нижней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передней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непосредственно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входами</a:t>
            </a:r>
            <a:r>
              <a:rPr lang="en-US" sz="1100" b="0" i="0" dirty="0">
                <a:solidFill>
                  <a:srgbClr val="000000"/>
                </a:solidFill>
                <a:latin typeface="Arial"/>
                <a:ea typeface="+mn-ea"/>
                <a:cs typeface="+mn-cs"/>
              </a:rPr>
              <a:t> BNC. </a:t>
            </a:r>
            <a:r>
              <a:rPr lang="en-US" sz="1100" b="0" i="0" dirty="0" err="1">
                <a:solidFill>
                  <a:srgbClr val="000000"/>
                </a:solidFill>
                <a:latin typeface="Arial"/>
                <a:ea typeface="+mn-ea"/>
                <a:cs typeface="+mn-cs"/>
              </a:rPr>
              <a:t>Крупная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регулирует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вольт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маленькая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положение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смещение</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Элементы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расположены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ближе</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верхней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передней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Крупная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регулирует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секунд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маленькая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положение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задержку</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Ручка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расположена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Процедура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подробно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рассмотрена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позднее</a:t>
            </a:r>
            <a:r>
              <a:rPr lang="en-US" sz="1100" b="0" i="0" dirty="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12</a:t>
            </a:fld>
            <a:endParaRPr lang="en-US" sz="1200" b="0" i="0">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607684" cy="4423092"/>
          </a:xfrm>
        </p:spPr>
        <p:txBody>
          <a:bodyPr>
            <a:normAutofit fontScale="85000" lnSpcReduction="10000"/>
          </a:bodyPr>
          <a:lstStyle/>
          <a:p>
            <a:pPr algn="l">
              <a:spcBef>
                <a:spcPts val="396"/>
              </a:spcBef>
              <a:spcAft>
                <a:spcPts val="0"/>
              </a:spcAft>
              <a:buNone/>
            </a:pPr>
            <a:r>
              <a:rPr lang="en-US" sz="1100" b="1" i="0" dirty="0" err="1">
                <a:solidFill>
                  <a:srgbClr val="000000"/>
                </a:solidFill>
                <a:latin typeface="Arial"/>
                <a:ea typeface="+mn-ea"/>
                <a:cs typeface="+mn-cs"/>
              </a:rPr>
              <a:t>Надлежащее</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масштабирование</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сигнала</a:t>
            </a:r>
            <a:endParaRPr lang="en-US" sz="1100" b="1" i="0" dirty="0">
              <a:solidFill>
                <a:srgbClr val="000000"/>
              </a:solidFill>
              <a:latin typeface="Arial"/>
              <a:ea typeface="+mn-ea"/>
              <a:cs typeface="+mn-cs"/>
            </a:endParaRPr>
          </a:p>
          <a:p>
            <a:pPr marL="0" marR="0" indent="0" algn="l" defTabSz="914400" rtl="0" eaLnBrk="1" fontAlgn="base" latinLnBrk="0" hangingPunct="1">
              <a:lnSpc>
                <a:spcPct val="100000"/>
              </a:lnSpc>
              <a:spcBef>
                <a:spcPts val="396"/>
              </a:spcBef>
              <a:spcAft>
                <a:spcPts val="0"/>
              </a:spcAft>
              <a:buClrTx/>
              <a:buSzTx/>
              <a:buFontTx/>
              <a:buNone/>
              <a:tabLst/>
              <a:defRPr/>
            </a:pP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правило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выполняется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неоднократно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Например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исходному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относительно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низкую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амплитуду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наличие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большого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циклов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показано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снимке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слева</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этом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случае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видим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высота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амплитуды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всего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лишь</a:t>
            </a:r>
            <a:r>
              <a:rPr lang="en-US" sz="1100" b="0" i="0" dirty="0">
                <a:solidFill>
                  <a:srgbClr val="000000"/>
                </a:solidFill>
                <a:latin typeface="Arial"/>
                <a:ea typeface="+mn-ea"/>
                <a:cs typeface="+mn-cs"/>
              </a:rPr>
              <a:t> 1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Поверните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вольт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увеличить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Если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повернуть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неправильном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направлении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уменьшится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Поворачивайте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противоположном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направлении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форма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занимать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большую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половину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высоту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нажатии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ручки</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V/div</a:t>
            </a:r>
            <a:r>
              <a:rPr lang="en-US" sz="1100" b="0" i="0" baseline="0" dirty="0" smtClean="0">
                <a:solidFill>
                  <a:srgbClr val="000000"/>
                </a:solidFill>
                <a:latin typeface="Arial"/>
                <a:ea typeface="+mn-ea"/>
                <a:cs typeface="+mn-cs"/>
              </a:rPr>
              <a:t> (</a:t>
            </a:r>
            <a:r>
              <a:rPr lang="en-US" sz="1100" b="0" i="0" dirty="0" smtClean="0">
                <a:solidFill>
                  <a:srgbClr val="000000"/>
                </a:solidFill>
                <a:latin typeface="Arial"/>
                <a:ea typeface="+mn-ea"/>
                <a:cs typeface="+mn-cs"/>
              </a:rPr>
              <a:t>В/</a:t>
            </a:r>
            <a:r>
              <a:rPr lang="en-US" sz="1100" b="0" i="0" dirty="0" err="1" smtClean="0">
                <a:solidFill>
                  <a:srgbClr val="000000"/>
                </a:solidFill>
                <a:latin typeface="Arial"/>
                <a:ea typeface="+mn-ea"/>
                <a:cs typeface="+mn-cs"/>
              </a:rPr>
              <a:t>деление</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уменьшается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шаг</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параметра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вольт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позволяет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заполнить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большую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точных</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прецизионных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измерений</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Если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имеет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смещение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постоянной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смещается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выше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ниже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центрального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потребоваться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отрегулировать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положение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формы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центру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надлежащего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поверните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S/div</a:t>
            </a:r>
            <a:r>
              <a:rPr lang="en-US" sz="1100" b="0" i="0" baseline="0" dirty="0" smtClean="0">
                <a:solidFill>
                  <a:srgbClr val="000000"/>
                </a:solidFill>
                <a:latin typeface="Arial"/>
                <a:ea typeface="+mn-ea"/>
                <a:cs typeface="+mn-cs"/>
              </a:rPr>
              <a:t> (</a:t>
            </a:r>
            <a:r>
              <a:rPr lang="en-US" sz="1100" b="0" i="0" dirty="0" smtClean="0">
                <a:solidFill>
                  <a:srgbClr val="000000"/>
                </a:solidFill>
                <a:latin typeface="Arial"/>
                <a:ea typeface="+mn-ea"/>
                <a:cs typeface="+mn-cs"/>
              </a:rPr>
              <a:t>С/</a:t>
            </a:r>
            <a:r>
              <a:rPr lang="en-US" sz="1100" b="0" i="0" dirty="0" err="1" smtClean="0">
                <a:solidFill>
                  <a:srgbClr val="000000"/>
                </a:solidFill>
                <a:latin typeface="Arial"/>
                <a:ea typeface="+mn-ea"/>
                <a:cs typeface="+mn-cs"/>
              </a:rPr>
              <a:t>деление</a:t>
            </a:r>
            <a:r>
              <a:rPr lang="en-US" sz="1100" b="0" i="0" dirty="0" smtClean="0">
                <a:solidFill>
                  <a:srgbClr val="000000"/>
                </a:solidFill>
                <a:latin typeface="Arial"/>
                <a:ea typeface="+mn-ea"/>
                <a:cs typeface="+mn-cs"/>
              </a:rPr>
              <a:t>) </a:t>
            </a:r>
            <a:r>
              <a:rPr lang="en-US" sz="1100" b="0" i="0" dirty="0">
                <a:solidFill>
                  <a:srgbClr val="000000"/>
                </a:solidFill>
                <a:latin typeface="Arial"/>
                <a:ea typeface="+mn-ea"/>
                <a:cs typeface="+mn-cs"/>
              </a:rPr>
              <a:t>(</a:t>
            </a:r>
            <a:r>
              <a:rPr lang="en-US" sz="1100" b="0" i="0" dirty="0" err="1">
                <a:solidFill>
                  <a:srgbClr val="000000"/>
                </a:solidFill>
                <a:latin typeface="Arial"/>
                <a:ea typeface="+mn-ea"/>
                <a:cs typeface="+mn-cs"/>
              </a:rPr>
              <a:t>также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называется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регулятором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отображалась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лишь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циклов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Однако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если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необходимо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просмотреть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только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фронт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установите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параметра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секунд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низкое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просмотреть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передний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задний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фронты</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высоким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разрешением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Наконец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получения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стабильного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потребоваться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уровень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вращении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отобразится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индикатор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аналогичен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курсору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напряжения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который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обозначает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фактический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уровень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Обычно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правильная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соответствует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приблизительно</a:t>
            </a:r>
            <a:r>
              <a:rPr lang="en-US" sz="1100" b="0" i="0" dirty="0">
                <a:solidFill>
                  <a:srgbClr val="000000"/>
                </a:solidFill>
                <a:latin typeface="Arial"/>
                <a:ea typeface="+mn-ea"/>
                <a:cs typeface="+mn-cs"/>
              </a:rPr>
              <a:t> 50% </a:t>
            </a:r>
            <a:r>
              <a:rPr lang="en-US" sz="1100" b="0" i="0" dirty="0" err="1">
                <a:solidFill>
                  <a:srgbClr val="000000"/>
                </a:solidFill>
                <a:latin typeface="Arial"/>
                <a:ea typeface="+mn-ea"/>
                <a:cs typeface="+mn-cs"/>
              </a:rPr>
              <a:t>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вертикальной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амплитуды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установки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50%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повторяющемся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достаточно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нажать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Процедура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подробно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рассмотрена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позднее</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элементов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управления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горизонтали</a:t>
            </a:r>
            <a:r>
              <a:rPr lang="en-US" sz="1100" b="0" i="0" dirty="0">
                <a:solidFill>
                  <a:srgbClr val="000000"/>
                </a:solidFill>
                <a:latin typeface="Arial"/>
                <a:ea typeface="+mn-ea"/>
                <a:cs typeface="+mn-cs"/>
              </a:rPr>
              <a:t>, а </a:t>
            </a:r>
            <a:r>
              <a:rPr lang="en-US" sz="1100" b="0" i="0" dirty="0" err="1">
                <a:solidFill>
                  <a:srgbClr val="000000"/>
                </a:solidFill>
                <a:latin typeface="Arial"/>
                <a:ea typeface="+mn-ea"/>
                <a:cs typeface="+mn-cs"/>
              </a:rPr>
              <a:t>также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уровнем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потребоваться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повторно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некоторые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параметры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получить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необходимое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изображение</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Запомните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еще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один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быстрый</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легкий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способ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простым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повторяющимся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входным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сигналам</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функция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автомасштаба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автомасштаба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всегда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выполнить</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отношении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сложных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сможете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эффективно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работать</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осциллографом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когда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потребуется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настройки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вручную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Кроме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преподаватель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отключить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автомасштаба</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специальной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команды</a:t>
            </a:r>
            <a:r>
              <a:rPr lang="en-US" sz="1100" b="0" i="0" dirty="0">
                <a:solidFill>
                  <a:srgbClr val="000000"/>
                </a:solidFill>
                <a:latin typeface="Arial"/>
                <a:ea typeface="+mn-ea"/>
                <a:cs typeface="+mn-cs"/>
              </a:rPr>
              <a:t>.</a:t>
            </a:r>
          </a:p>
          <a:p>
            <a:pPr algn="l">
              <a:spcBef>
                <a:spcPts val="396"/>
              </a:spcBef>
              <a:spcAft>
                <a:spcPts val="0"/>
              </a:spcAft>
              <a:buNone/>
            </a:pPr>
            <a:r>
              <a:rPr lang="en-US" sz="1100" b="0" i="0" u="sng" dirty="0" err="1">
                <a:solidFill>
                  <a:srgbClr val="000000"/>
                </a:solidFill>
                <a:latin typeface="Arial"/>
                <a:ea typeface="+mn-ea"/>
                <a:cs typeface="+mn-cs"/>
              </a:rPr>
              <a:t>Примечание</a:t>
            </a:r>
            <a:r>
              <a:rPr lang="en-US" sz="1100" b="0" i="0" u="sng" dirty="0">
                <a:solidFill>
                  <a:srgbClr val="000000"/>
                </a:solidFill>
                <a:latin typeface="Arial"/>
                <a:ea typeface="+mn-ea"/>
                <a:cs typeface="+mn-cs"/>
              </a:rPr>
              <a:t> </a:t>
            </a:r>
            <a:r>
              <a:rPr lang="en-US" sz="1100" b="0" i="0" u="sng" dirty="0" err="1">
                <a:solidFill>
                  <a:srgbClr val="000000"/>
                </a:solidFill>
                <a:latin typeface="Arial"/>
                <a:ea typeface="+mn-ea"/>
                <a:cs typeface="+mn-cs"/>
              </a:rPr>
              <a:t>для</a:t>
            </a:r>
            <a:r>
              <a:rPr lang="en-US" sz="1100" b="0" i="0" u="sng" dirty="0">
                <a:solidFill>
                  <a:srgbClr val="000000"/>
                </a:solidFill>
                <a:latin typeface="Arial"/>
                <a:ea typeface="+mn-ea"/>
                <a:cs typeface="+mn-cs"/>
              </a:rPr>
              <a:t> </a:t>
            </a:r>
            <a:r>
              <a:rPr lang="en-US" sz="1100" b="0" i="0" u="sng" dirty="0" err="1">
                <a:solidFill>
                  <a:srgbClr val="000000"/>
                </a:solidFill>
                <a:latin typeface="Arial"/>
                <a:ea typeface="+mn-ea"/>
                <a:cs typeface="+mn-cs"/>
              </a:rPr>
              <a:t>преподавателя</a:t>
            </a:r>
            <a:r>
              <a:rPr lang="en-US" sz="1100" b="0" i="0" u="sng"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отключить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автомасштаба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загрузите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команду</a:t>
            </a:r>
            <a:r>
              <a:rPr lang="en-US" sz="1100" b="0" i="0" dirty="0">
                <a:solidFill>
                  <a:srgbClr val="000000"/>
                </a:solidFill>
                <a:latin typeface="Arial"/>
                <a:ea typeface="+mn-ea"/>
                <a:cs typeface="+mn-cs"/>
              </a:rPr>
              <a:t> "</a:t>
            </a:r>
            <a:r>
              <a:rPr lang="en-US" sz="1050" b="0" i="0" dirty="0">
                <a:solidFill>
                  <a:srgbClr val="000000"/>
                </a:solidFill>
                <a:latin typeface="Arial"/>
                <a:ea typeface="+mn-ea"/>
                <a:cs typeface="+mn-cs"/>
              </a:rPr>
              <a:t>:</a:t>
            </a:r>
            <a:r>
              <a:rPr lang="en-US" sz="1050" b="0" i="0" dirty="0" err="1">
                <a:solidFill>
                  <a:srgbClr val="000000"/>
                </a:solidFill>
                <a:latin typeface="Arial"/>
                <a:ea typeface="+mn-ea"/>
                <a:cs typeface="+mn-cs"/>
              </a:rPr>
              <a:t>AUToscale</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DISable</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установив</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соединение</a:t>
            </a:r>
            <a:r>
              <a:rPr lang="en-US" sz="1050" b="0" i="0" dirty="0">
                <a:solidFill>
                  <a:srgbClr val="000000"/>
                </a:solidFill>
                <a:latin typeface="Arial"/>
                <a:ea typeface="+mn-ea"/>
                <a:cs typeface="+mn-cs"/>
              </a:rPr>
              <a:t> с </a:t>
            </a:r>
            <a:r>
              <a:rPr lang="en-US" sz="1050" b="0" i="0" dirty="0" err="1">
                <a:solidFill>
                  <a:srgbClr val="000000"/>
                </a:solidFill>
                <a:latin typeface="Arial"/>
                <a:ea typeface="+mn-ea"/>
                <a:cs typeface="+mn-cs"/>
              </a:rPr>
              <a:t>осциллографом</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посредством</a:t>
            </a:r>
            <a:r>
              <a:rPr lang="en-US" sz="1050" b="0" i="0" dirty="0">
                <a:solidFill>
                  <a:srgbClr val="000000"/>
                </a:solidFill>
                <a:latin typeface="Arial"/>
                <a:ea typeface="+mn-ea"/>
                <a:cs typeface="+mn-cs"/>
              </a:rPr>
              <a:t> USB </a:t>
            </a:r>
            <a:r>
              <a:rPr lang="en-US" sz="1050" b="0" i="0" dirty="0" err="1">
                <a:solidFill>
                  <a:srgbClr val="000000"/>
                </a:solidFill>
                <a:latin typeface="Arial"/>
                <a:ea typeface="+mn-ea"/>
                <a:cs typeface="+mn-cs"/>
              </a:rPr>
              <a:t>или</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сети</a:t>
            </a:r>
            <a:r>
              <a:rPr lang="en-US" sz="1050" b="0" i="0" dirty="0">
                <a:solidFill>
                  <a:srgbClr val="000000"/>
                </a:solidFill>
                <a:latin typeface="Arial"/>
                <a:ea typeface="+mn-ea"/>
                <a:cs typeface="+mn-cs"/>
              </a:rPr>
              <a:t> LAN. </a:t>
            </a:r>
            <a:r>
              <a:rPr lang="en-US" sz="1050" b="0" i="0" dirty="0" err="1">
                <a:solidFill>
                  <a:srgbClr val="000000"/>
                </a:solidFill>
                <a:latin typeface="Arial"/>
                <a:ea typeface="+mn-ea"/>
                <a:cs typeface="+mn-cs"/>
              </a:rPr>
              <a:t>После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загрузки</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этой</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команды</a:t>
            </a:r>
            <a:r>
              <a:rPr lang="en-US" sz="1050" b="0" i="0" dirty="0">
                <a:solidFill>
                  <a:srgbClr val="000000"/>
                </a:solidFill>
                <a:latin typeface="Arial"/>
                <a:ea typeface="+mn-ea"/>
                <a:cs typeface="+mn-cs"/>
              </a:rPr>
              <a:t> в </a:t>
            </a:r>
            <a:r>
              <a:rPr lang="en-US" sz="1050" b="0" i="0" dirty="0" err="1">
                <a:solidFill>
                  <a:srgbClr val="000000"/>
                </a:solidFill>
                <a:latin typeface="Arial"/>
                <a:ea typeface="+mn-ea"/>
                <a:cs typeface="+mn-cs"/>
              </a:rPr>
              <a:t>осциллограф</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функция</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автомасштаба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будет</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отключена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на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постоянной</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основе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до</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тех</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пор</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пока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не</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будет</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загружена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команда</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включения</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AUToscale</a:t>
            </a:r>
            <a:r>
              <a:rPr lang="en-US" sz="1050" b="0" i="0" dirty="0">
                <a:solidFill>
                  <a:srgbClr val="000000"/>
                </a:solidFill>
                <a:latin typeface="Arial"/>
                <a:ea typeface="+mn-ea"/>
                <a:cs typeface="+mn-cs"/>
              </a:rPr>
              <a:t> </a:t>
            </a:r>
            <a:r>
              <a:rPr lang="en-US" sz="1050" b="0" i="0" dirty="0" err="1">
                <a:solidFill>
                  <a:srgbClr val="000000"/>
                </a:solidFill>
                <a:latin typeface="Arial"/>
                <a:ea typeface="+mn-ea"/>
                <a:cs typeface="+mn-cs"/>
              </a:rPr>
              <a:t>ENABle</a:t>
            </a:r>
            <a:r>
              <a:rPr lang="en-US" sz="1050" b="0" i="0" dirty="0">
                <a:solidFill>
                  <a:srgbClr val="000000"/>
                </a:solidFill>
                <a:latin typeface="Arial"/>
                <a:ea typeface="+mn-ea"/>
                <a:cs typeface="+mn-cs"/>
              </a:rPr>
              <a:t>).</a:t>
            </a:r>
          </a:p>
          <a:p>
            <a:pPr algn="l">
              <a:spcBef>
                <a:spcPts val="396"/>
              </a:spcBef>
              <a:spcAft>
                <a:spcPts val="0"/>
              </a:spcAft>
              <a:buNone/>
            </a:pPr>
            <a:endParaRPr lang="en-US" sz="1100" dirty="0" smtClean="0"/>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13</a:t>
            </a:fld>
            <a:endParaRPr lang="en-US" sz="12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Описание запуска осциллографа</a:t>
            </a:r>
          </a:p>
          <a:p>
            <a:pPr algn="l">
              <a:spcBef>
                <a:spcPts val="396"/>
              </a:spcBef>
              <a:spcAft>
                <a:spcPts val="0"/>
              </a:spcAft>
              <a:buNone/>
            </a:pPr>
            <a:r>
              <a:rPr lang="en-US" sz="1100" b="0" i="0">
                <a:solidFill>
                  <a:srgbClr val="000000"/>
                </a:solidFill>
                <a:latin typeface="Arial"/>
                <a:ea typeface="+mn-ea"/>
                <a:cs typeface="+mn-cs"/>
              </a:rPr>
              <a:t>Функцию запуска осциллографа зачастую недооценивают, однако крайне важно уметь правильно ее использовать особенно при отслеживании очень сложных сигналов. Запуск осциллографа можно сравнить с синхронизированной фотосъемкой. Один "снимок" сигнала в действительности состоит из множества отдельных и последовательных оцифрованных проб. </a:t>
            </a:r>
          </a:p>
          <a:p>
            <a:pPr algn="l">
              <a:spcBef>
                <a:spcPts val="396"/>
              </a:spcBef>
              <a:spcAft>
                <a:spcPts val="0"/>
              </a:spcAft>
              <a:buNone/>
            </a:pPr>
            <a:r>
              <a:rPr lang="en-US" sz="1100" b="0" i="0">
                <a:solidFill>
                  <a:srgbClr val="000000"/>
                </a:solidFill>
                <a:latin typeface="Arial"/>
                <a:ea typeface="+mn-ea"/>
                <a:cs typeface="+mn-cs"/>
              </a:rPr>
              <a:t>Обычно при отслеживании повторного входного сигнала осциллограф выполняет повторяющиеся циклы сбора (или съемку) для вывода реального изображения входного сигнала. Подобную повторяющуюся съемку, выполняемую осциллографом, необходимо синхронизировать по уникальной точке входного сигнала, чтобы отобразить стабильный сигнал на дисплее осциллографа. </a:t>
            </a:r>
          </a:p>
          <a:p>
            <a:pPr algn="l">
              <a:spcBef>
                <a:spcPts val="396"/>
              </a:spcBef>
              <a:spcAft>
                <a:spcPts val="0"/>
              </a:spcAft>
              <a:buNone/>
            </a:pPr>
            <a:r>
              <a:rPr lang="en-US" sz="1100" b="0" i="0">
                <a:solidFill>
                  <a:srgbClr val="000000"/>
                </a:solidFill>
                <a:latin typeface="Arial"/>
                <a:ea typeface="+mn-ea"/>
                <a:cs typeface="+mn-cs"/>
              </a:rPr>
              <a:t>Хотя на некоторых осциллографах можно выбрать различные расширенные режимы запуска, наиболее распространен тип запуска, при котором осциллограф срабатывает, когда входной сигнал пересекает определенный уровень порогового напряжения в прямом или обратном направлении. Такой способ называется запуском по фронту. Другими словами, осциллограф запускается (выполняет съемку), когда входной сигнал переходит от низкого уровня напряжения к высокому уровню напряжения (запуск по переднему фронту) или когда входной сигнал переходит от высокого уровня напряжения к низкому уровню напряжения (запуск по заднему фронту).</a:t>
            </a:r>
          </a:p>
          <a:p>
            <a:pPr algn="l">
              <a:spcBef>
                <a:spcPts val="396"/>
              </a:spcBef>
              <a:spcAft>
                <a:spcPts val="0"/>
              </a:spcAft>
              <a:buNone/>
            </a:pPr>
            <a:r>
              <a:rPr lang="en-US" sz="1100" b="0" i="0">
                <a:solidFill>
                  <a:srgbClr val="000000"/>
                </a:solidFill>
                <a:latin typeface="Arial"/>
                <a:ea typeface="+mn-ea"/>
                <a:cs typeface="+mn-cs"/>
              </a:rPr>
              <a:t>Запуск осциллографа можно сравнить с фотофинишем на скачках. Чтобы точно определить победителя скачек, затвор фотоаппарата должен быть синхронизирован с моментом, когда нос лидирующей лошади пересекает линию финиша на направлению скачки.</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14</a:t>
            </a:fld>
            <a:endParaRPr lang="en-US" sz="1200" b="0" i="0">
              <a:latin typeface="Arial"/>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l">
              <a:spcBef>
                <a:spcPts val="432"/>
              </a:spcBef>
              <a:spcAft>
                <a:spcPts val="0"/>
              </a:spcAft>
              <a:buNone/>
            </a:pPr>
            <a:r>
              <a:rPr lang="en-US" sz="1200" b="1" i="0" dirty="0" err="1">
                <a:solidFill>
                  <a:srgbClr val="000000"/>
                </a:solidFill>
                <a:latin typeface="Arial"/>
                <a:ea typeface="+mn-ea"/>
                <a:cs typeface="+mn-cs"/>
              </a:rPr>
              <a:t>Примеры</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запуска</a:t>
            </a:r>
            <a:endParaRPr lang="en-US" sz="1200" b="1" i="0" dirty="0">
              <a:solidFill>
                <a:srgbClr val="000000"/>
              </a:solidFill>
              <a:latin typeface="Arial"/>
              <a:ea typeface="+mn-ea"/>
              <a:cs typeface="+mn-cs"/>
            </a:endParaRPr>
          </a:p>
          <a:p>
            <a:pPr algn="l">
              <a:spcBef>
                <a:spcPts val="432"/>
              </a:spcBef>
              <a:spcAft>
                <a:spcPts val="0"/>
              </a:spcAft>
              <a:buNone/>
            </a:pP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слайде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представлены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три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примера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снимке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слева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находится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выше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этом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случае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никогда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пересекает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порога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любом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направлении</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помощью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режима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Auto (</a:t>
            </a:r>
            <a:r>
              <a:rPr lang="en-US" sz="1200" b="0" i="0" dirty="0" err="1" smtClean="0">
                <a:solidFill>
                  <a:srgbClr val="000000"/>
                </a:solidFill>
                <a:latin typeface="Arial"/>
                <a:ea typeface="+mn-ea"/>
                <a:cs typeface="+mn-cs"/>
              </a:rPr>
              <a:t>Авто</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который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используется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умолчанию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осуществляются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асинхронные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снимки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наблюдается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неустойчивый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Фактически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пример</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демонстрирует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выполняется</a:t>
            </a:r>
            <a:r>
              <a:rPr lang="en-US" sz="1200" b="0" i="0" dirty="0">
                <a:solidFill>
                  <a:srgbClr val="000000"/>
                </a:solidFill>
                <a:latin typeface="Arial"/>
                <a:ea typeface="+mn-ea"/>
                <a:cs typeface="+mn-cs"/>
              </a:rPr>
              <a:t>. </a:t>
            </a:r>
          </a:p>
          <a:p>
            <a:pPr algn="l">
              <a:spcBef>
                <a:spcPts val="432"/>
              </a:spcBef>
              <a:spcAft>
                <a:spcPts val="0"/>
              </a:spcAft>
              <a:buNone/>
            </a:pPr>
            <a:r>
              <a:rPr lang="en-US" sz="1200" b="0" i="0" dirty="0" err="1">
                <a:solidFill>
                  <a:srgbClr val="000000"/>
                </a:solidFill>
                <a:latin typeface="Arial"/>
                <a:ea typeface="+mn-ea"/>
                <a:cs typeface="+mn-cs"/>
              </a:rPr>
              <a:t>При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использовании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режима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Auto (</a:t>
            </a:r>
            <a:r>
              <a:rPr lang="en-US" sz="1200" b="0" i="0" dirty="0" err="1" smtClean="0">
                <a:solidFill>
                  <a:srgbClr val="000000"/>
                </a:solidFill>
                <a:latin typeface="Arial"/>
                <a:ea typeface="+mn-ea"/>
                <a:cs typeface="+mn-cs"/>
              </a:rPr>
              <a:t>Авто</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осциллограф</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выполняет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автоматические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асинхронные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если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реальное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событие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происходит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истечении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заданного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периода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ожидания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Несмотря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синхронизирован</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является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устойчивым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можно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меньшей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мере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наблюдать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масштаб</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вертикали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Если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использован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режим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r>
              <a:rPr lang="en-US" sz="1200" b="0" i="0" dirty="0">
                <a:solidFill>
                  <a:srgbClr val="000000"/>
                </a:solidFill>
                <a:latin typeface="Arial"/>
                <a:ea typeface="+mn-ea"/>
                <a:cs typeface="+mn-cs"/>
              </a:rPr>
              <a:t> </a:t>
            </a:r>
            <a:r>
              <a:rPr lang="en-US" sz="1200" b="0" i="0" dirty="0" smtClean="0">
                <a:solidFill>
                  <a:srgbClr val="000000"/>
                </a:solidFill>
                <a:latin typeface="Arial"/>
                <a:ea typeface="+mn-ea"/>
                <a:cs typeface="+mn-cs"/>
              </a:rPr>
              <a:t>Normal (</a:t>
            </a:r>
            <a:r>
              <a:rPr lang="en-US" sz="1200" b="0" i="0" dirty="0" err="1" smtClean="0">
                <a:solidFill>
                  <a:srgbClr val="000000"/>
                </a:solidFill>
                <a:latin typeface="Arial"/>
                <a:ea typeface="+mn-ea"/>
                <a:cs typeface="+mn-cs"/>
              </a:rPr>
              <a:t>Нормальный</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и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установлен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над</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создаст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снимки</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устойчивые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неустойчивые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будут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отсутствовать</a:t>
            </a:r>
            <a:r>
              <a:rPr lang="en-US" sz="1200" b="0" i="0" dirty="0">
                <a:solidFill>
                  <a:srgbClr val="000000"/>
                </a:solidFill>
                <a:latin typeface="Arial"/>
                <a:ea typeface="+mn-ea"/>
                <a:cs typeface="+mn-cs"/>
              </a:rPr>
              <a:t>.</a:t>
            </a:r>
          </a:p>
          <a:p>
            <a:pPr algn="l">
              <a:spcBef>
                <a:spcPts val="432"/>
              </a:spcBef>
              <a:spcAft>
                <a:spcPts val="0"/>
              </a:spcAft>
              <a:buNone/>
            </a:pP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снимке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центре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настроен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передним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фронтам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установлен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приблизительно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50%. В </a:t>
            </a:r>
            <a:r>
              <a:rPr lang="en-US" sz="1200" b="0" i="0" dirty="0" err="1">
                <a:solidFill>
                  <a:srgbClr val="000000"/>
                </a:solidFill>
                <a:latin typeface="Arial"/>
                <a:ea typeface="+mn-ea"/>
                <a:cs typeface="+mn-cs"/>
              </a:rPr>
              <a:t>этом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случае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передний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фронт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отображается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точно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точка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умолчанию</a:t>
            </a:r>
            <a:r>
              <a:rPr lang="en-US" sz="1200" b="0" i="0" dirty="0">
                <a:solidFill>
                  <a:srgbClr val="000000"/>
                </a:solidFill>
                <a:latin typeface="Arial"/>
                <a:ea typeface="+mn-ea"/>
                <a:cs typeface="+mn-cs"/>
              </a:rPr>
              <a:t>. </a:t>
            </a:r>
          </a:p>
          <a:p>
            <a:pPr algn="l">
              <a:spcBef>
                <a:spcPts val="432"/>
              </a:spcBef>
              <a:spcAft>
                <a:spcPts val="0"/>
              </a:spcAft>
              <a:buNone/>
            </a:pP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снимке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справа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настроен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задним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фронтам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установлен</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более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высокий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(+2,0 В), </a:t>
            </a:r>
            <a:r>
              <a:rPr lang="en-US" sz="1200" b="0" i="0" dirty="0" err="1">
                <a:solidFill>
                  <a:srgbClr val="000000"/>
                </a:solidFill>
                <a:latin typeface="Arial"/>
                <a:ea typeface="+mn-ea"/>
                <a:cs typeface="+mn-cs"/>
              </a:rPr>
              <a:t>который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находится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ближе</a:t>
            </a:r>
            <a:r>
              <a:rPr lang="en-US" sz="1200" b="0" i="0" dirty="0">
                <a:solidFill>
                  <a:srgbClr val="000000"/>
                </a:solidFill>
                <a:latin typeface="Arial"/>
                <a:ea typeface="+mn-ea"/>
                <a:cs typeface="+mn-cs"/>
              </a:rPr>
              <a:t> к </a:t>
            </a:r>
            <a:r>
              <a:rPr lang="en-US" sz="1200" b="0" i="0" dirty="0" err="1">
                <a:solidFill>
                  <a:srgbClr val="000000"/>
                </a:solidFill>
                <a:latin typeface="Arial"/>
                <a:ea typeface="+mn-ea"/>
                <a:cs typeface="+mn-cs"/>
              </a:rPr>
              <a:t>положительному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пику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Теперь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задний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фронт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входного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отображается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точно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центру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положение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опять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служит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точкой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a:t>
            </a:r>
          </a:p>
          <a:p>
            <a:pPr algn="l">
              <a:spcBef>
                <a:spcPts val="432"/>
              </a:spcBef>
              <a:spcAft>
                <a:spcPts val="0"/>
              </a:spcAft>
              <a:buNone/>
            </a:pPr>
            <a:r>
              <a:rPr lang="en-US" sz="1200" b="0" i="0" dirty="0" err="1">
                <a:solidFill>
                  <a:srgbClr val="000000"/>
                </a:solidFill>
                <a:latin typeface="Arial"/>
                <a:ea typeface="+mn-ea"/>
                <a:cs typeface="+mn-cs"/>
              </a:rPr>
              <a:t>Несмотря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всех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цифровых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точка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умолчанию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расположена</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центре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горизонтали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ее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можно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переместить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влево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вправо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повернув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ручку</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задержки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горизонтали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ее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также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называют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ручкой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положения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горизонтали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аналоговых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старых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моделей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уровень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находится</a:t>
            </a:r>
            <a:r>
              <a:rPr lang="en-US" sz="1200" b="0" i="0" dirty="0">
                <a:solidFill>
                  <a:srgbClr val="000000"/>
                </a:solidFill>
                <a:latin typeface="Arial"/>
                <a:ea typeface="+mn-ea"/>
                <a:cs typeface="+mn-cs"/>
              </a:rPr>
              <a:t> в </a:t>
            </a:r>
            <a:r>
              <a:rPr lang="en-US" sz="1200" b="0" i="0" dirty="0" err="1">
                <a:solidFill>
                  <a:srgbClr val="000000"/>
                </a:solidFill>
                <a:latin typeface="Arial"/>
                <a:ea typeface="+mn-ea"/>
                <a:cs typeface="+mn-cs"/>
              </a:rPr>
              <a:t>левой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части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экрана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Это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значит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что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аналоговые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отображают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только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участки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которые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следуют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событием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иногда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называют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данными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положительного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времени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На</a:t>
            </a:r>
            <a:r>
              <a:rPr lang="en-US" sz="1200" b="0" i="0" dirty="0">
                <a:solidFill>
                  <a:srgbClr val="000000"/>
                </a:solidFill>
                <a:latin typeface="Arial"/>
                <a:ea typeface="+mn-ea"/>
                <a:cs typeface="+mn-cs"/>
              </a:rPr>
              <a:t> DSO </a:t>
            </a:r>
            <a:r>
              <a:rPr lang="en-US" sz="1200" b="0" i="0" dirty="0" err="1">
                <a:solidFill>
                  <a:srgbClr val="000000"/>
                </a:solidFill>
                <a:latin typeface="Arial"/>
                <a:ea typeface="+mn-ea"/>
                <a:cs typeface="+mn-cs"/>
              </a:rPr>
              <a:t>могут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отображаться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участки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как</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предшествующие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отрицательное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время</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предпусковые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событию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так</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следующие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положительного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времени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ним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Предпусковые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позволяют</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анализировать</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данные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сигналов</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которые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вызвали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определенное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состояние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ошибки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при</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запуске</a:t>
            </a:r>
            <a:r>
              <a:rPr lang="en-US" sz="1200" b="0" i="0" dirty="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15</a:t>
            </a:fld>
            <a:endParaRPr lang="en-US" sz="1200" b="0" i="0">
              <a:latin typeface="Arial"/>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Расширенный запуск осциллографа</a:t>
            </a:r>
          </a:p>
          <a:p>
            <a:pPr algn="l">
              <a:spcBef>
                <a:spcPts val="396"/>
              </a:spcBef>
              <a:spcAft>
                <a:spcPts val="0"/>
              </a:spcAft>
              <a:buNone/>
            </a:pPr>
            <a:r>
              <a:rPr lang="en-US" sz="1100" b="0" i="0">
                <a:solidFill>
                  <a:srgbClr val="000000"/>
                </a:solidFill>
                <a:latin typeface="Arial"/>
                <a:ea typeface="+mn-ea"/>
                <a:cs typeface="+mn-cs"/>
              </a:rPr>
              <a:t>Несмотря на то, что в большинстве запланированных экспериментов для студентов электротехнических и физических факультетов используется преимущественно простой запуск по переднему или заднему фронтам, некоторые современные осциллографы профессионального уровня имеют расширенные режимы запуска для синхронизации циклов сбора (съемки сигналов) по более сложным сигналам. </a:t>
            </a:r>
          </a:p>
          <a:p>
            <a:pPr algn="l">
              <a:spcBef>
                <a:spcPts val="396"/>
              </a:spcBef>
              <a:spcAft>
                <a:spcPts val="0"/>
              </a:spcAft>
              <a:buNone/>
            </a:pPr>
            <a:r>
              <a:rPr lang="en-US" sz="1100" b="0" i="0">
                <a:solidFill>
                  <a:srgbClr val="000000"/>
                </a:solidFill>
                <a:latin typeface="Arial"/>
                <a:ea typeface="+mn-ea"/>
                <a:cs typeface="+mn-cs"/>
              </a:rPr>
              <a:t>В данном примере показан сложный тактовый сигнал и сигнал данных, передаваемые по последовательной шине I</a:t>
            </a:r>
            <a:r>
              <a:rPr lang="en-US" sz="1100" b="0" i="0" baseline="30000">
                <a:solidFill>
                  <a:srgbClr val="000000"/>
                </a:solidFill>
                <a:latin typeface="Arial"/>
                <a:ea typeface="+mn-ea"/>
                <a:cs typeface="+mn-cs"/>
              </a:rPr>
              <a:t>2</a:t>
            </a:r>
            <a:r>
              <a:rPr lang="en-US" sz="1100" b="0" i="0">
                <a:solidFill>
                  <a:srgbClr val="000000"/>
                </a:solidFill>
                <a:latin typeface="Arial"/>
                <a:ea typeface="+mn-ea"/>
                <a:cs typeface="+mn-cs"/>
              </a:rPr>
              <a:t>C. Для запуска по уникальному событию последовательной шины, например записи по определенному адресу, требуется выполнить запуск по шине I</a:t>
            </a:r>
            <a:r>
              <a:rPr lang="en-US" sz="1100" b="0" i="0" baseline="30000">
                <a:solidFill>
                  <a:srgbClr val="000000"/>
                </a:solidFill>
                <a:latin typeface="Arial"/>
                <a:ea typeface="+mn-ea"/>
                <a:cs typeface="+mn-cs"/>
              </a:rPr>
              <a:t>2</a:t>
            </a:r>
            <a:r>
              <a:rPr lang="en-US" sz="1100" b="0" i="0">
                <a:solidFill>
                  <a:srgbClr val="000000"/>
                </a:solidFill>
                <a:latin typeface="Arial"/>
                <a:ea typeface="+mn-ea"/>
                <a:cs typeface="+mn-cs"/>
              </a:rPr>
              <a:t>C. Простой запуск по фронту выполняется только на пересечениях с произвольными фронтами.</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16</a:t>
            </a:fld>
            <a:endParaRPr lang="en-US" sz="1200" b="0" i="0">
              <a:latin typeface="Arial"/>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a:spcBef>
                <a:spcPts val="396"/>
              </a:spcBef>
              <a:spcAft>
                <a:spcPts val="0"/>
              </a:spcAft>
              <a:buNone/>
            </a:pPr>
            <a:r>
              <a:rPr lang="en-US" sz="1100" b="1" i="0" dirty="0" err="1">
                <a:solidFill>
                  <a:srgbClr val="000000"/>
                </a:solidFill>
                <a:latin typeface="Arial"/>
                <a:ea typeface="+mn-ea"/>
                <a:cs typeface="+mn-cs"/>
              </a:rPr>
              <a:t>Принцип</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работы</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осциллографа</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Все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запоминающие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осциллографы</a:t>
            </a:r>
            <a:r>
              <a:rPr lang="en-US" sz="1100" b="0" i="0" dirty="0">
                <a:solidFill>
                  <a:srgbClr val="000000"/>
                </a:solidFill>
                <a:latin typeface="Arial"/>
                <a:ea typeface="+mn-ea"/>
                <a:cs typeface="+mn-cs"/>
              </a:rPr>
              <a:t> (DSO) </a:t>
            </a:r>
            <a:r>
              <a:rPr lang="en-US" sz="1100" b="0" i="0" dirty="0" err="1">
                <a:solidFill>
                  <a:srgbClr val="000000"/>
                </a:solidFill>
                <a:latin typeface="Arial"/>
                <a:ea typeface="+mn-ea"/>
                <a:cs typeface="+mn-cs"/>
              </a:rPr>
              <a:t>построены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базе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аналого-цифрового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преобразователя</a:t>
            </a:r>
            <a:r>
              <a:rPr lang="en-US" sz="1100" b="0" i="0" dirty="0">
                <a:solidFill>
                  <a:srgbClr val="000000"/>
                </a:solidFill>
                <a:latin typeface="Arial"/>
                <a:ea typeface="+mn-ea"/>
                <a:cs typeface="+mn-cs"/>
              </a:rPr>
              <a:t> (ADC) и </a:t>
            </a:r>
            <a:r>
              <a:rPr lang="en-US" sz="1100" b="0" i="0" dirty="0" err="1">
                <a:solidFill>
                  <a:srgbClr val="000000"/>
                </a:solidFill>
                <a:latin typeface="Arial"/>
                <a:ea typeface="+mn-ea"/>
                <a:cs typeface="+mn-cs"/>
              </a:rPr>
              <a:t>модуля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Именно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компонент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создает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снимки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Аналоговый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поступает</a:t>
            </a:r>
            <a:r>
              <a:rPr lang="en-US" sz="1100" b="0" i="0" dirty="0">
                <a:solidFill>
                  <a:srgbClr val="000000"/>
                </a:solidFill>
                <a:latin typeface="Arial"/>
                <a:ea typeface="+mn-ea"/>
                <a:cs typeface="+mn-cs"/>
              </a:rPr>
              <a:t> в ADC, </a:t>
            </a:r>
            <a:r>
              <a:rPr lang="en-US" sz="1100" b="0" i="0" dirty="0" err="1">
                <a:solidFill>
                  <a:srgbClr val="000000"/>
                </a:solidFill>
                <a:latin typeface="Arial"/>
                <a:ea typeface="+mn-ea"/>
                <a:cs typeface="+mn-cs"/>
              </a:rPr>
              <a:t>где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аналоговое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напряжения</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определенном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моменте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преобразуется</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цифровое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двоичное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Обычно</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большинстве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современных</a:t>
            </a:r>
            <a:r>
              <a:rPr lang="en-US" sz="1100" b="0" i="0" dirty="0">
                <a:solidFill>
                  <a:srgbClr val="000000"/>
                </a:solidFill>
                <a:latin typeface="Arial"/>
                <a:ea typeface="+mn-ea"/>
                <a:cs typeface="+mn-cs"/>
              </a:rPr>
              <a:t> DSO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используются</a:t>
            </a:r>
            <a:r>
              <a:rPr lang="en-US" sz="1100" b="0" i="0" dirty="0">
                <a:solidFill>
                  <a:srgbClr val="000000"/>
                </a:solidFill>
                <a:latin typeface="Arial"/>
                <a:ea typeface="+mn-ea"/>
                <a:cs typeface="+mn-cs"/>
              </a:rPr>
              <a:t> 8 </a:t>
            </a:r>
            <a:r>
              <a:rPr lang="en-US" sz="1100" b="0" i="0" dirty="0" err="1">
                <a:solidFill>
                  <a:srgbClr val="000000"/>
                </a:solidFill>
                <a:latin typeface="Arial"/>
                <a:ea typeface="+mn-ea"/>
                <a:cs typeface="+mn-cs"/>
              </a:rPr>
              <a:t>битов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разрешения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Другими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словами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обычные</a:t>
            </a:r>
            <a:r>
              <a:rPr lang="en-US" sz="1100" b="0" i="0" dirty="0">
                <a:solidFill>
                  <a:srgbClr val="000000"/>
                </a:solidFill>
                <a:latin typeface="Arial"/>
                <a:ea typeface="+mn-ea"/>
                <a:cs typeface="+mn-cs"/>
              </a:rPr>
              <a:t> DSO </a:t>
            </a:r>
            <a:r>
              <a:rPr lang="en-US" sz="1100" b="0" i="0" dirty="0" err="1">
                <a:solidFill>
                  <a:srgbClr val="000000"/>
                </a:solidFill>
                <a:latin typeface="Arial"/>
                <a:ea typeface="+mn-ea"/>
                <a:cs typeface="+mn-cs"/>
              </a:rPr>
              <a:t>могут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разложить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напряжения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a:t>
            </a:r>
            <a:r>
              <a:rPr lang="en-US" sz="1100" b="0" i="0" dirty="0">
                <a:solidFill>
                  <a:srgbClr val="000000"/>
                </a:solidFill>
                <a:latin typeface="Arial"/>
                <a:ea typeface="+mn-ea"/>
                <a:cs typeface="+mn-cs"/>
              </a:rPr>
              <a:t> 1 </a:t>
            </a:r>
            <a:r>
              <a:rPr lang="en-US" sz="1100" b="0" i="0" dirty="0" err="1">
                <a:solidFill>
                  <a:srgbClr val="000000"/>
                </a:solidFill>
                <a:latin typeface="Arial"/>
                <a:ea typeface="+mn-ea"/>
                <a:cs typeface="+mn-cs"/>
              </a:rPr>
              <a:t>части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256 </a:t>
            </a:r>
            <a:r>
              <a:rPr lang="en-US" sz="1100" b="0" i="0" dirty="0" err="1">
                <a:solidFill>
                  <a:srgbClr val="000000"/>
                </a:solidFill>
                <a:latin typeface="Arial"/>
                <a:ea typeface="+mn-ea"/>
                <a:cs typeface="+mn-cs"/>
              </a:rPr>
              <a:t>составляющих</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Входной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предварительно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масштабируется</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блоках</a:t>
            </a:r>
            <a:r>
              <a:rPr lang="en-US" sz="1100" b="0" i="0" dirty="0">
                <a:solidFill>
                  <a:srgbClr val="000000"/>
                </a:solidFill>
                <a:latin typeface="Arial"/>
                <a:ea typeface="+mn-ea"/>
                <a:cs typeface="+mn-cs"/>
              </a:rPr>
              <a:t> Attenuator (</a:t>
            </a:r>
            <a:r>
              <a:rPr lang="en-US" sz="1100" b="0" i="0" dirty="0" err="1">
                <a:solidFill>
                  <a:srgbClr val="000000"/>
                </a:solidFill>
                <a:latin typeface="Arial"/>
                <a:ea typeface="+mn-ea"/>
                <a:cs typeface="+mn-cs"/>
              </a:rPr>
              <a:t>Аттенюатор</a:t>
            </a:r>
            <a:r>
              <a:rPr lang="en-US" sz="1100" b="0" i="0" dirty="0">
                <a:solidFill>
                  <a:srgbClr val="000000"/>
                </a:solidFill>
                <a:latin typeface="Arial"/>
                <a:ea typeface="+mn-ea"/>
                <a:cs typeface="+mn-cs"/>
              </a:rPr>
              <a:t>), DC offset (</a:t>
            </a:r>
            <a:r>
              <a:rPr lang="en-US" sz="1100" b="0" i="0" dirty="0" err="1">
                <a:solidFill>
                  <a:srgbClr val="000000"/>
                </a:solidFill>
                <a:latin typeface="Arial"/>
                <a:ea typeface="+mn-ea"/>
                <a:cs typeface="+mn-cs"/>
              </a:rPr>
              <a:t>Смещение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постоянной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составляющей</a:t>
            </a:r>
            <a:r>
              <a:rPr lang="en-US" sz="1100" b="0" i="0" dirty="0">
                <a:solidFill>
                  <a:srgbClr val="000000"/>
                </a:solidFill>
                <a:latin typeface="Arial"/>
                <a:ea typeface="+mn-ea"/>
                <a:cs typeface="+mn-cs"/>
              </a:rPr>
              <a:t>) и Amplifier (</a:t>
            </a:r>
            <a:r>
              <a:rPr lang="en-US" sz="1100" b="0" i="0" dirty="0" err="1">
                <a:solidFill>
                  <a:srgbClr val="000000"/>
                </a:solidFill>
                <a:latin typeface="Arial"/>
                <a:ea typeface="+mn-ea"/>
                <a:cs typeface="+mn-cs"/>
              </a:rPr>
              <a:t>Усилитель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таким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образом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попал</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заданный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динамических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диапазон</a:t>
            </a:r>
            <a:r>
              <a:rPr lang="en-US" sz="1100" b="0" i="0" dirty="0">
                <a:solidFill>
                  <a:srgbClr val="000000"/>
                </a:solidFill>
                <a:latin typeface="Arial"/>
                <a:ea typeface="+mn-ea"/>
                <a:cs typeface="+mn-cs"/>
              </a:rPr>
              <a:t> ADC. </a:t>
            </a:r>
            <a:r>
              <a:rPr lang="en-US" sz="1100" b="0" i="0" dirty="0" err="1">
                <a:solidFill>
                  <a:srgbClr val="000000"/>
                </a:solidFill>
                <a:latin typeface="Arial"/>
                <a:ea typeface="+mn-ea"/>
                <a:cs typeface="+mn-cs"/>
              </a:rPr>
              <a:t>Во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вращения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ручки</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V/div</a:t>
            </a:r>
            <a:r>
              <a:rPr lang="en-US" sz="1100" b="0" i="0" baseline="0" dirty="0" smtClean="0">
                <a:solidFill>
                  <a:srgbClr val="000000"/>
                </a:solidFill>
                <a:latin typeface="Arial"/>
                <a:ea typeface="+mn-ea"/>
                <a:cs typeface="+mn-cs"/>
              </a:rPr>
              <a:t> (</a:t>
            </a:r>
            <a:r>
              <a:rPr lang="en-US" sz="1100" b="0" i="0" dirty="0" smtClean="0">
                <a:solidFill>
                  <a:srgbClr val="000000"/>
                </a:solidFill>
                <a:latin typeface="Arial"/>
                <a:ea typeface="+mn-ea"/>
                <a:cs typeface="+mn-cs"/>
              </a:rPr>
              <a:t>В/</a:t>
            </a:r>
            <a:r>
              <a:rPr lang="en-US" sz="1100" b="0" i="0" dirty="0" err="1" smtClean="0">
                <a:solidFill>
                  <a:srgbClr val="000000"/>
                </a:solidFill>
                <a:latin typeface="Arial"/>
                <a:ea typeface="+mn-ea"/>
                <a:cs typeface="+mn-cs"/>
              </a:rPr>
              <a:t>деление</a:t>
            </a:r>
            <a:r>
              <a:rPr lang="en-US" sz="1100" b="0" i="0" dirty="0" smtClean="0">
                <a:solidFill>
                  <a:srgbClr val="000000"/>
                </a:solidFill>
                <a:latin typeface="Arial"/>
                <a:ea typeface="+mn-ea"/>
                <a:cs typeface="+mn-cs"/>
              </a:rPr>
              <a:t>) </a:t>
            </a:r>
            <a:r>
              <a:rPr lang="en-US" sz="1100" b="0" i="0" dirty="0">
                <a:solidFill>
                  <a:srgbClr val="000000"/>
                </a:solidFill>
                <a:latin typeface="Arial"/>
                <a:ea typeface="+mn-ea"/>
                <a:cs typeface="+mn-cs"/>
              </a:rPr>
              <a:t>в </a:t>
            </a:r>
            <a:r>
              <a:rPr lang="en-US" sz="1100" b="0" i="0" dirty="0" err="1">
                <a:solidFill>
                  <a:srgbClr val="000000"/>
                </a:solidFill>
                <a:latin typeface="Arial"/>
                <a:ea typeface="+mn-ea"/>
                <a:cs typeface="+mn-cs"/>
              </a:rPr>
              <a:t>блоке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аттенюатора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настраиваются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определенные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сети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делителей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напряжения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возможного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уменьшения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амплитуды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а </a:t>
            </a:r>
            <a:r>
              <a:rPr lang="en-US" sz="1100" b="0" i="0" dirty="0" err="1">
                <a:solidFill>
                  <a:srgbClr val="000000"/>
                </a:solidFill>
                <a:latin typeface="Arial"/>
                <a:ea typeface="+mn-ea"/>
                <a:cs typeface="+mn-cs"/>
              </a:rPr>
              <a:t>также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устанавливается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коэффициент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усиления</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помощью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положения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вертикали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изменяется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смещение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постоянной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делается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содержащий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определенное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смещение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постоянной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попал</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пределы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заданного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динамического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диапазона</a:t>
            </a:r>
            <a:r>
              <a:rPr lang="en-US" sz="1100" b="0" i="0" dirty="0">
                <a:solidFill>
                  <a:srgbClr val="000000"/>
                </a:solidFill>
                <a:latin typeface="Arial"/>
                <a:ea typeface="+mn-ea"/>
                <a:cs typeface="+mn-cs"/>
              </a:rPr>
              <a:t> ADC.</a:t>
            </a:r>
          </a:p>
          <a:p>
            <a:pPr algn="l">
              <a:spcBef>
                <a:spcPts val="396"/>
              </a:spcBef>
              <a:spcAft>
                <a:spcPts val="0"/>
              </a:spcAft>
              <a:buNone/>
            </a:pPr>
            <a:r>
              <a:rPr lang="en-US" sz="1100" b="0" i="0" dirty="0" err="1">
                <a:solidFill>
                  <a:srgbClr val="000000"/>
                </a:solidFill>
                <a:latin typeface="Arial"/>
                <a:ea typeface="+mn-ea"/>
                <a:cs typeface="+mn-cs"/>
              </a:rPr>
              <a:t>Блоки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временной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определяют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время</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скорость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отбора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a:t>
            </a:r>
            <a:r>
              <a:rPr lang="en-US" sz="1100" b="0" i="0" dirty="0">
                <a:solidFill>
                  <a:srgbClr val="000000"/>
                </a:solidFill>
                <a:latin typeface="Arial"/>
                <a:ea typeface="+mn-ea"/>
                <a:cs typeface="+mn-cs"/>
              </a:rPr>
              <a:t> ADC (</a:t>
            </a:r>
            <a:r>
              <a:rPr lang="en-US" sz="1100" b="0" i="0" dirty="0" err="1">
                <a:solidFill>
                  <a:srgbClr val="000000"/>
                </a:solidFill>
                <a:latin typeface="Arial"/>
                <a:ea typeface="+mn-ea"/>
                <a:cs typeface="+mn-cs"/>
              </a:rPr>
              <a:t>съемки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фактически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определяет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когда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блок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должен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остановить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циклы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сбора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снимки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Например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если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объем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составляет</a:t>
            </a:r>
            <a:r>
              <a:rPr lang="en-US" sz="1100" b="0" i="0" dirty="0">
                <a:solidFill>
                  <a:srgbClr val="000000"/>
                </a:solidFill>
                <a:latin typeface="Arial"/>
                <a:ea typeface="+mn-ea"/>
                <a:cs typeface="+mn-cs"/>
              </a:rPr>
              <a:t> 1000 </a:t>
            </a:r>
            <a:r>
              <a:rPr lang="en-US" sz="1100" b="0" i="0" dirty="0" err="1">
                <a:solidFill>
                  <a:srgbClr val="000000"/>
                </a:solidFill>
                <a:latin typeface="Arial"/>
                <a:ea typeface="+mn-ea"/>
                <a:cs typeface="+mn-cs"/>
              </a:rPr>
              <a:t>точек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цикл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сбора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настроен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точно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центру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блок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разрешит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блокам</a:t>
            </a:r>
            <a:r>
              <a:rPr lang="en-US" sz="1100" b="0" i="0" dirty="0">
                <a:solidFill>
                  <a:srgbClr val="000000"/>
                </a:solidFill>
                <a:latin typeface="Arial"/>
                <a:ea typeface="+mn-ea"/>
                <a:cs typeface="+mn-cs"/>
              </a:rPr>
              <a:t> ADC/</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непрерывно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собирать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позволит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заполнить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меньшей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мере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половину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объема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события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блок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развертки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подаст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команду</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блоки</a:t>
            </a:r>
            <a:r>
              <a:rPr lang="en-US" sz="1100" b="0" i="0" dirty="0">
                <a:solidFill>
                  <a:srgbClr val="000000"/>
                </a:solidFill>
                <a:latin typeface="Arial"/>
                <a:ea typeface="+mn-ea"/>
                <a:cs typeface="+mn-cs"/>
              </a:rPr>
              <a:t> ADC/</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отбора</a:t>
            </a:r>
            <a:r>
              <a:rPr lang="en-US" sz="1100" b="0" i="0" dirty="0">
                <a:solidFill>
                  <a:srgbClr val="000000"/>
                </a:solidFill>
                <a:latin typeface="Arial"/>
                <a:ea typeface="+mn-ea"/>
                <a:cs typeface="+mn-cs"/>
              </a:rPr>
              <a:t> 500 </a:t>
            </a:r>
            <a:r>
              <a:rPr lang="en-US" sz="1100" b="0" i="0" dirty="0" err="1">
                <a:solidFill>
                  <a:srgbClr val="000000"/>
                </a:solidFill>
                <a:latin typeface="Arial"/>
                <a:ea typeface="+mn-ea"/>
                <a:cs typeface="+mn-cs"/>
              </a:rPr>
              <a:t>дополнительных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остановом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отбора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первые</a:t>
            </a:r>
            <a:r>
              <a:rPr lang="en-US" sz="1100" b="0" i="0" dirty="0">
                <a:solidFill>
                  <a:srgbClr val="000000"/>
                </a:solidFill>
                <a:latin typeface="Arial"/>
                <a:ea typeface="+mn-ea"/>
                <a:cs typeface="+mn-cs"/>
              </a:rPr>
              <a:t> 500 </a:t>
            </a:r>
            <a:r>
              <a:rPr lang="en-US" sz="1100" b="0" i="0" dirty="0" err="1">
                <a:solidFill>
                  <a:srgbClr val="000000"/>
                </a:solidFill>
                <a:latin typeface="Arial"/>
                <a:ea typeface="+mn-ea"/>
                <a:cs typeface="+mn-cs"/>
              </a:rPr>
              <a:t>проб</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будут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представлять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событием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а </a:t>
            </a:r>
            <a:r>
              <a:rPr lang="en-US" sz="1100" b="0" i="0" dirty="0" err="1">
                <a:solidFill>
                  <a:srgbClr val="000000"/>
                </a:solidFill>
                <a:latin typeface="Arial"/>
                <a:ea typeface="+mn-ea"/>
                <a:cs typeface="+mn-cs"/>
              </a:rPr>
              <a:t>последние</a:t>
            </a:r>
            <a:r>
              <a:rPr lang="en-US" sz="1100" b="0" i="0" dirty="0">
                <a:solidFill>
                  <a:srgbClr val="000000"/>
                </a:solidFill>
                <a:latin typeface="Arial"/>
                <a:ea typeface="+mn-ea"/>
                <a:cs typeface="+mn-cs"/>
              </a:rPr>
              <a:t> 500 </a:t>
            </a:r>
            <a:r>
              <a:rPr lang="en-US" sz="1100" b="0" i="0" dirty="0" err="1">
                <a:solidFill>
                  <a:srgbClr val="000000"/>
                </a:solidFill>
                <a:latin typeface="Arial"/>
                <a:ea typeface="+mn-ea"/>
                <a:cs typeface="+mn-cs"/>
              </a:rPr>
              <a:t>проб</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данные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события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r>
              <a:rPr lang="en-US" sz="1100" b="0" i="0" dirty="0">
                <a:solidFill>
                  <a:srgbClr val="000000"/>
                </a:solidFill>
                <a:latin typeface="Arial"/>
                <a:ea typeface="+mn-ea"/>
                <a:cs typeface="+mn-cs"/>
              </a:rPr>
              <a:t>. </a:t>
            </a:r>
          </a:p>
          <a:p>
            <a:pPr algn="l">
              <a:spcBef>
                <a:spcPts val="396"/>
              </a:spcBef>
              <a:spcAft>
                <a:spcPts val="0"/>
              </a:spcAft>
              <a:buNone/>
            </a:pP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завершении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цикла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сбора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необходимо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обработать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сохраненные</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отображения</a:t>
            </a:r>
            <a:r>
              <a:rPr lang="en-US" sz="1100" b="0" i="0" dirty="0">
                <a:solidFill>
                  <a:srgbClr val="000000"/>
                </a:solidFill>
                <a:latin typeface="Arial"/>
                <a:ea typeface="+mn-ea"/>
                <a:cs typeface="+mn-cs"/>
              </a:rPr>
              <a:t>. В DSO </a:t>
            </a:r>
            <a:r>
              <a:rPr lang="en-US" sz="1100" b="0" i="0" dirty="0" err="1">
                <a:solidFill>
                  <a:srgbClr val="000000"/>
                </a:solidFill>
                <a:latin typeface="Arial"/>
                <a:ea typeface="+mn-ea"/>
                <a:cs typeface="+mn-cs"/>
              </a:rPr>
              <a:t>старых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моделей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считывания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единовременно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обработки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повторного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сохранения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выборочных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данных</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памяти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дисплея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использовался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ЦП</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процесс</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занимал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массу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иногда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становился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причиной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низкой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скорости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обновления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частности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обработке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объемных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записей</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большинстве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современных</a:t>
            </a:r>
            <a:r>
              <a:rPr lang="en-US" sz="1100" b="0" i="0" dirty="0">
                <a:solidFill>
                  <a:srgbClr val="000000"/>
                </a:solidFill>
                <a:latin typeface="Arial"/>
                <a:ea typeface="+mn-ea"/>
                <a:cs typeface="+mn-cs"/>
              </a:rPr>
              <a:t> DSO </a:t>
            </a:r>
            <a:r>
              <a:rPr lang="en-US" sz="1100" b="0" i="0" dirty="0" err="1">
                <a:solidFill>
                  <a:srgbClr val="000000"/>
                </a:solidFill>
                <a:latin typeface="Arial"/>
                <a:ea typeface="+mn-ea"/>
                <a:cs typeface="+mn-cs"/>
              </a:rPr>
              <a:t>применяются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отдельные</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устанавливаемые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заказ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DSP</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которые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обеспечивают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быструю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обработку</a:t>
            </a:r>
            <a:r>
              <a:rPr lang="en-US" sz="1100" b="0" i="0" dirty="0">
                <a:solidFill>
                  <a:srgbClr val="000000"/>
                </a:solidFill>
                <a:latin typeface="Arial"/>
                <a:ea typeface="+mn-ea"/>
                <a:cs typeface="+mn-cs"/>
              </a:rPr>
              <a:t>/</a:t>
            </a:r>
            <a:r>
              <a:rPr lang="en-US" sz="1100" b="0" i="0" dirty="0" err="1">
                <a:solidFill>
                  <a:srgbClr val="000000"/>
                </a:solidFill>
                <a:latin typeface="Arial"/>
                <a:ea typeface="+mn-ea"/>
                <a:cs typeface="+mn-cs"/>
              </a:rPr>
              <a:t>цифровую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фильтрацию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данных</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эффективную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передачу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память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дисплея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способствует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повышению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способности</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скорости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обновления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17</a:t>
            </a:fld>
            <a:endParaRPr lang="en-US" sz="1200" b="0" i="0">
              <a:latin typeface="Arial"/>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Характеристики работы осциллографа</a:t>
            </a:r>
          </a:p>
          <a:p>
            <a:pPr algn="l">
              <a:spcBef>
                <a:spcPts val="396"/>
              </a:spcBef>
              <a:spcAft>
                <a:spcPts val="0"/>
              </a:spcAft>
              <a:buNone/>
            </a:pPr>
            <a:r>
              <a:rPr lang="en-US" sz="1100" b="0" i="0">
                <a:solidFill>
                  <a:srgbClr val="000000"/>
                </a:solidFill>
                <a:latin typeface="Arial"/>
                <a:ea typeface="+mn-ea"/>
                <a:cs typeface="+mn-cs"/>
              </a:rPr>
              <a:t>Осциллограф обладает массой различных характеристик, но наиболее важной является полоса пропускания. Максимальная частота входного сигнала, которую можно зарегистрировать и точно измерить осциллографом, зависит от характеристики полосы пропускания. Однако осциллограф не может точно измерить сигналы с той же частотой, что и у полосы пропускания. </a:t>
            </a:r>
          </a:p>
          <a:p>
            <a:pPr algn="l">
              <a:spcBef>
                <a:spcPts val="396"/>
              </a:spcBef>
              <a:spcAft>
                <a:spcPts val="0"/>
              </a:spcAft>
              <a:buNone/>
            </a:pPr>
            <a:r>
              <a:rPr lang="en-US" sz="1100" b="0" i="0">
                <a:solidFill>
                  <a:srgbClr val="000000"/>
                </a:solidFill>
                <a:latin typeface="Arial"/>
                <a:ea typeface="+mn-ea"/>
                <a:cs typeface="+mn-cs"/>
              </a:rPr>
              <a:t>Все осциллографы обладают амплитудно-низкочастотной характеристикой, обычно называемый гауссовой амплитудно-частотной характеристикой. Гауссова амплитудно-частотная характеристика весьма точно соответствует однополюсному фильтру низких частот. Возможно, на других занятиях по электротехнике вы изображали схемы аналогичных характеристик, которые известны как диаграммы Боде.</a:t>
            </a:r>
          </a:p>
          <a:p>
            <a:pPr algn="l">
              <a:spcBef>
                <a:spcPts val="396"/>
              </a:spcBef>
              <a:spcAft>
                <a:spcPts val="0"/>
              </a:spcAft>
              <a:buNone/>
            </a:pPr>
            <a:r>
              <a:rPr lang="en-US" sz="1100" b="0" i="0">
                <a:solidFill>
                  <a:srgbClr val="000000"/>
                </a:solidFill>
                <a:latin typeface="Arial"/>
                <a:ea typeface="+mn-ea"/>
                <a:cs typeface="+mn-cs"/>
              </a:rPr>
              <a:t>По мере повышения частоты входного сигнала в осциллографе начинается его затухание и накапливается погрешность. Частота, при которой входной сигнал с синусоидальной волной затухает на 3 дБ, соответствует полосе пропускания осциллографа. Затухание 3 дБ приблизительно соответствует 30%, что можно вычислить по формуле 20 Log(Vo/Vi).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18</a:t>
            </a:fld>
            <a:endParaRPr lang="en-US" sz="1200" b="0" i="0">
              <a:latin typeface="Arial"/>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396"/>
              </a:spcBef>
              <a:spcAft>
                <a:spcPts val="0"/>
              </a:spcAft>
              <a:buNone/>
            </a:pPr>
            <a:r>
              <a:rPr lang="en-US" sz="1100" b="1" i="0" dirty="0" err="1">
                <a:solidFill>
                  <a:srgbClr val="000000"/>
                </a:solidFill>
                <a:latin typeface="Arial"/>
                <a:ea typeface="+mn-ea"/>
                <a:cs typeface="+mn-cs"/>
              </a:rPr>
              <a:t>Выбор</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нужной</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полосы</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пропускания</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Поскольку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синусоидальные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затухают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приблизительно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30% (-3 </a:t>
            </a:r>
            <a:r>
              <a:rPr lang="en-US" sz="1100" b="0" i="0" dirty="0" err="1">
                <a:solidFill>
                  <a:srgbClr val="000000"/>
                </a:solidFill>
                <a:latin typeface="Arial"/>
                <a:ea typeface="+mn-ea"/>
                <a:cs typeface="+mn-cs"/>
              </a:rPr>
              <a:t>дБ</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тестирования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запрещается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определенной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совпадающей</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частотой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p>
          <a:p>
            <a:pPr algn="l">
              <a:spcBef>
                <a:spcPts val="396"/>
              </a:spcBef>
              <a:spcAft>
                <a:spcPts val="0"/>
              </a:spcAft>
              <a:buNone/>
            </a:pP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проведения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аналоговых</a:t>
            </a:r>
            <a:r>
              <a:rPr lang="en-US" sz="1100" b="0" i="0" dirty="0">
                <a:solidFill>
                  <a:srgbClr val="000000"/>
                </a:solidFill>
                <a:latin typeface="Arial"/>
                <a:ea typeface="+mn-ea"/>
                <a:cs typeface="+mn-cs"/>
              </a:rPr>
              <a:t>/</a:t>
            </a:r>
            <a:r>
              <a:rPr lang="en-US" sz="1100" b="0" i="0" dirty="0" err="1">
                <a:solidFill>
                  <a:srgbClr val="000000"/>
                </a:solidFill>
                <a:latin typeface="Arial"/>
                <a:ea typeface="+mn-ea"/>
                <a:cs typeface="+mn-cs"/>
              </a:rPr>
              <a:t>РЧ-измерений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синусоидальных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должна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быть</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три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шире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самой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высокой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синусоидальной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который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потребуется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правило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равной</a:t>
            </a:r>
            <a:r>
              <a:rPr lang="en-US" sz="1100" b="0" i="0" dirty="0">
                <a:solidFill>
                  <a:srgbClr val="000000"/>
                </a:solidFill>
                <a:latin typeface="Arial"/>
                <a:ea typeface="+mn-ea"/>
                <a:cs typeface="+mn-cs"/>
              </a:rPr>
              <a:t> 1/3, </a:t>
            </a:r>
            <a:r>
              <a:rPr lang="en-US" sz="1100" b="0" i="0" dirty="0" err="1">
                <a:solidFill>
                  <a:srgbClr val="000000"/>
                </a:solidFill>
                <a:latin typeface="Arial"/>
                <a:ea typeface="+mn-ea"/>
                <a:cs typeface="+mn-cs"/>
              </a:rPr>
              <a:t>затухание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минимально</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приборов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встречающихся</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настоящее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должна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меньшей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мере</a:t>
            </a:r>
            <a:r>
              <a:rPr lang="en-US" sz="1100" b="0" i="0" dirty="0">
                <a:solidFill>
                  <a:srgbClr val="000000"/>
                </a:solidFill>
                <a:latin typeface="Arial"/>
                <a:ea typeface="+mn-ea"/>
                <a:cs typeface="+mn-cs"/>
              </a:rPr>
              <a:t> в 5 </a:t>
            </a:r>
            <a:r>
              <a:rPr lang="en-US" sz="1100" b="0" i="0" dirty="0" err="1">
                <a:solidFill>
                  <a:srgbClr val="000000"/>
                </a:solidFill>
                <a:latin typeface="Arial"/>
                <a:ea typeface="+mn-ea"/>
                <a:cs typeface="+mn-cs"/>
              </a:rPr>
              <a:t>раз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превышать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максимальную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системы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известно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курсов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электротехнике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сигналы</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числе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состоят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множества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синусоидальных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Если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меньшей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мере</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пять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превышает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максимальную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регистрировать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пятой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гармоники</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минимальным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затуханием</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слайде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представлены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разными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регистрирующие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один</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тот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частотой</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снимке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слева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регистрации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осциллографом</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полосой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Затухание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наивысшей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гармоники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произошло</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такой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степени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фактически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осталась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только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синусоидальная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волна</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p>
          <a:p>
            <a:pPr algn="l">
              <a:spcBef>
                <a:spcPts val="396"/>
              </a:spcBef>
              <a:spcAft>
                <a:spcPts val="0"/>
              </a:spcAft>
              <a:buNone/>
            </a:pP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снимке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экрана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справа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регистрации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осциллографом</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полосой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500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регистрирует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только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составляющую</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но</a:t>
            </a:r>
            <a:r>
              <a:rPr lang="en-US" sz="1100" b="0" i="0" dirty="0">
                <a:solidFill>
                  <a:srgbClr val="000000"/>
                </a:solidFill>
                <a:latin typeface="Arial"/>
                <a:ea typeface="+mn-ea"/>
                <a:cs typeface="+mn-cs"/>
              </a:rPr>
              <a:t> и 3 и 5 </a:t>
            </a:r>
            <a:r>
              <a:rPr lang="en-US" sz="1100" b="0" i="0" dirty="0" err="1">
                <a:solidFill>
                  <a:srgbClr val="000000"/>
                </a:solidFill>
                <a:latin typeface="Arial"/>
                <a:ea typeface="+mn-ea"/>
                <a:cs typeface="+mn-cs"/>
              </a:rPr>
              <a:t>гармоники</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приемлемой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точностью</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рекомендация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относительно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коэффициента</a:t>
            </a:r>
            <a:r>
              <a:rPr lang="en-US" sz="1100" b="0" i="0" dirty="0">
                <a:solidFill>
                  <a:srgbClr val="000000"/>
                </a:solidFill>
                <a:latin typeface="Arial"/>
                <a:ea typeface="+mn-ea"/>
                <a:cs typeface="+mn-cs"/>
              </a:rPr>
              <a:t> 5X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цифровых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приборов</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действительности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основана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практическом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опыте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нужной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используется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точный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метод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основанный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фактическом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содержимом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высокоскоростных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фронтов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без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учета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тактовой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получения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дополнительной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информации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приложение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Оценка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полосы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пропускания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приложениях</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конце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презентации</a:t>
            </a:r>
            <a:r>
              <a:rPr lang="en-US" sz="1100" b="0" i="0" dirty="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19</a:t>
            </a:fld>
            <a:endParaRPr lang="en-US" sz="1200" b="0" i="0">
              <a:latin typeface="Arial"/>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dirty="0" err="1">
                <a:solidFill>
                  <a:srgbClr val="000000"/>
                </a:solidFill>
                <a:latin typeface="Arial"/>
                <a:ea typeface="+mn-ea"/>
                <a:cs typeface="+mn-cs"/>
              </a:rPr>
              <a:t>Программа</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a:solidFill>
                  <a:srgbClr val="000000"/>
                </a:solidFill>
                <a:latin typeface="Arial"/>
                <a:ea typeface="+mn-ea"/>
                <a:cs typeface="+mn-cs"/>
              </a:rPr>
              <a:t>В </a:t>
            </a:r>
            <a:r>
              <a:rPr lang="en-US" sz="1100" b="0" i="0" dirty="0" err="1">
                <a:solidFill>
                  <a:srgbClr val="000000"/>
                </a:solidFill>
                <a:latin typeface="Arial"/>
                <a:ea typeface="+mn-ea"/>
                <a:cs typeface="+mn-cs"/>
              </a:rPr>
              <a:t>начале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презентации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рассмотрено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Далее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будут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затронуты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следующие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вопросы</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Основы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проведения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измерений</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Выполнение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измерений</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Масштабирование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Описание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запуска</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Принцип</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работы</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характеристики</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Динамическое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моделирование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нагрузка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пробника</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Использование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лабораторного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руководства</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Дополнительные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технические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ресурсы</a:t>
            </a:r>
            <a:endParaRPr lang="en-US" sz="1100" b="0" i="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a:t>
            </a:fld>
            <a:endParaRPr lang="en-US" sz="1200" b="0" i="0">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Другие важные характеристики осциллографа</a:t>
            </a:r>
          </a:p>
          <a:p>
            <a:pPr algn="l">
              <a:spcBef>
                <a:spcPts val="396"/>
              </a:spcBef>
              <a:spcAft>
                <a:spcPts val="0"/>
              </a:spcAft>
              <a:buNone/>
            </a:pPr>
            <a:r>
              <a:rPr lang="en-US" sz="1100" b="0" i="0">
                <a:solidFill>
                  <a:srgbClr val="000000"/>
                </a:solidFill>
                <a:latin typeface="Arial"/>
                <a:ea typeface="+mn-ea"/>
                <a:cs typeface="+mn-cs"/>
              </a:rPr>
              <a:t>Несмотря на то, что полоса пропускания является наиболее важной характеристикой осциллографа, существуют другие характеристики, которые необходимо учитывать при выборе и приобретении осциллографа. Они перечислены ниже.</a:t>
            </a:r>
          </a:p>
          <a:p>
            <a:pPr algn="l">
              <a:spcBef>
                <a:spcPts val="396"/>
              </a:spcBef>
              <a:spcAft>
                <a:spcPts val="0"/>
              </a:spcAft>
              <a:buNone/>
            </a:pPr>
            <a:r>
              <a:rPr lang="en-US" sz="1100" b="0" i="0">
                <a:solidFill>
                  <a:srgbClr val="000000"/>
                </a:solidFill>
                <a:latin typeface="Arial"/>
                <a:ea typeface="+mn-ea"/>
                <a:cs typeface="+mn-cs"/>
              </a:rPr>
              <a:t>Частота дискретизации должна быть по меньшей мере в 4 раза выше полосы пропускания осциллографа.</a:t>
            </a:r>
          </a:p>
          <a:p>
            <a:pPr algn="l">
              <a:spcBef>
                <a:spcPts val="396"/>
              </a:spcBef>
              <a:spcAft>
                <a:spcPts val="0"/>
              </a:spcAft>
              <a:buNone/>
            </a:pPr>
            <a:r>
              <a:rPr lang="en-US" sz="1100" b="0" i="0">
                <a:solidFill>
                  <a:srgbClr val="000000"/>
                </a:solidFill>
                <a:latin typeface="Arial"/>
                <a:ea typeface="+mn-ea"/>
                <a:cs typeface="+mn-cs"/>
              </a:rPr>
              <a:t>Объем памяти определяет длину сигнала, которую можно зарегистрировать.</a:t>
            </a:r>
          </a:p>
          <a:p>
            <a:pPr algn="l">
              <a:spcBef>
                <a:spcPts val="396"/>
              </a:spcBef>
              <a:spcAft>
                <a:spcPts val="0"/>
              </a:spcAft>
              <a:buNone/>
            </a:pPr>
            <a:r>
              <a:rPr lang="en-US" sz="1100" b="0" i="0">
                <a:solidFill>
                  <a:srgbClr val="000000"/>
                </a:solidFill>
                <a:latin typeface="Arial"/>
                <a:ea typeface="+mn-ea"/>
                <a:cs typeface="+mn-cs"/>
              </a:rPr>
              <a:t>Число каналов — большинство осциллографов поддерживают 2 или 4 сигнала. Тем не менее модели MSO оснащены дополнительными логическими каналами синхронизации для сбора данных, которые позволяют отслеживать и тестировать более сложные цифровые сигналы.</a:t>
            </a:r>
          </a:p>
          <a:p>
            <a:pPr algn="l">
              <a:spcBef>
                <a:spcPts val="396"/>
              </a:spcBef>
              <a:spcAft>
                <a:spcPts val="0"/>
              </a:spcAft>
              <a:buNone/>
            </a:pPr>
            <a:r>
              <a:rPr lang="en-US" sz="1100" b="0" i="0">
                <a:solidFill>
                  <a:srgbClr val="000000"/>
                </a:solidFill>
                <a:latin typeface="Arial"/>
                <a:ea typeface="+mn-ea"/>
                <a:cs typeface="+mn-cs"/>
              </a:rPr>
              <a:t>Скорость обновления сигнала — быстрое обновление означает быструю съемку, что повышает вероятность регистрации осциллографом редких событий, например импульсных помех.</a:t>
            </a:r>
          </a:p>
          <a:p>
            <a:pPr algn="l">
              <a:spcBef>
                <a:spcPts val="396"/>
              </a:spcBef>
              <a:spcAft>
                <a:spcPts val="0"/>
              </a:spcAft>
              <a:buNone/>
            </a:pPr>
            <a:r>
              <a:rPr lang="en-US" sz="1100" b="0" i="0">
                <a:solidFill>
                  <a:srgbClr val="000000"/>
                </a:solidFill>
                <a:latin typeface="Arial"/>
                <a:ea typeface="+mn-ea"/>
                <a:cs typeface="+mn-cs"/>
              </a:rPr>
              <a:t>Качество изображения дисплея зависит от размера, разрешения и число уровней яркости. Градация яркости — важная характеристика дисплея осциллографа для определения и оценки случайного шума и дрожания.</a:t>
            </a:r>
          </a:p>
          <a:p>
            <a:pPr algn="l">
              <a:spcBef>
                <a:spcPts val="396"/>
              </a:spcBef>
              <a:spcAft>
                <a:spcPts val="0"/>
              </a:spcAft>
              <a:buNone/>
            </a:pPr>
            <a:r>
              <a:rPr lang="en-US" sz="1100" b="0" i="0">
                <a:solidFill>
                  <a:srgbClr val="000000"/>
                </a:solidFill>
                <a:latin typeface="Arial"/>
                <a:ea typeface="+mn-ea"/>
                <a:cs typeface="+mn-cs"/>
              </a:rPr>
              <a:t>Расширенные режимы запуска позволяют осциллографу выполнять синхронизацию по более сложным сигналам, например сигналам последовательной шины.</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20</a:t>
            </a:fld>
            <a:endParaRPr lang="en-US" sz="1200" b="0" i="0">
              <a:latin typeface="Arial"/>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Повторение измерения — модель пробника для динамического диапазона/переменного тока</a:t>
            </a:r>
          </a:p>
          <a:p>
            <a:pPr algn="l">
              <a:spcBef>
                <a:spcPts val="396"/>
              </a:spcBef>
              <a:spcAft>
                <a:spcPts val="0"/>
              </a:spcAft>
              <a:buNone/>
            </a:pPr>
            <a:r>
              <a:rPr lang="en-US" sz="1100" b="0" i="0">
                <a:solidFill>
                  <a:srgbClr val="000000"/>
                </a:solidFill>
                <a:latin typeface="Arial"/>
                <a:ea typeface="+mn-ea"/>
                <a:cs typeface="+mn-cs"/>
              </a:rPr>
              <a:t>Ранее мы рассмотрели статическую модель/модель для постоянного тока стандартного пассивного пробника 10:1. Статическая модель/модель для постоянного тока значительно упрощена за счет отключения емкостных элементов/компонентов. Таким образом мы получим сеть делителей напряжения с двумя резисторами. </a:t>
            </a:r>
          </a:p>
          <a:p>
            <a:pPr algn="l">
              <a:spcBef>
                <a:spcPts val="396"/>
              </a:spcBef>
              <a:spcAft>
                <a:spcPts val="0"/>
              </a:spcAft>
              <a:buNone/>
            </a:pPr>
            <a:r>
              <a:rPr lang="en-US" sz="1100" b="0" i="0">
                <a:solidFill>
                  <a:srgbClr val="000000"/>
                </a:solidFill>
                <a:latin typeface="Arial"/>
                <a:ea typeface="+mn-ea"/>
                <a:cs typeface="+mn-cs"/>
              </a:rPr>
              <a:t>Теперь обратимся к модели пробника/осциллографа для динамического диапазона/переменного тока и примем во внимание влияния, оказываемые емкостными элементами этой модели. C</a:t>
            </a:r>
            <a:r>
              <a:rPr lang="en-US" sz="1100" b="0" i="0" baseline="-25000">
                <a:solidFill>
                  <a:srgbClr val="000000"/>
                </a:solidFill>
                <a:latin typeface="Arial"/>
                <a:ea typeface="+mn-ea"/>
                <a:cs typeface="+mn-cs"/>
              </a:rPr>
              <a:t>кабеля</a:t>
            </a:r>
            <a:r>
              <a:rPr lang="en-US" sz="1100" b="0" i="0">
                <a:solidFill>
                  <a:srgbClr val="000000"/>
                </a:solidFill>
                <a:latin typeface="Arial"/>
                <a:ea typeface="+mn-ea"/>
                <a:cs typeface="+mn-cs"/>
              </a:rPr>
              <a:t>, представляющая собой емкость кабеля пробника, и C</a:t>
            </a:r>
            <a:r>
              <a:rPr lang="en-US" sz="1100" b="0" i="0" baseline="-25000">
                <a:solidFill>
                  <a:srgbClr val="000000"/>
                </a:solidFill>
                <a:latin typeface="Arial"/>
                <a:ea typeface="+mn-ea"/>
                <a:cs typeface="+mn-cs"/>
              </a:rPr>
              <a:t>осциллографа</a:t>
            </a:r>
            <a:r>
              <a:rPr lang="en-US" sz="1100" b="0" i="0">
                <a:solidFill>
                  <a:srgbClr val="000000"/>
                </a:solidFill>
                <a:latin typeface="Arial"/>
                <a:ea typeface="+mn-ea"/>
                <a:cs typeface="+mn-cs"/>
              </a:rPr>
              <a:t>, представляющая собой емкость на входе BNC осциллографа, — внутренние (или паразитные) емкости в пробнике этой модели. Т. е. эти элементы не заложены в конструкцию прибора, однако их необходимо учитывать. C</a:t>
            </a:r>
            <a:r>
              <a:rPr lang="en-US" sz="1100" b="0" i="0" baseline="-25000">
                <a:solidFill>
                  <a:srgbClr val="000000"/>
                </a:solidFill>
                <a:latin typeface="Arial"/>
                <a:ea typeface="+mn-ea"/>
                <a:cs typeface="+mn-cs"/>
              </a:rPr>
              <a:t>наконечника</a:t>
            </a:r>
            <a:r>
              <a:rPr lang="en-US" sz="1100" b="0" i="0">
                <a:solidFill>
                  <a:srgbClr val="000000"/>
                </a:solidFill>
                <a:latin typeface="Arial"/>
                <a:ea typeface="+mn-ea"/>
                <a:cs typeface="+mn-cs"/>
              </a:rPr>
              <a:t> и C</a:t>
            </a:r>
            <a:r>
              <a:rPr lang="en-US" sz="1100" b="0" i="0" baseline="-25000">
                <a:solidFill>
                  <a:srgbClr val="000000"/>
                </a:solidFill>
                <a:latin typeface="Arial"/>
                <a:ea typeface="+mn-ea"/>
                <a:cs typeface="+mn-cs"/>
              </a:rPr>
              <a:t>комп</a:t>
            </a:r>
            <a:r>
              <a:rPr lang="en-US" sz="1100" b="0" i="0">
                <a:solidFill>
                  <a:srgbClr val="000000"/>
                </a:solidFill>
                <a:latin typeface="Arial"/>
                <a:ea typeface="+mn-ea"/>
                <a:cs typeface="+mn-cs"/>
              </a:rPr>
              <a:t>, обозначающие конденсатор переменной емкости для компенсации, заложены в конструкцию прибора для компенсации естественных/внутренних емкостных элементов. Если значение C</a:t>
            </a:r>
            <a:r>
              <a:rPr lang="en-US" sz="1100" b="0" i="0" baseline="-25000">
                <a:solidFill>
                  <a:srgbClr val="000000"/>
                </a:solidFill>
                <a:latin typeface="Arial"/>
                <a:ea typeface="+mn-ea"/>
                <a:cs typeface="+mn-cs"/>
              </a:rPr>
              <a:t>комп</a:t>
            </a:r>
            <a:r>
              <a:rPr lang="en-US" sz="1100" b="0" i="0">
                <a:solidFill>
                  <a:srgbClr val="000000"/>
                </a:solidFill>
                <a:latin typeface="Arial"/>
                <a:ea typeface="+mn-ea"/>
                <a:cs typeface="+mn-cs"/>
              </a:rPr>
              <a:t> правильно настроено, то емкостное сопротивление C</a:t>
            </a:r>
            <a:r>
              <a:rPr lang="en-US" sz="1100" b="0" i="0" baseline="-25000">
                <a:solidFill>
                  <a:srgbClr val="000000"/>
                </a:solidFill>
                <a:latin typeface="Arial"/>
                <a:ea typeface="+mn-ea"/>
                <a:cs typeface="+mn-cs"/>
              </a:rPr>
              <a:t>наконечника</a:t>
            </a:r>
            <a:r>
              <a:rPr lang="en-US" sz="1100" b="0" i="0">
                <a:solidFill>
                  <a:srgbClr val="000000"/>
                </a:solidFill>
                <a:latin typeface="Arial"/>
                <a:ea typeface="+mn-ea"/>
                <a:cs typeface="+mn-cs"/>
              </a:rPr>
              <a:t> относительно суммы C</a:t>
            </a:r>
            <a:r>
              <a:rPr lang="en-US" sz="1100" b="0" i="0" baseline="-25000">
                <a:solidFill>
                  <a:srgbClr val="000000"/>
                </a:solidFill>
                <a:latin typeface="Arial"/>
                <a:ea typeface="+mn-ea"/>
                <a:cs typeface="+mn-cs"/>
              </a:rPr>
              <a:t>комп</a:t>
            </a:r>
            <a:r>
              <a:rPr lang="en-US" sz="1100" b="0" i="0">
                <a:solidFill>
                  <a:srgbClr val="000000"/>
                </a:solidFill>
                <a:latin typeface="Arial"/>
                <a:ea typeface="+mn-ea"/>
                <a:cs typeface="+mn-cs"/>
              </a:rPr>
              <a:t> + C</a:t>
            </a:r>
            <a:r>
              <a:rPr lang="en-US" sz="1100" b="0" i="0" baseline="-25000">
                <a:solidFill>
                  <a:srgbClr val="000000"/>
                </a:solidFill>
                <a:latin typeface="Arial"/>
                <a:ea typeface="+mn-ea"/>
                <a:cs typeface="+mn-cs"/>
              </a:rPr>
              <a:t>кабеля</a:t>
            </a:r>
            <a:r>
              <a:rPr lang="en-US" sz="1100" b="0" i="0">
                <a:solidFill>
                  <a:srgbClr val="000000"/>
                </a:solidFill>
                <a:latin typeface="Arial"/>
                <a:ea typeface="+mn-ea"/>
                <a:cs typeface="+mn-cs"/>
              </a:rPr>
              <a:t> + C</a:t>
            </a:r>
            <a:r>
              <a:rPr lang="en-US" sz="1100" b="0" i="0" baseline="-25000">
                <a:solidFill>
                  <a:srgbClr val="000000"/>
                </a:solidFill>
                <a:latin typeface="Arial"/>
                <a:ea typeface="+mn-ea"/>
                <a:cs typeface="+mn-cs"/>
              </a:rPr>
              <a:t>осциллографа</a:t>
            </a:r>
            <a:r>
              <a:rPr lang="en-US" sz="1100" b="0" i="0">
                <a:solidFill>
                  <a:srgbClr val="000000"/>
                </a:solidFill>
                <a:latin typeface="Arial"/>
                <a:ea typeface="+mn-ea"/>
                <a:cs typeface="+mn-cs"/>
              </a:rPr>
              <a:t> при параллельном подключении должно иметь коэффициент затухания, равный затуханию резистивных компонентов модели. Другими словами, значение X</a:t>
            </a:r>
            <a:r>
              <a:rPr lang="en-US" sz="1100" b="0" i="0" baseline="-25000">
                <a:solidFill>
                  <a:srgbClr val="000000"/>
                </a:solidFill>
                <a:latin typeface="Arial"/>
                <a:ea typeface="+mn-ea"/>
                <a:cs typeface="+mn-cs"/>
              </a:rPr>
              <a:t>C-наконечника</a:t>
            </a:r>
            <a:r>
              <a:rPr lang="en-US" sz="1100" b="0" i="0">
                <a:solidFill>
                  <a:srgbClr val="000000"/>
                </a:solidFill>
                <a:latin typeface="Arial"/>
                <a:ea typeface="+mn-ea"/>
                <a:cs typeface="+mn-cs"/>
              </a:rPr>
              <a:t> должно быть в 9 раз больше X</a:t>
            </a:r>
            <a:r>
              <a:rPr lang="en-US" sz="1100" b="0" i="0" baseline="-25000">
                <a:solidFill>
                  <a:srgbClr val="000000"/>
                </a:solidFill>
                <a:latin typeface="Arial"/>
                <a:ea typeface="+mn-ea"/>
                <a:cs typeface="+mn-cs"/>
              </a:rPr>
              <a:t>C-parallel</a:t>
            </a:r>
            <a:r>
              <a:rPr lang="en-US" sz="1100" b="0" i="0">
                <a:solidFill>
                  <a:srgbClr val="000000"/>
                </a:solidFill>
                <a:latin typeface="Arial"/>
                <a:ea typeface="+mn-ea"/>
                <a:cs typeface="+mn-cs"/>
              </a:rPr>
              <a:t>. При этом установится такое же уменьшение 10:1 для амплитуды сигнала, поступающего на вход BNC осциллографа в условиях переменного тока/динамического диапазона, что и для резистивной сети в условиях постоянного тока.</a:t>
            </a:r>
          </a:p>
          <a:p>
            <a:pPr algn="l">
              <a:spcBef>
                <a:spcPts val="396"/>
              </a:spcBef>
              <a:spcAft>
                <a:spcPts val="0"/>
              </a:spcAft>
              <a:buNone/>
            </a:pPr>
            <a:r>
              <a:rPr lang="en-US" sz="1100" b="0" i="0">
                <a:solidFill>
                  <a:srgbClr val="000000"/>
                </a:solidFill>
                <a:latin typeface="Arial"/>
                <a:ea typeface="+mn-ea"/>
                <a:cs typeface="+mn-cs"/>
              </a:rPr>
              <a:t>Также обратите внимание, что, если X</a:t>
            </a:r>
            <a:r>
              <a:rPr lang="en-US" sz="1100" b="0" i="0" baseline="-25000">
                <a:solidFill>
                  <a:srgbClr val="000000"/>
                </a:solidFill>
                <a:latin typeface="Arial"/>
                <a:ea typeface="+mn-ea"/>
                <a:cs typeface="+mn-cs"/>
              </a:rPr>
              <a:t>C-наконечника</a:t>
            </a:r>
            <a:r>
              <a:rPr lang="en-US" sz="1100" b="0" i="0">
                <a:solidFill>
                  <a:srgbClr val="000000"/>
                </a:solidFill>
                <a:latin typeface="Arial"/>
                <a:ea typeface="+mn-ea"/>
                <a:cs typeface="+mn-cs"/>
              </a:rPr>
              <a:t> больше </a:t>
            </a:r>
            <a:r>
              <a:rPr lang="en-US" sz="1100" b="0" i="0" baseline="-25000">
                <a:solidFill>
                  <a:srgbClr val="000000"/>
                </a:solidFill>
                <a:latin typeface="Arial"/>
                <a:ea typeface="+mn-ea"/>
                <a:cs typeface="+mn-cs"/>
              </a:rPr>
              <a:t>C-parallel</a:t>
            </a:r>
            <a:r>
              <a:rPr lang="en-US" sz="1100" b="0" i="0">
                <a:solidFill>
                  <a:srgbClr val="000000"/>
                </a:solidFill>
                <a:latin typeface="Arial"/>
                <a:ea typeface="+mn-ea"/>
                <a:cs typeface="+mn-cs"/>
              </a:rPr>
              <a:t> ровно в 9 раз, постоянная времени RC для R</a:t>
            </a:r>
            <a:r>
              <a:rPr lang="en-US" sz="1100" b="0" i="0" baseline="-25000">
                <a:solidFill>
                  <a:srgbClr val="000000"/>
                </a:solidFill>
                <a:latin typeface="Arial"/>
                <a:ea typeface="+mn-ea"/>
                <a:cs typeface="+mn-cs"/>
              </a:rPr>
              <a:t>наконечника</a:t>
            </a:r>
            <a:r>
              <a:rPr lang="en-US" sz="1100" b="0" i="0">
                <a:solidFill>
                  <a:srgbClr val="000000"/>
                </a:solidFill>
                <a:latin typeface="Arial"/>
                <a:ea typeface="+mn-ea"/>
                <a:cs typeface="+mn-cs"/>
              </a:rPr>
              <a:t> и C</a:t>
            </a:r>
            <a:r>
              <a:rPr lang="en-US" sz="1100" b="0" i="0" baseline="-25000">
                <a:solidFill>
                  <a:srgbClr val="000000"/>
                </a:solidFill>
                <a:latin typeface="Arial"/>
                <a:ea typeface="+mn-ea"/>
                <a:cs typeface="+mn-cs"/>
              </a:rPr>
              <a:t>наконечника</a:t>
            </a:r>
            <a:r>
              <a:rPr lang="en-US" sz="1100" b="0" i="0">
                <a:solidFill>
                  <a:srgbClr val="000000"/>
                </a:solidFill>
                <a:latin typeface="Arial"/>
                <a:ea typeface="+mn-ea"/>
                <a:cs typeface="+mn-cs"/>
              </a:rPr>
              <a:t> будет равна такой же постоянной времени RC для R</a:t>
            </a:r>
            <a:r>
              <a:rPr lang="en-US" sz="1100" b="0" i="0" baseline="-25000">
                <a:solidFill>
                  <a:srgbClr val="000000"/>
                </a:solidFill>
                <a:latin typeface="Arial"/>
                <a:ea typeface="+mn-ea"/>
                <a:cs typeface="+mn-cs"/>
              </a:rPr>
              <a:t>осциллографа</a:t>
            </a:r>
            <a:r>
              <a:rPr lang="en-US" sz="1100" b="0" i="0">
                <a:solidFill>
                  <a:srgbClr val="000000"/>
                </a:solidFill>
                <a:latin typeface="Arial"/>
                <a:ea typeface="+mn-ea"/>
                <a:cs typeface="+mn-cs"/>
              </a:rPr>
              <a:t> и C</a:t>
            </a:r>
            <a:r>
              <a:rPr lang="en-US" sz="1100" b="0" i="0" baseline="-25000">
                <a:solidFill>
                  <a:srgbClr val="000000"/>
                </a:solidFill>
                <a:latin typeface="Arial"/>
                <a:ea typeface="+mn-ea"/>
                <a:cs typeface="+mn-cs"/>
              </a:rPr>
              <a:t>parallel</a:t>
            </a:r>
            <a:r>
              <a:rPr lang="en-US" sz="1100" b="0" i="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21</a:t>
            </a:fld>
            <a:endParaRPr lang="en-US" sz="1200" b="0" i="0">
              <a:latin typeface="Arial"/>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Компенсация пробников</a:t>
            </a:r>
          </a:p>
          <a:p>
            <a:pPr algn="l">
              <a:spcBef>
                <a:spcPts val="396"/>
              </a:spcBef>
              <a:spcAft>
                <a:spcPts val="0"/>
              </a:spcAft>
              <a:buNone/>
            </a:pPr>
            <a:r>
              <a:rPr lang="en-US" sz="1100" b="0" i="0">
                <a:solidFill>
                  <a:srgbClr val="000000"/>
                </a:solidFill>
                <a:latin typeface="Arial"/>
                <a:ea typeface="+mn-ea"/>
                <a:cs typeface="+mn-cs"/>
              </a:rPr>
              <a:t>Чтобы выполнить компенсацию пробников, сначала подключите их к контакту Probe Comp на передней панели осциллографа. Этот же контакт может иметь подпись Demo2. Если обучающие сигналы отключены, то на этом контакте, используемом для компенсации пробников, будет всегда присутствовать прямоугольная волна с частотой 1 кГц. </a:t>
            </a:r>
          </a:p>
          <a:p>
            <a:pPr algn="l">
              <a:spcBef>
                <a:spcPts val="396"/>
              </a:spcBef>
              <a:spcAft>
                <a:spcPts val="0"/>
              </a:spcAft>
              <a:buNone/>
            </a:pPr>
            <a:r>
              <a:rPr lang="en-US" sz="1100" b="0" i="0">
                <a:solidFill>
                  <a:srgbClr val="000000"/>
                </a:solidFill>
                <a:latin typeface="Arial"/>
                <a:ea typeface="+mn-ea"/>
                <a:cs typeface="+mn-cs"/>
              </a:rPr>
              <a:t>Затем настройте осциллограф для вывода на экран нескольких циклов этого сигнала. Если компенсация пробников выполнена правильно, то на каждом канале осциллографа отобразится волна практически идеальной прямоугольной формы, как показано на снимке экрана слева. В противном случае будет наблюдаться волна искаженной формы, как на снимке экрана справа. Чтобы устранить искажение, настройте на каждом пробнике конденсатор переменной емкости для компенсации с помощью небольшой отвертки с плоским жалом так, чтобы сигнал имел идеальную прямоугольную форму. </a:t>
            </a:r>
          </a:p>
          <a:p>
            <a:pPr algn="l">
              <a:spcBef>
                <a:spcPts val="396"/>
              </a:spcBef>
              <a:spcAft>
                <a:spcPts val="0"/>
              </a:spcAft>
              <a:buNone/>
            </a:pPr>
            <a:r>
              <a:rPr lang="en-US" sz="1100" b="0" i="0">
                <a:solidFill>
                  <a:srgbClr val="000000"/>
                </a:solidFill>
                <a:latin typeface="Arial"/>
                <a:ea typeface="+mn-ea"/>
                <a:cs typeface="+mn-cs"/>
              </a:rPr>
              <a:t>Компенсация конкретных пробников для отдельного осциллографа выполняется только один раз. Однако рекомендуется периодически подключать пробники к контакту компенсации для проверки правильности их настройки.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22</a:t>
            </a:fld>
            <a:endParaRPr lang="en-US" sz="1200" b="0" i="0">
              <a:latin typeface="Arial"/>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Нагрузка пробника</a:t>
            </a:r>
          </a:p>
          <a:p>
            <a:pPr algn="l">
              <a:spcBef>
                <a:spcPts val="396"/>
              </a:spcBef>
              <a:spcAft>
                <a:spcPts val="0"/>
              </a:spcAft>
              <a:buNone/>
            </a:pPr>
            <a:r>
              <a:rPr lang="en-US" sz="1100" b="0" i="0">
                <a:solidFill>
                  <a:srgbClr val="000000"/>
                </a:solidFill>
                <a:latin typeface="Arial"/>
                <a:ea typeface="+mn-ea"/>
                <a:cs typeface="+mn-cs"/>
              </a:rPr>
              <a:t>Кроме правильной компенсации пассивных пробников 10:1 для достижения наибольшей точности измерений, проводимых на осциллографе, необходимо учитывать и нагрузку пробников. Какое влияние на цепь окажет подключение пробника и осциллографа к тестируемому прибору (DUT)? При подключении любого прибора к цепи этот прибор (в том числе пробник) становится частью DUT и может подавать нагрузку или в некоторой степени изменять сигналы. Чтобы определить степень нагрузки пробника/осциллографа, упростите их конструкцию, оставив один резистор и конденсатор, как показано на этом слайде. Теперь вычислим значения R</a:t>
            </a:r>
            <a:r>
              <a:rPr lang="en-US" sz="1100" b="0" i="0" baseline="-25000">
                <a:solidFill>
                  <a:srgbClr val="000000"/>
                </a:solidFill>
                <a:latin typeface="Arial"/>
                <a:ea typeface="+mn-ea"/>
                <a:cs typeface="+mn-cs"/>
              </a:rPr>
              <a:t>нагр</a:t>
            </a:r>
            <a:r>
              <a:rPr lang="en-US" sz="1100" b="0" i="0">
                <a:solidFill>
                  <a:srgbClr val="000000"/>
                </a:solidFill>
                <a:latin typeface="Arial"/>
                <a:ea typeface="+mn-ea"/>
                <a:cs typeface="+mn-cs"/>
              </a:rPr>
              <a:t> и C</a:t>
            </a:r>
            <a:r>
              <a:rPr lang="en-US" sz="1100" b="0" i="0" baseline="-25000">
                <a:solidFill>
                  <a:srgbClr val="000000"/>
                </a:solidFill>
                <a:latin typeface="Arial"/>
                <a:ea typeface="+mn-ea"/>
                <a:cs typeface="+mn-cs"/>
              </a:rPr>
              <a:t>нагр</a:t>
            </a:r>
            <a:r>
              <a:rPr lang="en-US" sz="1100" b="0" i="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23</a:t>
            </a:fld>
            <a:endParaRPr lang="en-US" sz="1200" b="0" i="0">
              <a:latin typeface="Arial"/>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8" y="4416108"/>
            <a:ext cx="5704697" cy="4184016"/>
          </a:xfrm>
          <a:ln>
            <a:noFill/>
          </a:ln>
        </p:spPr>
        <p:txBody>
          <a:bodyPr>
            <a:normAutofit fontScale="85000" lnSpcReduction="10000"/>
          </a:bodyPr>
          <a:lstStyle/>
          <a:p>
            <a:pPr algn="l">
              <a:spcBef>
                <a:spcPts val="396"/>
              </a:spcBef>
              <a:spcAft>
                <a:spcPts val="0"/>
              </a:spcAft>
              <a:buNone/>
            </a:pPr>
            <a:r>
              <a:rPr lang="en-US" sz="1100" b="1" i="0" dirty="0" err="1">
                <a:solidFill>
                  <a:srgbClr val="000000"/>
                </a:solidFill>
                <a:latin typeface="Arial"/>
                <a:ea typeface="+mn-ea"/>
                <a:cs typeface="+mn-cs"/>
              </a:rPr>
              <a:t>Задание</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Пусть</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 15 </a:t>
            </a:r>
            <a:r>
              <a:rPr lang="en-US" sz="1100" b="0" i="0" dirty="0" err="1">
                <a:solidFill>
                  <a:srgbClr val="000000"/>
                </a:solidFill>
                <a:latin typeface="Arial"/>
                <a:ea typeface="+mn-ea"/>
                <a:cs typeface="+mn-cs"/>
              </a:rPr>
              <a:t>пФ</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кабеля</a:t>
            </a:r>
            <a:r>
              <a:rPr lang="en-US" sz="1100" b="0" i="0" baseline="-25000" dirty="0">
                <a:solidFill>
                  <a:srgbClr val="000000"/>
                </a:solidFill>
                <a:latin typeface="Arial"/>
                <a:ea typeface="+mn-ea"/>
                <a:cs typeface="+mn-cs"/>
              </a:rPr>
              <a:t> </a:t>
            </a:r>
            <a:r>
              <a:rPr lang="en-US" sz="1100" b="0" i="0" dirty="0">
                <a:solidFill>
                  <a:srgbClr val="000000"/>
                </a:solidFill>
                <a:latin typeface="Arial"/>
                <a:ea typeface="+mn-ea"/>
                <a:cs typeface="+mn-cs"/>
              </a:rPr>
              <a:t>= 100 </a:t>
            </a:r>
            <a:r>
              <a:rPr lang="en-US" sz="1100" b="0" i="0" dirty="0" err="1">
                <a:solidFill>
                  <a:srgbClr val="000000"/>
                </a:solidFill>
                <a:latin typeface="Arial"/>
                <a:ea typeface="+mn-ea"/>
                <a:cs typeface="+mn-cs"/>
              </a:rPr>
              <a:t>пФ</a:t>
            </a:r>
            <a:endParaRPr lang="en-US" sz="1100" b="0"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 15 </a:t>
            </a:r>
            <a:r>
              <a:rPr lang="en-US" sz="1100" b="0" i="0" dirty="0" err="1">
                <a:solidFill>
                  <a:srgbClr val="000000"/>
                </a:solidFill>
                <a:latin typeface="Arial"/>
                <a:ea typeface="+mn-ea"/>
                <a:cs typeface="+mn-cs"/>
              </a:rPr>
              <a:t>пФ</a:t>
            </a:r>
            <a:endParaRPr lang="en-US" sz="1100" b="0" i="0" dirty="0">
              <a:solidFill>
                <a:srgbClr val="000000"/>
              </a:solidFill>
              <a:latin typeface="Arial"/>
              <a:ea typeface="+mn-ea"/>
              <a:cs typeface="+mn-cs"/>
            </a:endParaRP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представляет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собой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сумму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(9 </a:t>
            </a:r>
            <a:r>
              <a:rPr lang="en-US" sz="1100" b="0" i="0" dirty="0" err="1">
                <a:solidFill>
                  <a:srgbClr val="000000"/>
                </a:solidFill>
                <a:latin typeface="Arial"/>
                <a:ea typeface="+mn-ea"/>
                <a:cs typeface="+mn-cs"/>
              </a:rPr>
              <a:t>МОм</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(1 </a:t>
            </a:r>
            <a:r>
              <a:rPr lang="en-US" sz="1100" b="0" i="0" dirty="0" err="1">
                <a:solidFill>
                  <a:srgbClr val="000000"/>
                </a:solidFill>
                <a:latin typeface="Arial"/>
                <a:ea typeface="+mn-ea"/>
                <a:cs typeface="+mn-cs"/>
              </a:rPr>
              <a:t>МОм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равную</a:t>
            </a:r>
            <a:r>
              <a:rPr lang="en-US" sz="1100" b="0" i="0" dirty="0">
                <a:solidFill>
                  <a:srgbClr val="000000"/>
                </a:solidFill>
                <a:latin typeface="Arial"/>
                <a:ea typeface="+mn-ea"/>
                <a:cs typeface="+mn-cs"/>
              </a:rPr>
              <a:t> 10 </a:t>
            </a:r>
            <a:r>
              <a:rPr lang="en-US" sz="1100" b="0" i="0" dirty="0" err="1">
                <a:solidFill>
                  <a:srgbClr val="000000"/>
                </a:solidFill>
                <a:latin typeface="Arial"/>
                <a:ea typeface="+mn-ea"/>
                <a:cs typeface="+mn-cs"/>
              </a:rPr>
              <a:t>МОм</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Определите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комп</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учетом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правильной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компенсации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используя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приведенные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выше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уравнения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емкостного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сопротивления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Помните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сопротивление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должно</a:t>
            </a:r>
            <a:r>
              <a:rPr lang="en-US" sz="1100" b="0" i="0" dirty="0">
                <a:solidFill>
                  <a:srgbClr val="000000"/>
                </a:solidFill>
                <a:latin typeface="Arial"/>
                <a:ea typeface="+mn-ea"/>
                <a:cs typeface="+mn-cs"/>
              </a:rPr>
              <a:t> в 9 </a:t>
            </a:r>
            <a:r>
              <a:rPr lang="en-US" sz="1100" b="0" i="0" dirty="0" err="1">
                <a:solidFill>
                  <a:srgbClr val="000000"/>
                </a:solidFill>
                <a:latin typeface="Arial"/>
                <a:ea typeface="+mn-ea"/>
                <a:cs typeface="+mn-cs"/>
              </a:rPr>
              <a:t>раз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превышать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сопротивление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parallel</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верно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уравнения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постоянной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времени</a:t>
            </a:r>
            <a:r>
              <a:rPr lang="en-US" sz="1100" b="0" i="0" dirty="0">
                <a:solidFill>
                  <a:srgbClr val="000000"/>
                </a:solidFill>
                <a:latin typeface="Arial"/>
                <a:ea typeface="+mn-ea"/>
                <a:cs typeface="+mn-cs"/>
              </a:rPr>
              <a:t> RC </a:t>
            </a:r>
            <a:r>
              <a:rPr lang="en-US" sz="1100" b="0" i="0" dirty="0" err="1">
                <a:solidFill>
                  <a:srgbClr val="000000"/>
                </a:solidFill>
                <a:latin typeface="Arial"/>
                <a:ea typeface="+mn-ea"/>
                <a:cs typeface="+mn-cs"/>
              </a:rPr>
              <a:t>суммы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а </a:t>
            </a:r>
            <a:r>
              <a:rPr lang="en-US" sz="1100" b="0" i="0" dirty="0" err="1">
                <a:solidFill>
                  <a:srgbClr val="000000"/>
                </a:solidFill>
                <a:latin typeface="Arial"/>
                <a:ea typeface="+mn-ea"/>
                <a:cs typeface="+mn-cs"/>
              </a:rPr>
              <a:t>также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суммы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parallel</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параллельном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подключении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parallel</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равен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сумме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комп</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кабеля</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a:t>
            </a: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Используя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полученное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комп</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 </a:t>
            </a:r>
            <a:r>
              <a:rPr lang="en-US" sz="1100" b="0" i="0" dirty="0" err="1">
                <a:solidFill>
                  <a:srgbClr val="000000"/>
                </a:solidFill>
                <a:latin typeface="Arial"/>
                <a:ea typeface="+mn-ea"/>
                <a:cs typeface="+mn-cs"/>
              </a:rPr>
              <a:t>это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сумма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наконечника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parallel</a:t>
            </a:r>
            <a:r>
              <a:rPr lang="en-US" sz="1100" b="0" i="0" dirty="0">
                <a:solidFill>
                  <a:srgbClr val="000000"/>
                </a:solidFill>
                <a:latin typeface="Arial"/>
                <a:ea typeface="+mn-ea"/>
                <a:cs typeface="+mn-cs"/>
              </a:rPr>
              <a:t>. </a:t>
            </a: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После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вычисления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R</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параллельно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подключенных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устройства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включить</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модель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тестируемой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цепи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чтобы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определить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наличие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условной</a:t>
            </a:r>
            <a:r>
              <a:rPr lang="en-US" sz="1100" b="0" i="0" dirty="0">
                <a:solidFill>
                  <a:srgbClr val="000000"/>
                </a:solidFill>
                <a:latin typeface="Arial"/>
                <a:ea typeface="+mn-ea"/>
                <a:cs typeface="+mn-cs"/>
              </a:rPr>
              <a:t>/</a:t>
            </a:r>
            <a:r>
              <a:rPr lang="en-US" sz="1100" b="0" i="0" dirty="0" err="1">
                <a:solidFill>
                  <a:srgbClr val="000000"/>
                </a:solidFill>
                <a:latin typeface="Arial"/>
                <a:ea typeface="+mn-ea"/>
                <a:cs typeface="+mn-cs"/>
              </a:rPr>
              <a:t>вычисленной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разница</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сигнале</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дополнительными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нагрузочными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компонентами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без</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них</a:t>
            </a:r>
            <a:r>
              <a:rPr lang="en-US" sz="1100" b="0" i="0" dirty="0">
                <a:solidFill>
                  <a:srgbClr val="000000"/>
                </a:solidFill>
                <a:latin typeface="Arial"/>
                <a:ea typeface="+mn-ea"/>
                <a:cs typeface="+mn-cs"/>
              </a:rPr>
              <a:t>.</a:t>
            </a: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Теперь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емкостное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сопротивление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C</a:t>
            </a:r>
            <a:r>
              <a:rPr lang="en-US" sz="1100" b="0" i="0" baseline="-25000" dirty="0" err="1">
                <a:solidFill>
                  <a:srgbClr val="000000"/>
                </a:solidFill>
                <a:latin typeface="Arial"/>
                <a:ea typeface="+mn-ea"/>
                <a:cs typeface="+mn-cs"/>
              </a:rPr>
              <a:t>нагр</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a:t>
            </a:r>
            <a:r>
              <a:rPr lang="en-US" sz="1100" b="0" i="0" dirty="0">
                <a:solidFill>
                  <a:srgbClr val="000000"/>
                </a:solidFill>
                <a:latin typeface="Arial"/>
                <a:ea typeface="+mn-ea"/>
                <a:cs typeface="+mn-cs"/>
              </a:rPr>
              <a:t> 500 </a:t>
            </a:r>
            <a:r>
              <a:rPr lang="en-US" sz="1100" b="0" i="0" dirty="0" err="1">
                <a:solidFill>
                  <a:srgbClr val="000000"/>
                </a:solidFill>
                <a:latin typeface="Arial"/>
                <a:ea typeface="+mn-ea"/>
                <a:cs typeface="+mn-cs"/>
              </a:rPr>
              <a:t>МГц</a:t>
            </a:r>
            <a:r>
              <a:rPr lang="en-US" sz="1100" b="0" i="0" dirty="0">
                <a:solidFill>
                  <a:srgbClr val="000000"/>
                </a:solidFill>
                <a:latin typeface="Arial"/>
                <a:ea typeface="+mn-ea"/>
                <a:cs typeface="+mn-cs"/>
              </a:rPr>
              <a:t>.</a:t>
            </a: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думаете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значение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емкостного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сопротивления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нагрузки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оказать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влияние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некоторые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тестируемые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этой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частоте</a:t>
            </a:r>
            <a:r>
              <a:rPr lang="en-US" sz="1100" b="0" i="0" dirty="0">
                <a:solidFill>
                  <a:srgbClr val="000000"/>
                </a:solidFill>
                <a:latin typeface="Arial"/>
                <a:ea typeface="+mn-ea"/>
                <a:cs typeface="+mn-cs"/>
              </a:rPr>
              <a:t>?</a:t>
            </a:r>
          </a:p>
          <a:p>
            <a:pPr algn="l">
              <a:spcBef>
                <a:spcPts val="396"/>
              </a:spcBef>
              <a:spcAft>
                <a:spcPts val="0"/>
              </a:spcAft>
              <a:buNone/>
            </a:pPr>
            <a:endParaRPr lang="en-US" sz="1100" dirty="0" smtClean="0"/>
          </a:p>
          <a:p>
            <a:pPr algn="l">
              <a:spcBef>
                <a:spcPts val="396"/>
              </a:spcBef>
              <a:spcAft>
                <a:spcPts val="0"/>
              </a:spcAft>
              <a:buNone/>
            </a:pP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точных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высоких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пассивный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a:t>
            </a:r>
            <a:r>
              <a:rPr lang="en-US" sz="1100" b="0" i="0" dirty="0">
                <a:solidFill>
                  <a:srgbClr val="000000"/>
                </a:solidFill>
                <a:latin typeface="Arial"/>
                <a:ea typeface="+mn-ea"/>
                <a:cs typeface="+mn-cs"/>
              </a:rPr>
              <a:t> 10:1 </a:t>
            </a:r>
            <a:r>
              <a:rPr lang="en-US" sz="1100" b="0" i="0" dirty="0" err="1">
                <a:solidFill>
                  <a:srgbClr val="000000"/>
                </a:solidFill>
                <a:latin typeface="Arial"/>
                <a:ea typeface="+mn-ea"/>
                <a:cs typeface="+mn-cs"/>
              </a:rPr>
              <a:t>может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подойти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ввиду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нагрузки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Рекомендуется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активный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правило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он</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имеет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гораздо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меньшую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емкость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измерения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высоких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частот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Однако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следует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забывать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активный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стоит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дороже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стандартного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пассивного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пробника</a:t>
            </a:r>
            <a:r>
              <a:rPr lang="en-US" sz="1100" b="0" i="0" dirty="0">
                <a:solidFill>
                  <a:srgbClr val="000000"/>
                </a:solidFill>
                <a:latin typeface="Arial"/>
                <a:ea typeface="+mn-ea"/>
                <a:cs typeface="+mn-cs"/>
              </a:rPr>
              <a:t> 10:1.</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24</a:t>
            </a:fld>
            <a:endParaRPr lang="en-US" sz="1200" b="0" i="0">
              <a:latin typeface="Arial"/>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Использование лабораторного руководства по осциллографам и учебного пособия</a:t>
            </a:r>
          </a:p>
          <a:p>
            <a:pPr algn="l">
              <a:spcBef>
                <a:spcPts val="396"/>
              </a:spcBef>
              <a:spcAft>
                <a:spcPts val="0"/>
              </a:spcAft>
              <a:buNone/>
            </a:pPr>
            <a:r>
              <a:rPr lang="en-US" sz="1100" b="0" i="0">
                <a:solidFill>
                  <a:srgbClr val="000000"/>
                </a:solidFill>
                <a:latin typeface="Arial"/>
                <a:ea typeface="+mn-ea"/>
                <a:cs typeface="+mn-cs"/>
              </a:rPr>
              <a:t>Лабораторное руководство по осциллографам и учебное пособие можно бесплатно загрузить с веб-сайта: </a:t>
            </a:r>
            <a:r>
              <a:rPr lang="en-US" sz="1100" b="0" i="0">
                <a:solidFill>
                  <a:srgbClr val="000000"/>
                </a:solidFill>
                <a:latin typeface="Arial"/>
                <a:ea typeface="+mn-ea"/>
                <a:cs typeface="+mn-cs"/>
                <a:hlinkClick r:id="rId3"/>
              </a:rPr>
              <a:t>www.agilent.com/find/EDK</a:t>
            </a:r>
            <a:r>
              <a:rPr lang="en-US" sz="1100" b="0" i="0">
                <a:solidFill>
                  <a:srgbClr val="000000"/>
                </a:solidFill>
                <a:latin typeface="Arial"/>
                <a:ea typeface="+mn-ea"/>
                <a:cs typeface="+mn-cs"/>
              </a:rPr>
              <a:t>. </a:t>
            </a:r>
          </a:p>
          <a:p>
            <a:pPr algn="l">
              <a:spcBef>
                <a:spcPts val="396"/>
              </a:spcBef>
              <a:spcAft>
                <a:spcPts val="0"/>
              </a:spcAft>
              <a:buNone/>
            </a:pPr>
            <a:r>
              <a:rPr lang="en-US" sz="1100" b="0" i="0">
                <a:solidFill>
                  <a:srgbClr val="000000"/>
                </a:solidFill>
                <a:latin typeface="Arial"/>
                <a:ea typeface="+mn-ea"/>
                <a:cs typeface="+mn-cs"/>
              </a:rPr>
              <a:t>Перед началом лабораторной работы по ознакомлению с осциллографом прочтите раздел 1, приложения A и B лабораторного руководства по осциллографам и учебного пособия. </a:t>
            </a:r>
          </a:p>
          <a:p>
            <a:pPr algn="l">
              <a:spcBef>
                <a:spcPts val="396"/>
              </a:spcBef>
              <a:spcAft>
                <a:spcPts val="0"/>
              </a:spcAft>
              <a:buNone/>
            </a:pPr>
            <a:r>
              <a:rPr lang="en-US" sz="1100" b="0" i="0">
                <a:solidFill>
                  <a:srgbClr val="000000"/>
                </a:solidFill>
                <a:latin typeface="Arial"/>
                <a:ea typeface="+mn-ea"/>
                <a:cs typeface="+mn-cs"/>
              </a:rPr>
              <a:t>Во время первой лабораторной работы по ознакомлению с осциллографом пройдите раздел 2 лабораторного руководства. Этот раздел руководства состоит из 6 отдельных практических лабораторных работ по измерениям. На их выполнение отводится 2 часа.</a:t>
            </a:r>
          </a:p>
          <a:p>
            <a:pPr algn="l">
              <a:spcBef>
                <a:spcPts val="396"/>
              </a:spcBef>
              <a:spcAft>
                <a:spcPts val="0"/>
              </a:spcAft>
              <a:buNone/>
            </a:pPr>
            <a:r>
              <a:rPr lang="en-US" sz="1100" b="0" i="0">
                <a:solidFill>
                  <a:srgbClr val="000000"/>
                </a:solidFill>
                <a:latin typeface="Arial"/>
                <a:ea typeface="+mn-ea"/>
                <a:cs typeface="+mn-cs"/>
              </a:rPr>
              <a:t>Раздел 3 лабораторного руководства по осциллографам и учебного пособия состоит из 9 дополнительных лабораторных работ с осциллографом. По желанию выполните некоторые из них в свободное время. Преподаватель/лаборант могут также обязать студентов выполнить эти работы.</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25</a:t>
            </a:fld>
            <a:endParaRPr lang="en-US" sz="1200" b="0" i="0">
              <a:latin typeface="Arial"/>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dirty="0" err="1">
                <a:solidFill>
                  <a:srgbClr val="000000"/>
                </a:solidFill>
                <a:latin typeface="Arial"/>
                <a:ea typeface="+mn-ea"/>
                <a:cs typeface="+mn-cs"/>
              </a:rPr>
              <a:t>Рекомендации</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по</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работе</a:t>
            </a:r>
            <a:r>
              <a:rPr lang="en-US" sz="1100" b="1" i="0" dirty="0">
                <a:solidFill>
                  <a:srgbClr val="000000"/>
                </a:solidFill>
                <a:latin typeface="Arial"/>
                <a:ea typeface="+mn-ea"/>
                <a:cs typeface="+mn-cs"/>
              </a:rPr>
              <a:t> с </a:t>
            </a:r>
            <a:r>
              <a:rPr lang="en-US" sz="1100" b="1" i="0" dirty="0" err="1">
                <a:solidFill>
                  <a:srgbClr val="000000"/>
                </a:solidFill>
                <a:latin typeface="Arial"/>
                <a:ea typeface="+mn-ea"/>
                <a:cs typeface="+mn-cs"/>
              </a:rPr>
              <a:t>лабораторным</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руководством</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Любое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слово</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лабораторном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руководстве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выделенное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жирным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шрифтом</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квадратных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скобках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например</a:t>
            </a:r>
            <a:r>
              <a:rPr lang="en-US" sz="1100" b="0" i="0" dirty="0">
                <a:solidFill>
                  <a:srgbClr val="000000"/>
                </a:solidFill>
                <a:latin typeface="Arial"/>
                <a:ea typeface="+mn-ea"/>
                <a:cs typeface="+mn-cs"/>
              </a:rPr>
              <a:t> </a:t>
            </a:r>
            <a:r>
              <a:rPr lang="ru-RU" sz="1100" b="1" i="0" dirty="0" smtClean="0">
                <a:solidFill>
                  <a:srgbClr val="000000"/>
                </a:solidFill>
                <a:latin typeface="Arial"/>
                <a:ea typeface="+mn-ea"/>
                <a:cs typeface="+mn-cs"/>
              </a:rPr>
              <a:t>«</a:t>
            </a:r>
            <a:r>
              <a:rPr lang="en-US" sz="1100" b="1" i="0" dirty="0" smtClean="0">
                <a:solidFill>
                  <a:srgbClr val="000000"/>
                </a:solidFill>
                <a:latin typeface="Arial"/>
                <a:ea typeface="+mn-ea"/>
                <a:cs typeface="+mn-cs"/>
              </a:rPr>
              <a:t>[</a:t>
            </a:r>
            <a:r>
              <a:rPr lang="en-US" sz="1100" b="1" i="0" dirty="0">
                <a:solidFill>
                  <a:srgbClr val="000000"/>
                </a:solidFill>
                <a:latin typeface="Arial"/>
                <a:ea typeface="+mn-ea"/>
                <a:cs typeface="+mn-cs"/>
              </a:rPr>
              <a:t>Help</a:t>
            </a:r>
            <a:r>
              <a:rPr lang="en-US" sz="1100" b="1" i="0" dirty="0" smtClean="0">
                <a:solidFill>
                  <a:srgbClr val="000000"/>
                </a:solidFill>
                <a:latin typeface="Arial"/>
                <a:ea typeface="+mn-ea"/>
                <a:cs typeface="+mn-cs"/>
              </a:rPr>
              <a:t>]</a:t>
            </a:r>
            <a:r>
              <a:rPr lang="ru-RU" sz="1100" b="1" i="0" dirty="0" smtClean="0">
                <a:solidFill>
                  <a:srgbClr val="000000"/>
                </a:solidFill>
                <a:latin typeface="Arial"/>
                <a:ea typeface="+mn-ea"/>
                <a:cs typeface="+mn-cs"/>
              </a:rPr>
              <a:t> Справка»</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ru-RU" sz="1100" b="1" i="0" dirty="0" smtClean="0">
                <a:solidFill>
                  <a:srgbClr val="000000"/>
                </a:solidFill>
                <a:latin typeface="Arial"/>
                <a:ea typeface="+mn-ea"/>
                <a:cs typeface="+mn-cs"/>
              </a:rPr>
              <a:t>«</a:t>
            </a:r>
            <a:r>
              <a:rPr lang="en-US" sz="1100" b="1" i="0" dirty="0" smtClean="0">
                <a:solidFill>
                  <a:srgbClr val="000000"/>
                </a:solidFill>
                <a:latin typeface="Arial"/>
                <a:ea typeface="+mn-ea"/>
                <a:cs typeface="+mn-cs"/>
              </a:rPr>
              <a:t>[</a:t>
            </a:r>
            <a:r>
              <a:rPr lang="en-US" sz="1100" b="1" i="0" dirty="0">
                <a:solidFill>
                  <a:srgbClr val="000000"/>
                </a:solidFill>
                <a:latin typeface="Arial"/>
                <a:ea typeface="+mn-ea"/>
                <a:cs typeface="+mn-cs"/>
              </a:rPr>
              <a:t>Trigger</a:t>
            </a:r>
            <a:r>
              <a:rPr lang="en-US" sz="1100" b="1" i="0" dirty="0" smtClean="0">
                <a:solidFill>
                  <a:srgbClr val="000000"/>
                </a:solidFill>
                <a:latin typeface="Arial"/>
                <a:ea typeface="+mn-ea"/>
                <a:cs typeface="+mn-cs"/>
              </a:rPr>
              <a:t>]</a:t>
            </a:r>
            <a:r>
              <a:rPr lang="ru-RU" sz="1100" b="1" i="0" dirty="0" smtClean="0">
                <a:solidFill>
                  <a:srgbClr val="000000"/>
                </a:solidFill>
                <a:latin typeface="Arial"/>
                <a:ea typeface="+mn-ea"/>
                <a:cs typeface="+mn-cs"/>
              </a:rPr>
              <a:t> Запуск»</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обозначает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кнопку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лицевой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Программными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кнопками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называют</a:t>
            </a:r>
            <a:r>
              <a:rPr lang="en-US" sz="1100" b="0" i="0" dirty="0">
                <a:solidFill>
                  <a:srgbClr val="000000"/>
                </a:solidFill>
                <a:latin typeface="Arial"/>
                <a:ea typeface="+mn-ea"/>
                <a:cs typeface="+mn-cs"/>
              </a:rPr>
              <a:t> 6 </a:t>
            </a:r>
            <a:r>
              <a:rPr lang="en-US" sz="1100" b="0" i="0" dirty="0" err="1">
                <a:solidFill>
                  <a:srgbClr val="000000"/>
                </a:solidFill>
                <a:latin typeface="Arial"/>
                <a:ea typeface="+mn-ea"/>
                <a:cs typeface="+mn-cs"/>
              </a:rPr>
              <a:t>клавиш</a:t>
            </a:r>
            <a:r>
              <a:rPr lang="en-US" sz="1100" b="0" i="0" dirty="0">
                <a:solidFill>
                  <a:srgbClr val="000000"/>
                </a:solidFill>
                <a:latin typeface="Arial"/>
                <a:ea typeface="+mn-ea"/>
                <a:cs typeface="+mn-cs"/>
              </a:rPr>
              <a:t>/</a:t>
            </a:r>
            <a:r>
              <a:rPr lang="en-US" sz="1100" b="0" i="0" dirty="0" err="1">
                <a:solidFill>
                  <a:srgbClr val="000000"/>
                </a:solidFill>
                <a:latin typeface="Arial"/>
                <a:ea typeface="+mn-ea"/>
                <a:cs typeface="+mn-cs"/>
              </a:rPr>
              <a:t>кнопок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дисплеем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Выполняемые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ими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функции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зависят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выбранного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меню</a:t>
            </a:r>
            <a:r>
              <a:rPr lang="en-US" sz="1100" b="0" i="0" dirty="0">
                <a:solidFill>
                  <a:srgbClr val="000000"/>
                </a:solidFill>
                <a:latin typeface="Arial"/>
                <a:ea typeface="+mn-ea"/>
                <a:cs typeface="+mn-cs"/>
              </a:rPr>
              <a:t>.</a:t>
            </a:r>
          </a:p>
          <a:p>
            <a:pPr algn="l">
              <a:spcBef>
                <a:spcPts val="396"/>
              </a:spcBef>
              <a:spcAft>
                <a:spcPts val="0"/>
              </a:spcAft>
              <a:buNone/>
            </a:pPr>
            <a:r>
              <a:rPr lang="en-US" sz="1100" b="0" i="0" dirty="0" err="1">
                <a:solidFill>
                  <a:srgbClr val="000000"/>
                </a:solidFill>
                <a:latin typeface="Arial"/>
                <a:ea typeface="+mn-ea"/>
                <a:cs typeface="+mn-cs"/>
              </a:rPr>
              <a:t>Программные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кнопки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иногда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сопровождаются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изображением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изогнутой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зеленой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стрелки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Такую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универсальную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ручку</a:t>
            </a:r>
            <a:r>
              <a:rPr lang="en-US" sz="1100" b="0" i="0" dirty="0">
                <a:solidFill>
                  <a:srgbClr val="000000"/>
                </a:solidFill>
                <a:latin typeface="Arial"/>
                <a:ea typeface="+mn-ea"/>
                <a:cs typeface="+mn-cs"/>
              </a:rPr>
              <a:t> </a:t>
            </a:r>
            <a:r>
              <a:rPr lang="en-US" sz="1100" b="0" i="0" dirty="0" smtClean="0">
                <a:solidFill>
                  <a:srgbClr val="000000"/>
                </a:solidFill>
                <a:latin typeface="Arial"/>
                <a:ea typeface="+mn-ea"/>
                <a:cs typeface="+mn-cs"/>
              </a:rPr>
              <a:t>Entry (</a:t>
            </a:r>
            <a:r>
              <a:rPr lang="ru-RU" sz="1100" b="0" i="0" dirty="0" smtClean="0">
                <a:solidFill>
                  <a:srgbClr val="000000"/>
                </a:solidFill>
                <a:latin typeface="Arial"/>
                <a:ea typeface="+mn-ea"/>
                <a:cs typeface="+mn-cs"/>
              </a:rPr>
              <a:t>В</a:t>
            </a:r>
            <a:r>
              <a:rPr lang="en-US" sz="1100" b="0" i="0" dirty="0" err="1" smtClean="0">
                <a:solidFill>
                  <a:srgbClr val="000000"/>
                </a:solidFill>
                <a:latin typeface="Arial"/>
                <a:ea typeface="+mn-ea"/>
                <a:cs typeface="+mn-cs"/>
              </a:rPr>
              <a:t>вод</a:t>
            </a:r>
            <a:r>
              <a:rPr lang="ru-RU" sz="1100" b="0" i="0" dirty="0" smtClean="0">
                <a:solidFill>
                  <a:srgbClr val="000000"/>
                </a:solidFill>
                <a:latin typeface="Arial"/>
                <a:ea typeface="+mn-ea"/>
                <a:cs typeface="+mn-cs"/>
              </a:rPr>
              <a:t>)</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можно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повернуть</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изменения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определенной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переменной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выбора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режима</a:t>
            </a:r>
            <a:r>
              <a:rPr lang="en-US" sz="1100" b="0" i="0" dirty="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26</a:t>
            </a:fld>
            <a:endParaRPr lang="en-US" sz="1200" b="0" i="0">
              <a:latin typeface="Arial"/>
              <a:ea typeface="+mn-ea"/>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dirty="0" err="1">
                <a:solidFill>
                  <a:srgbClr val="000000"/>
                </a:solidFill>
                <a:latin typeface="Arial"/>
                <a:ea typeface="+mn-ea"/>
                <a:cs typeface="+mn-cs"/>
              </a:rPr>
              <a:t>Доступ</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ко</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встроенным</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обучающим</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сигналам</a:t>
            </a:r>
            <a:endParaRPr lang="en-US" sz="1100" b="1" i="0" dirty="0">
              <a:solidFill>
                <a:srgbClr val="000000"/>
              </a:solidFill>
              <a:latin typeface="Arial"/>
              <a:ea typeface="+mn-ea"/>
              <a:cs typeface="+mn-cs"/>
            </a:endParaRPr>
          </a:p>
          <a:p>
            <a:pPr algn="l">
              <a:spcBef>
                <a:spcPts val="396"/>
              </a:spcBef>
              <a:spcAft>
                <a:spcPts val="0"/>
              </a:spcAft>
              <a:buNone/>
            </a:pPr>
            <a:r>
              <a:rPr lang="en-US" sz="1100" b="0" i="0" dirty="0" err="1">
                <a:solidFill>
                  <a:srgbClr val="000000"/>
                </a:solidFill>
                <a:latin typeface="Arial"/>
                <a:ea typeface="+mn-ea"/>
                <a:cs typeface="+mn-cs"/>
              </a:rPr>
              <a:t>Большинство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лабораторных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осциллографом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приведенных</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загружаемом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лабораторном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руководстве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осциллографам</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учебном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пособии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основаны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использовании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встроенных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обучающих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Обратите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внимание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что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встроенные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обучающие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обычно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отсутствуют</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большинстве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осциллографов</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Для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доступа</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этим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сигналам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осциллографах</a:t>
            </a:r>
            <a:r>
              <a:rPr lang="en-US" sz="1100" b="0" i="0" dirty="0">
                <a:solidFill>
                  <a:srgbClr val="000000"/>
                </a:solidFill>
                <a:latin typeface="Arial"/>
                <a:ea typeface="+mn-ea"/>
                <a:cs typeface="+mn-cs"/>
              </a:rPr>
              <a:t> Agilent 2000 </a:t>
            </a:r>
            <a:r>
              <a:rPr lang="en-US" sz="1100" b="0" i="0" dirty="0" err="1">
                <a:solidFill>
                  <a:srgbClr val="000000"/>
                </a:solidFill>
                <a:latin typeface="Arial"/>
                <a:ea typeface="+mn-ea"/>
                <a:cs typeface="+mn-cs"/>
              </a:rPr>
              <a:t>или</a:t>
            </a:r>
            <a:r>
              <a:rPr lang="en-US" sz="1100" b="0" i="0" dirty="0">
                <a:solidFill>
                  <a:srgbClr val="000000"/>
                </a:solidFill>
                <a:latin typeface="Arial"/>
                <a:ea typeface="+mn-ea"/>
                <a:cs typeface="+mn-cs"/>
              </a:rPr>
              <a:t> 3000 </a:t>
            </a:r>
            <a:r>
              <a:rPr lang="en-US" sz="1100" b="0" i="0" dirty="0" err="1">
                <a:solidFill>
                  <a:srgbClr val="000000"/>
                </a:solidFill>
                <a:latin typeface="Arial"/>
                <a:ea typeface="+mn-ea"/>
                <a:cs typeface="+mn-cs"/>
              </a:rPr>
              <a:t>серии</a:t>
            </a:r>
            <a:r>
              <a:rPr lang="en-US" sz="1100" b="0" i="0" dirty="0">
                <a:solidFill>
                  <a:srgbClr val="000000"/>
                </a:solidFill>
                <a:latin typeface="Arial"/>
                <a:ea typeface="+mn-ea"/>
                <a:cs typeface="+mn-cs"/>
              </a:rPr>
              <a:t> X </a:t>
            </a:r>
            <a:r>
              <a:rPr lang="en-US" sz="1100" b="0" i="0" dirty="0" err="1">
                <a:solidFill>
                  <a:srgbClr val="000000"/>
                </a:solidFill>
                <a:latin typeface="Arial"/>
                <a:ea typeface="+mn-ea"/>
                <a:cs typeface="+mn-cs"/>
              </a:rPr>
              <a:t>сначала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подключите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канала</a:t>
            </a:r>
            <a:r>
              <a:rPr lang="en-US" sz="1100" b="0" i="0" dirty="0">
                <a:solidFill>
                  <a:srgbClr val="000000"/>
                </a:solidFill>
                <a:latin typeface="Arial"/>
                <a:ea typeface="+mn-ea"/>
                <a:cs typeface="+mn-cs"/>
              </a:rPr>
              <a:t> 1 </a:t>
            </a:r>
            <a:r>
              <a:rPr lang="en-US" sz="1100" b="0" i="0" dirty="0" err="1">
                <a:solidFill>
                  <a:srgbClr val="000000"/>
                </a:solidFill>
                <a:latin typeface="Arial"/>
                <a:ea typeface="+mn-ea"/>
                <a:cs typeface="+mn-cs"/>
              </a:rPr>
              <a:t>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входу</a:t>
            </a:r>
            <a:r>
              <a:rPr lang="en-US" sz="1100" b="0" i="0" dirty="0">
                <a:solidFill>
                  <a:srgbClr val="000000"/>
                </a:solidFill>
                <a:latin typeface="Arial"/>
                <a:ea typeface="+mn-ea"/>
                <a:cs typeface="+mn-cs"/>
              </a:rPr>
              <a:t> BNC </a:t>
            </a:r>
            <a:r>
              <a:rPr lang="en-US" sz="1100" b="0" i="0" dirty="0" err="1">
                <a:solidFill>
                  <a:srgbClr val="000000"/>
                </a:solidFill>
                <a:latin typeface="Arial"/>
                <a:ea typeface="+mn-ea"/>
                <a:cs typeface="+mn-cs"/>
              </a:rPr>
              <a:t>канала</a:t>
            </a:r>
            <a:r>
              <a:rPr lang="en-US" sz="1100" b="0" i="0" dirty="0">
                <a:solidFill>
                  <a:srgbClr val="000000"/>
                </a:solidFill>
                <a:latin typeface="Arial"/>
                <a:ea typeface="+mn-ea"/>
                <a:cs typeface="+mn-cs"/>
              </a:rPr>
              <a:t> 1 и </a:t>
            </a:r>
            <a:r>
              <a:rPr lang="en-US" sz="1100" b="0" i="0" dirty="0" err="1">
                <a:solidFill>
                  <a:srgbClr val="000000"/>
                </a:solidFill>
                <a:latin typeface="Arial"/>
                <a:ea typeface="+mn-ea"/>
                <a:cs typeface="+mn-cs"/>
              </a:rPr>
              <a:t>контакту</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надписью</a:t>
            </a:r>
            <a:r>
              <a:rPr lang="en-US" sz="1100" b="0" i="0" dirty="0">
                <a:solidFill>
                  <a:srgbClr val="000000"/>
                </a:solidFill>
                <a:latin typeface="Arial"/>
                <a:ea typeface="+mn-ea"/>
                <a:cs typeface="+mn-cs"/>
              </a:rPr>
              <a:t> Demo1. </a:t>
            </a:r>
            <a:r>
              <a:rPr lang="en-US" sz="1100" b="0" i="0" dirty="0" err="1">
                <a:solidFill>
                  <a:srgbClr val="000000"/>
                </a:solidFill>
                <a:latin typeface="Arial"/>
                <a:ea typeface="+mn-ea"/>
                <a:cs typeface="+mn-cs"/>
              </a:rPr>
              <a:t>Подключите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канала</a:t>
            </a:r>
            <a:r>
              <a:rPr lang="en-US" sz="1100" b="0" i="0" dirty="0">
                <a:solidFill>
                  <a:srgbClr val="000000"/>
                </a:solidFill>
                <a:latin typeface="Arial"/>
                <a:ea typeface="+mn-ea"/>
                <a:cs typeface="+mn-cs"/>
              </a:rPr>
              <a:t> 2 </a:t>
            </a:r>
            <a:r>
              <a:rPr lang="en-US" sz="1100" b="0" i="0" dirty="0" err="1">
                <a:solidFill>
                  <a:srgbClr val="000000"/>
                </a:solidFill>
                <a:latin typeface="Arial"/>
                <a:ea typeface="+mn-ea"/>
                <a:cs typeface="+mn-cs"/>
              </a:rPr>
              <a:t>ко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входу</a:t>
            </a:r>
            <a:r>
              <a:rPr lang="en-US" sz="1100" b="0" i="0" dirty="0">
                <a:solidFill>
                  <a:srgbClr val="000000"/>
                </a:solidFill>
                <a:latin typeface="Arial"/>
                <a:ea typeface="+mn-ea"/>
                <a:cs typeface="+mn-cs"/>
              </a:rPr>
              <a:t> BNC </a:t>
            </a:r>
            <a:r>
              <a:rPr lang="en-US" sz="1100" b="0" i="0" dirty="0" err="1">
                <a:solidFill>
                  <a:srgbClr val="000000"/>
                </a:solidFill>
                <a:latin typeface="Arial"/>
                <a:ea typeface="+mn-ea"/>
                <a:cs typeface="+mn-cs"/>
              </a:rPr>
              <a:t>канала</a:t>
            </a:r>
            <a:r>
              <a:rPr lang="en-US" sz="1100" b="0" i="0" dirty="0">
                <a:solidFill>
                  <a:srgbClr val="000000"/>
                </a:solidFill>
                <a:latin typeface="Arial"/>
                <a:ea typeface="+mn-ea"/>
                <a:cs typeface="+mn-cs"/>
              </a:rPr>
              <a:t> 2 и </a:t>
            </a:r>
            <a:r>
              <a:rPr lang="en-US" sz="1100" b="0" i="0" dirty="0" err="1">
                <a:solidFill>
                  <a:srgbClr val="000000"/>
                </a:solidFill>
                <a:latin typeface="Arial"/>
                <a:ea typeface="+mn-ea"/>
                <a:cs typeface="+mn-cs"/>
              </a:rPr>
              <a:t>контакту</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надписью</a:t>
            </a:r>
            <a:r>
              <a:rPr lang="en-US" sz="1100" b="0" i="0" dirty="0">
                <a:solidFill>
                  <a:srgbClr val="000000"/>
                </a:solidFill>
                <a:latin typeface="Arial"/>
                <a:ea typeface="+mn-ea"/>
                <a:cs typeface="+mn-cs"/>
              </a:rPr>
              <a:t> Demo2. </a:t>
            </a:r>
            <a:r>
              <a:rPr lang="en-US" sz="1100" b="0" i="0" dirty="0" err="1">
                <a:solidFill>
                  <a:srgbClr val="000000"/>
                </a:solidFill>
                <a:latin typeface="Arial"/>
                <a:ea typeface="+mn-ea"/>
                <a:cs typeface="+mn-cs"/>
              </a:rPr>
              <a:t>Подключите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зажимы</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заземления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обоих</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пробников</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центральному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контакту</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заземления</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Затем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нажмите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кнопку</a:t>
            </a:r>
            <a:r>
              <a:rPr lang="en-US" sz="1100" b="0" i="0" dirty="0">
                <a:solidFill>
                  <a:srgbClr val="000000"/>
                </a:solidFill>
                <a:latin typeface="Arial"/>
                <a:ea typeface="+mn-ea"/>
                <a:cs typeface="+mn-cs"/>
              </a:rPr>
              <a:t> </a:t>
            </a:r>
            <a:r>
              <a:rPr lang="ru-RU" sz="1100" b="1" i="0" dirty="0" smtClean="0">
                <a:solidFill>
                  <a:srgbClr val="000000"/>
                </a:solidFill>
                <a:latin typeface="Arial"/>
                <a:ea typeface="+mn-ea"/>
                <a:cs typeface="+mn-cs"/>
              </a:rPr>
              <a:t>«</a:t>
            </a:r>
            <a:r>
              <a:rPr lang="en-US" sz="1100" b="1" i="0" dirty="0" smtClean="0">
                <a:solidFill>
                  <a:srgbClr val="000000"/>
                </a:solidFill>
                <a:latin typeface="Arial"/>
                <a:ea typeface="+mn-ea"/>
                <a:cs typeface="+mn-cs"/>
              </a:rPr>
              <a:t>[</a:t>
            </a:r>
            <a:r>
              <a:rPr lang="en-US" sz="1100" b="1" i="0" dirty="0">
                <a:solidFill>
                  <a:srgbClr val="000000"/>
                </a:solidFill>
                <a:latin typeface="Arial"/>
                <a:ea typeface="+mn-ea"/>
                <a:cs typeface="+mn-cs"/>
              </a:rPr>
              <a:t>Help</a:t>
            </a:r>
            <a:r>
              <a:rPr lang="en-US" sz="1100" b="1" i="0" dirty="0" smtClean="0">
                <a:solidFill>
                  <a:srgbClr val="000000"/>
                </a:solidFill>
                <a:latin typeface="Arial"/>
                <a:ea typeface="+mn-ea"/>
                <a:cs typeface="+mn-cs"/>
              </a:rPr>
              <a:t>]</a:t>
            </a:r>
            <a:r>
              <a:rPr lang="ru-RU" sz="1100" b="1" i="0" dirty="0" smtClean="0">
                <a:solidFill>
                  <a:srgbClr val="000000"/>
                </a:solidFill>
                <a:latin typeface="Arial"/>
                <a:ea typeface="+mn-ea"/>
                <a:cs typeface="+mn-cs"/>
              </a:rPr>
              <a:t> Справка»</a:t>
            </a:r>
            <a:r>
              <a:rPr lang="en-US" sz="1100" b="1" i="0" dirty="0" smtClean="0">
                <a:solidFill>
                  <a:srgbClr val="000000"/>
                </a:solidFill>
                <a:latin typeface="Arial"/>
                <a:ea typeface="+mn-ea"/>
                <a:cs typeface="+mn-cs"/>
              </a:rPr>
              <a:t> </a:t>
            </a:r>
            <a:r>
              <a:rPr lang="en-US" sz="1100" b="0" i="0" dirty="0" err="1">
                <a:solidFill>
                  <a:srgbClr val="000000"/>
                </a:solidFill>
                <a:latin typeface="Arial"/>
                <a:ea typeface="+mn-ea"/>
                <a:cs typeface="+mn-cs"/>
              </a:rPr>
              <a:t>на</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лицевой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панели</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осциллографа</a:t>
            </a:r>
            <a:r>
              <a:rPr lang="en-US" sz="1100" b="0" i="0" dirty="0">
                <a:solidFill>
                  <a:srgbClr val="000000"/>
                </a:solidFill>
                <a:latin typeface="Arial"/>
                <a:ea typeface="+mn-ea"/>
                <a:cs typeface="+mn-cs"/>
              </a:rPr>
              <a:t> и </a:t>
            </a:r>
            <a:r>
              <a:rPr lang="en-US" sz="1100" b="0" i="0" dirty="0" err="1">
                <a:solidFill>
                  <a:srgbClr val="000000"/>
                </a:solidFill>
                <a:latin typeface="Arial"/>
                <a:ea typeface="+mn-ea"/>
                <a:cs typeface="+mn-cs"/>
              </a:rPr>
              <a:t>программную</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кнопку</a:t>
            </a:r>
            <a:r>
              <a:rPr lang="en-US" sz="1100" b="0" i="0" dirty="0">
                <a:solidFill>
                  <a:srgbClr val="000000"/>
                </a:solidFill>
                <a:latin typeface="Arial"/>
                <a:ea typeface="+mn-ea"/>
                <a:cs typeface="+mn-cs"/>
              </a:rPr>
              <a:t> </a:t>
            </a:r>
            <a:r>
              <a:rPr lang="en-US" sz="1100" b="1" i="0" dirty="0">
                <a:solidFill>
                  <a:srgbClr val="000000"/>
                </a:solidFill>
                <a:latin typeface="Arial"/>
                <a:ea typeface="+mn-ea"/>
                <a:cs typeface="+mn-cs"/>
              </a:rPr>
              <a:t>Training Signals</a:t>
            </a:r>
            <a:r>
              <a:rPr lang="en-US" sz="1100" b="0" i="0" dirty="0">
                <a:solidFill>
                  <a:srgbClr val="000000"/>
                </a:solidFill>
                <a:latin typeface="Arial"/>
                <a:ea typeface="+mn-ea"/>
                <a:cs typeface="+mn-cs"/>
              </a:rPr>
              <a:t> </a:t>
            </a:r>
            <a:r>
              <a:rPr lang="ru-RU" sz="1100" b="0" i="0" dirty="0" smtClean="0">
                <a:solidFill>
                  <a:srgbClr val="000000"/>
                </a:solidFill>
                <a:latin typeface="Arial"/>
                <a:ea typeface="+mn-ea"/>
                <a:cs typeface="+mn-cs"/>
              </a:rPr>
              <a:t>(Обучающие сигналы)</a:t>
            </a:r>
            <a:r>
              <a:rPr lang="en-US" sz="1100" b="0" i="0" dirty="0" smtClean="0">
                <a:solidFill>
                  <a:srgbClr val="000000"/>
                </a:solidFill>
                <a:latin typeface="Arial"/>
                <a:ea typeface="+mn-ea"/>
                <a:cs typeface="+mn-cs"/>
              </a:rPr>
              <a:t>. </a:t>
            </a:r>
            <a:r>
              <a:rPr lang="en-US" sz="1100" b="0" i="0" dirty="0" err="1">
                <a:solidFill>
                  <a:srgbClr val="000000"/>
                </a:solidFill>
                <a:latin typeface="Arial"/>
                <a:ea typeface="+mn-ea"/>
                <a:cs typeface="+mn-cs"/>
              </a:rPr>
              <a:t>Определенный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обучающий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сигнал</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можно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выбрать</a:t>
            </a:r>
            <a:r>
              <a:rPr lang="en-US" sz="1100" b="0" i="0" dirty="0">
                <a:solidFill>
                  <a:srgbClr val="000000"/>
                </a:solidFill>
                <a:latin typeface="Arial"/>
                <a:ea typeface="+mn-ea"/>
                <a:cs typeface="+mn-cs"/>
              </a:rPr>
              <a:t> в </a:t>
            </a:r>
            <a:r>
              <a:rPr lang="en-US" sz="1100" b="0" i="0" dirty="0" err="1">
                <a:solidFill>
                  <a:srgbClr val="000000"/>
                </a:solidFill>
                <a:latin typeface="Arial"/>
                <a:ea typeface="+mn-ea"/>
                <a:cs typeface="+mn-cs"/>
              </a:rPr>
              <a:t>всплывающем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окне</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со</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списком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см</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инструкции</a:t>
            </a:r>
            <a:r>
              <a:rPr lang="en-US" sz="1100" b="0" i="0" dirty="0">
                <a:solidFill>
                  <a:srgbClr val="000000"/>
                </a:solidFill>
                <a:latin typeface="Arial"/>
                <a:ea typeface="+mn-ea"/>
                <a:cs typeface="+mn-cs"/>
              </a:rPr>
              <a:t> к </a:t>
            </a:r>
            <a:r>
              <a:rPr lang="en-US" sz="1100" b="0" i="0" dirty="0" err="1">
                <a:solidFill>
                  <a:srgbClr val="000000"/>
                </a:solidFill>
                <a:latin typeface="Arial"/>
                <a:ea typeface="+mn-ea"/>
                <a:cs typeface="+mn-cs"/>
              </a:rPr>
              <a:t>лабораторной</a:t>
            </a:r>
            <a:r>
              <a:rPr lang="en-US" sz="1100" b="0" i="0" dirty="0">
                <a:solidFill>
                  <a:srgbClr val="000000"/>
                </a:solidFill>
                <a:latin typeface="Arial"/>
                <a:ea typeface="+mn-ea"/>
                <a:cs typeface="+mn-cs"/>
              </a:rPr>
              <a:t> </a:t>
            </a:r>
            <a:r>
              <a:rPr lang="en-US" sz="1100" b="0" i="0" dirty="0" err="1">
                <a:solidFill>
                  <a:srgbClr val="000000"/>
                </a:solidFill>
                <a:latin typeface="Arial"/>
                <a:ea typeface="+mn-ea"/>
                <a:cs typeface="+mn-cs"/>
              </a:rPr>
              <a:t>работе</a:t>
            </a:r>
            <a:r>
              <a:rPr lang="en-US" sz="1100" b="0" i="0" dirty="0">
                <a:solidFill>
                  <a:srgbClr val="000000"/>
                </a:solidFill>
                <a:latin typeface="Arial"/>
                <a:ea typeface="+mn-ea"/>
                <a:cs typeface="+mn-cs"/>
              </a:rPr>
              <a:t> с </a:t>
            </a:r>
            <a:r>
              <a:rPr lang="en-US" sz="1100" b="0" i="0" dirty="0" err="1">
                <a:solidFill>
                  <a:srgbClr val="000000"/>
                </a:solidFill>
                <a:latin typeface="Arial"/>
                <a:ea typeface="+mn-ea"/>
                <a:cs typeface="+mn-cs"/>
              </a:rPr>
              <a:t>осциллографом</a:t>
            </a:r>
            <a:r>
              <a:rPr lang="en-US" sz="1100" b="0" i="0" dirty="0">
                <a:solidFill>
                  <a:srgbClr val="000000"/>
                </a:solidFill>
                <a:latin typeface="Arial"/>
                <a:ea typeface="+mn-ea"/>
                <a:cs typeface="+mn-cs"/>
              </a:rPr>
              <a:t>).</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27</a:t>
            </a:fld>
            <a:endParaRPr lang="en-US" sz="1200" b="0" i="0">
              <a:latin typeface="Arial"/>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Дополнительные технические ресурсы, поставляемые Agilent Technologies</a:t>
            </a:r>
          </a:p>
          <a:p>
            <a:pPr algn="l">
              <a:spcBef>
                <a:spcPts val="396"/>
              </a:spcBef>
              <a:spcAft>
                <a:spcPts val="0"/>
              </a:spcAft>
              <a:buNone/>
            </a:pPr>
            <a:r>
              <a:rPr lang="en-US" sz="1100" b="0" i="0">
                <a:solidFill>
                  <a:srgbClr val="000000"/>
                </a:solidFill>
                <a:latin typeface="Arial"/>
                <a:ea typeface="+mn-ea"/>
                <a:cs typeface="+mn-cs"/>
              </a:rPr>
              <a:t>Для получения дополнительной информации об осциллографах и измерениях с их помощью скачайте эти бесплатные документы с веб-сайта, указанного на этом слайде. Вместо “xxxx-xxxx” подставьте номер публикации. Можно также посетить веб-сайт компании Agilent по адресу: </a:t>
            </a:r>
            <a:r>
              <a:rPr lang="en-US" sz="1100" b="0" i="0">
                <a:solidFill>
                  <a:srgbClr val="000000"/>
                </a:solidFill>
                <a:latin typeface="Arial"/>
                <a:ea typeface="+mn-ea"/>
                <a:cs typeface="+mn-cs"/>
                <a:hlinkClick r:id="rId3"/>
              </a:rPr>
              <a:t>www.agilent.com</a:t>
            </a:r>
            <a:r>
              <a:rPr lang="en-US" sz="1100" b="0" i="0">
                <a:solidFill>
                  <a:srgbClr val="000000"/>
                </a:solidFill>
                <a:latin typeface="Arial"/>
                <a:ea typeface="+mn-ea"/>
                <a:cs typeface="+mn-cs"/>
              </a:rPr>
              <a:t> Введите номер публикации в поле поиска по веб-сайту Agilent.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28</a:t>
            </a:fld>
            <a:endParaRPr lang="en-US" sz="1200" b="0" i="0">
              <a:latin typeface="Arial"/>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lgn="r">
              <a:buNone/>
            </a:pPr>
            <a:fld id="{95A0359F-55DA-4C8B-8D3B-E97020723EB6}" type="slidenum">
              <a:rPr lang="zh-TW" altLang="en-US" sz="1200" b="0" i="0">
                <a:latin typeface="Arial"/>
                <a:ea typeface="+mn-ea"/>
                <a:cs typeface="+mn-cs"/>
              </a:rPr>
              <a:pPr algn="r">
                <a:buNone/>
              </a:pPr>
              <a:t>29</a:t>
            </a:fld>
            <a:endParaRPr lang="zh-TW" altLang="en-US" sz="1200" b="0" i="0">
              <a:latin typeface="Arial"/>
              <a:ea typeface="+mn-ea"/>
              <a:cs typeface="+mn-cs"/>
            </a:endParaRPr>
          </a:p>
        </p:txBody>
      </p:sp>
      <p:sp>
        <p:nvSpPr>
          <p:cNvPr id="107522" name="Rectangle 2"/>
          <p:cNvSpPr>
            <a:spLocks noGrp="1" noRot="1" noChangeAspect="1" noChangeArrowheads="1" noTextEdit="1"/>
          </p:cNvSpPr>
          <p:nvPr>
            <p:ph type="sldImg"/>
          </p:nvPr>
        </p:nvSpPr>
        <p:spPr>
          <a:xfrm>
            <a:off x="1195388" y="693738"/>
            <a:ext cx="4621212" cy="3465512"/>
          </a:xfrm>
          <a:ln/>
        </p:spPr>
      </p:sp>
      <p:sp>
        <p:nvSpPr>
          <p:cNvPr id="107523" name="Rectangle 3"/>
          <p:cNvSpPr>
            <a:spLocks noGrp="1" noChangeArrowheads="1"/>
          </p:cNvSpPr>
          <p:nvPr>
            <p:ph type="body" idx="1"/>
          </p:nvPr>
        </p:nvSpPr>
        <p:spPr>
          <a:xfrm>
            <a:off x="935144" y="4388729"/>
            <a:ext cx="5140112" cy="4235911"/>
          </a:xfrm>
        </p:spPr>
        <p:txBody>
          <a:bodyPr lIns="91326" tIns="45663" rIns="91326" bIns="45663"/>
          <a:lstStyle/>
          <a:p>
            <a:pPr algn="l">
              <a:spcBef>
                <a:spcPts val="396"/>
              </a:spcBef>
              <a:spcAft>
                <a:spcPts val="0"/>
              </a:spcAft>
              <a:buNone/>
            </a:pPr>
            <a:r>
              <a:rPr lang="en-US" altLang="en-US" sz="1100" b="1" i="0">
                <a:solidFill>
                  <a:srgbClr val="000000"/>
                </a:solidFill>
                <a:latin typeface="Arial"/>
                <a:ea typeface="+mn-ea"/>
                <a:cs typeface="+mn-cs"/>
              </a:rPr>
              <a:t>Вопросы и ответы</a:t>
            </a:r>
          </a:p>
          <a:p>
            <a:pPr algn="l">
              <a:spcBef>
                <a:spcPts val="0"/>
              </a:spcBef>
              <a:spcAft>
                <a:spcPts val="0"/>
              </a:spcAft>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359" y="4416108"/>
            <a:ext cx="5607684" cy="2673828"/>
          </a:xfrm>
        </p:spPr>
        <p:txBody>
          <a:bodyPr>
            <a:normAutofit fontScale="92500" lnSpcReduction="10000"/>
          </a:bodyPr>
          <a:lstStyle/>
          <a:p>
            <a:pPr algn="l">
              <a:spcBef>
                <a:spcPts val="432"/>
              </a:spcBef>
              <a:spcAft>
                <a:spcPts val="0"/>
              </a:spcAft>
              <a:buNone/>
            </a:pPr>
            <a:r>
              <a:rPr lang="en-US" sz="1200" b="1" i="0">
                <a:solidFill>
                  <a:srgbClr val="000000"/>
                </a:solidFill>
                <a:latin typeface="Arial"/>
                <a:ea typeface="+mn-ea"/>
                <a:cs typeface="+mn-cs"/>
              </a:rPr>
              <a:t>Что такое осциллограф?</a:t>
            </a:r>
          </a:p>
          <a:p>
            <a:pPr algn="l">
              <a:spcBef>
                <a:spcPts val="432"/>
              </a:spcBef>
              <a:spcAft>
                <a:spcPts val="0"/>
              </a:spcAft>
              <a:buNone/>
            </a:pPr>
            <a:r>
              <a:rPr lang="en-US" sz="1200" b="0" i="0">
                <a:solidFill>
                  <a:srgbClr val="000000"/>
                </a:solidFill>
                <a:latin typeface="Arial"/>
                <a:ea typeface="+mn-ea"/>
                <a:cs typeface="+mn-cs"/>
              </a:rPr>
              <a:t>Осциллограф представляет собой электронный прибор, который преобразует электрические сигналы (главным образом, напряжение) в видимую форму на, отображаемую на экране/дисплее. Другими словами, он преобразует электричество в свет.</a:t>
            </a:r>
          </a:p>
          <a:p>
            <a:pPr algn="l">
              <a:spcBef>
                <a:spcPts val="0"/>
              </a:spcBef>
              <a:spcAft>
                <a:spcPts val="0"/>
              </a:spcAft>
              <a:buNone/>
            </a:pPr>
            <a:endParaRPr lang="en-US" dirty="0" smtClean="0"/>
          </a:p>
          <a:p>
            <a:pPr algn="l">
              <a:spcBef>
                <a:spcPts val="432"/>
              </a:spcBef>
              <a:spcAft>
                <a:spcPts val="0"/>
              </a:spcAft>
              <a:buNone/>
            </a:pPr>
            <a:r>
              <a:rPr lang="en-US" sz="1200" b="0" i="0">
                <a:solidFill>
                  <a:srgbClr val="000000"/>
                </a:solidFill>
                <a:latin typeface="Arial"/>
                <a:ea typeface="+mn-ea"/>
                <a:cs typeface="+mn-cs"/>
              </a:rPr>
              <a:t>Этот прибор динамически строит графики электрических сигналов, изменяющихся по времени, в двух измерениях. По оси Y (или вертикали) на дисплее осциллографа отображается напряжение, по оси X (или горизонтали) — время. Полученные графики напряжения и времени представляют собой "изображение" входного сигнала, которое обычно называют формой сигнала.  По мере изменения характеристик входного сигнала можно просматривать непрерывные/динамические обновления отображаемого сигнала на дисплее осциллографа.</a:t>
            </a:r>
          </a:p>
          <a:p>
            <a:pPr algn="l">
              <a:spcBef>
                <a:spcPts val="0"/>
              </a:spcBef>
              <a:spcAft>
                <a:spcPts val="0"/>
              </a:spcAft>
              <a:buNone/>
            </a:pPr>
            <a:endParaRPr lang="en-US" dirty="0" smtClean="0"/>
          </a:p>
          <a:p>
            <a:pPr algn="l">
              <a:spcBef>
                <a:spcPts val="432"/>
              </a:spcBef>
              <a:spcAft>
                <a:spcPts val="0"/>
              </a:spcAft>
              <a:buNone/>
            </a:pPr>
            <a:r>
              <a:rPr lang="en-US" sz="1200" b="0" i="0">
                <a:solidFill>
                  <a:srgbClr val="000000"/>
                </a:solidFill>
                <a:latin typeface="Arial"/>
                <a:ea typeface="+mn-ea"/>
                <a:cs typeface="+mn-cs"/>
              </a:rPr>
              <a:t>Осциллограф является основным прибором, используемым инженерами-электриками для тестирования и проверки электросхем. Этот прибор также широко используется в электротехнических/физических лабораториях для проведения запланированных экспериментов.</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3</a:t>
            </a:fld>
            <a:endParaRPr lang="en-US" sz="1200" b="0" i="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Другие варианты названия</a:t>
            </a:r>
          </a:p>
          <a:p>
            <a:pPr algn="l">
              <a:spcBef>
                <a:spcPts val="396"/>
              </a:spcBef>
              <a:spcAft>
                <a:spcPts val="0"/>
              </a:spcAft>
              <a:buNone/>
            </a:pPr>
            <a:r>
              <a:rPr lang="en-US" sz="1100" b="0" i="0">
                <a:solidFill>
                  <a:srgbClr val="000000"/>
                </a:solidFill>
                <a:latin typeface="Arial"/>
                <a:ea typeface="+mn-ea"/>
                <a:cs typeface="+mn-cs"/>
              </a:rPr>
              <a:t>Осциллографы называют по-разному, однако наиболее распространенным термином на сегодняшний день остается "осциллограф". Часто можно слышать термин DSO, который расшифровывается как </a:t>
            </a:r>
            <a:r>
              <a:rPr lang="en-US" sz="1100" b="0" i="0" u="sng">
                <a:solidFill>
                  <a:srgbClr val="000000"/>
                </a:solidFill>
                <a:latin typeface="Arial"/>
                <a:ea typeface="+mn-ea"/>
                <a:cs typeface="+mn-cs"/>
              </a:rPr>
              <a:t>d</a:t>
            </a:r>
            <a:r>
              <a:rPr lang="en-US" sz="1100" b="0" i="0">
                <a:solidFill>
                  <a:srgbClr val="000000"/>
                </a:solidFill>
                <a:latin typeface="Arial"/>
                <a:ea typeface="+mn-ea"/>
                <a:cs typeface="+mn-cs"/>
              </a:rPr>
              <a:t>igital </a:t>
            </a:r>
            <a:r>
              <a:rPr lang="en-US" sz="1100" b="0" i="0" u="sng">
                <a:solidFill>
                  <a:srgbClr val="000000"/>
                </a:solidFill>
                <a:latin typeface="Arial"/>
                <a:ea typeface="+mn-ea"/>
                <a:cs typeface="+mn-cs"/>
              </a:rPr>
              <a:t>s</a:t>
            </a:r>
            <a:r>
              <a:rPr lang="en-US" sz="1100" b="0" i="0">
                <a:solidFill>
                  <a:srgbClr val="000000"/>
                </a:solidFill>
                <a:latin typeface="Arial"/>
                <a:ea typeface="+mn-ea"/>
                <a:cs typeface="+mn-cs"/>
              </a:rPr>
              <a:t>torage </a:t>
            </a:r>
            <a:r>
              <a:rPr lang="en-US" sz="1100" b="0" i="0" u="sng">
                <a:solidFill>
                  <a:srgbClr val="000000"/>
                </a:solidFill>
                <a:latin typeface="Arial"/>
                <a:ea typeface="+mn-ea"/>
                <a:cs typeface="+mn-cs"/>
              </a:rPr>
              <a:t>o</a:t>
            </a:r>
            <a:r>
              <a:rPr lang="en-US" sz="1100" b="0" i="0">
                <a:solidFill>
                  <a:srgbClr val="000000"/>
                </a:solidFill>
                <a:latin typeface="Arial"/>
                <a:ea typeface="+mn-ea"/>
                <a:cs typeface="+mn-cs"/>
              </a:rPr>
              <a:t>scilloscope, что в переводе означает "цифровой запоминающий осциллограф", "цифровой осциллограф" или "оцифровывающий осциллограф". Последние три термина обозначают цифровую технологию, которая применяется в этих приборах, для захвата и сохранения сигналов в цифровом виде.</a:t>
            </a:r>
          </a:p>
          <a:p>
            <a:pPr algn="l">
              <a:spcBef>
                <a:spcPts val="396"/>
              </a:spcBef>
              <a:spcAft>
                <a:spcPts val="0"/>
              </a:spcAft>
              <a:buNone/>
            </a:pPr>
            <a:r>
              <a:rPr lang="en-US" sz="1100" b="0" i="0">
                <a:solidFill>
                  <a:srgbClr val="000000"/>
                </a:solidFill>
                <a:latin typeface="Arial"/>
                <a:ea typeface="+mn-ea"/>
                <a:cs typeface="+mn-cs"/>
              </a:rPr>
              <a:t>Осциллографы, в которых применяется технология предыдущего поколения, обычно называют аналоговыми осциллографами. Ваши преподаватели, возможно, использовали такой осциллограф во время обучения в университете.</a:t>
            </a:r>
          </a:p>
          <a:p>
            <a:pPr algn="l">
              <a:spcBef>
                <a:spcPts val="396"/>
              </a:spcBef>
              <a:spcAft>
                <a:spcPts val="0"/>
              </a:spcAft>
              <a:buNone/>
            </a:pPr>
            <a:r>
              <a:rPr lang="en-US" sz="1100" b="0" i="0">
                <a:solidFill>
                  <a:srgbClr val="000000"/>
                </a:solidFill>
                <a:latin typeface="Arial"/>
                <a:ea typeface="+mn-ea"/>
                <a:cs typeface="+mn-cs"/>
              </a:rPr>
              <a:t>В Австралии или Новой Зеландии распространен другой термин, которым обозначают осциллограф, — CRO. Это аббревиатура от </a:t>
            </a:r>
            <a:r>
              <a:rPr lang="en-US" sz="1100" b="0" i="0" u="sng">
                <a:solidFill>
                  <a:srgbClr val="000000"/>
                </a:solidFill>
                <a:latin typeface="Arial"/>
                <a:ea typeface="+mn-ea"/>
                <a:cs typeface="+mn-cs"/>
              </a:rPr>
              <a:t>C</a:t>
            </a:r>
            <a:r>
              <a:rPr lang="en-US" sz="1100" b="0" i="0">
                <a:solidFill>
                  <a:srgbClr val="000000"/>
                </a:solidFill>
                <a:latin typeface="Arial"/>
                <a:ea typeface="+mn-ea"/>
                <a:cs typeface="+mn-cs"/>
              </a:rPr>
              <a:t>athode </a:t>
            </a:r>
            <a:r>
              <a:rPr lang="en-US" sz="1100" b="0" i="0" u="sng">
                <a:solidFill>
                  <a:srgbClr val="000000"/>
                </a:solidFill>
                <a:latin typeface="Arial"/>
                <a:ea typeface="+mn-ea"/>
                <a:cs typeface="+mn-cs"/>
              </a:rPr>
              <a:t>R</a:t>
            </a:r>
            <a:r>
              <a:rPr lang="en-US" sz="1100" b="0" i="0">
                <a:solidFill>
                  <a:srgbClr val="000000"/>
                </a:solidFill>
                <a:latin typeface="Arial"/>
                <a:ea typeface="+mn-ea"/>
                <a:cs typeface="+mn-cs"/>
              </a:rPr>
              <a:t>ay </a:t>
            </a:r>
            <a:r>
              <a:rPr lang="en-US" sz="1100" b="0" i="0" u="sng">
                <a:solidFill>
                  <a:srgbClr val="000000"/>
                </a:solidFill>
                <a:latin typeface="Arial"/>
                <a:ea typeface="+mn-ea"/>
                <a:cs typeface="+mn-cs"/>
              </a:rPr>
              <a:t>O</a:t>
            </a:r>
            <a:r>
              <a:rPr lang="en-US" sz="1100" b="0" i="0">
                <a:solidFill>
                  <a:srgbClr val="000000"/>
                </a:solidFill>
                <a:latin typeface="Arial"/>
                <a:ea typeface="+mn-ea"/>
                <a:cs typeface="+mn-cs"/>
              </a:rPr>
              <a:t>scilloscope, что в переводе означает электронно-лучевой осциллограф. Несмотря на то, что в большинстве современных цифровых осциллографов для отображения сигналов используются цифровые плоскоэкранные дисплеи, а не электронно-лучевые трубки, австралийцы и новозеландцы по-прежнему обозначают их термином CRO. </a:t>
            </a:r>
          </a:p>
          <a:p>
            <a:pPr algn="l">
              <a:spcBef>
                <a:spcPts val="396"/>
              </a:spcBef>
              <a:spcAft>
                <a:spcPts val="0"/>
              </a:spcAft>
              <a:buNone/>
            </a:pPr>
            <a:r>
              <a:rPr lang="en-US" sz="1100" b="0" i="0">
                <a:solidFill>
                  <a:srgbClr val="000000"/>
                </a:solidFill>
                <a:latin typeface="Arial"/>
                <a:ea typeface="+mn-ea"/>
                <a:cs typeface="+mn-cs"/>
              </a:rPr>
              <a:t>Также в английском языке широко распространен вариант написания O-Scope. Наконец, иногда можно встретить термин MSO, который расшифровывается как </a:t>
            </a:r>
            <a:r>
              <a:rPr lang="en-US" sz="1100" b="0" i="0" u="sng">
                <a:solidFill>
                  <a:srgbClr val="000000"/>
                </a:solidFill>
                <a:latin typeface="Arial"/>
                <a:ea typeface="+mn-ea"/>
                <a:cs typeface="+mn-cs"/>
              </a:rPr>
              <a:t>m</a:t>
            </a:r>
            <a:r>
              <a:rPr lang="en-US" sz="1100" b="0" i="0">
                <a:solidFill>
                  <a:srgbClr val="000000"/>
                </a:solidFill>
                <a:latin typeface="Arial"/>
                <a:ea typeface="+mn-ea"/>
                <a:cs typeface="+mn-cs"/>
              </a:rPr>
              <a:t>ixed </a:t>
            </a:r>
            <a:r>
              <a:rPr lang="en-US" sz="1100" b="0" i="0" u="sng">
                <a:solidFill>
                  <a:srgbClr val="000000"/>
                </a:solidFill>
                <a:latin typeface="Arial"/>
                <a:ea typeface="+mn-ea"/>
                <a:cs typeface="+mn-cs"/>
              </a:rPr>
              <a:t>s</a:t>
            </a:r>
            <a:r>
              <a:rPr lang="en-US" sz="1100" b="0" i="0">
                <a:solidFill>
                  <a:srgbClr val="000000"/>
                </a:solidFill>
                <a:latin typeface="Arial"/>
                <a:ea typeface="+mn-ea"/>
                <a:cs typeface="+mn-cs"/>
              </a:rPr>
              <a:t>ignal </a:t>
            </a:r>
            <a:r>
              <a:rPr lang="en-US" sz="1100" b="0" i="0" u="sng">
                <a:solidFill>
                  <a:srgbClr val="000000"/>
                </a:solidFill>
                <a:latin typeface="Arial"/>
                <a:ea typeface="+mn-ea"/>
                <a:cs typeface="+mn-cs"/>
              </a:rPr>
              <a:t>o</a:t>
            </a:r>
            <a:r>
              <a:rPr lang="en-US" sz="1100" b="0" i="0">
                <a:solidFill>
                  <a:srgbClr val="000000"/>
                </a:solidFill>
                <a:latin typeface="Arial"/>
                <a:ea typeface="+mn-ea"/>
                <a:cs typeface="+mn-cs"/>
              </a:rPr>
              <a:t>scilloscope и в переводе означает "осциллограф смешанных сигналов". MSO по сути представляет собой DSO с дополнительными каналами сбора данных логического анализатора.</a:t>
            </a:r>
          </a:p>
          <a:p>
            <a:pPr algn="l">
              <a:spcBef>
                <a:spcPts val="0"/>
              </a:spcBef>
              <a:spcAft>
                <a:spcPts val="0"/>
              </a:spcAft>
              <a:buNone/>
            </a:pPr>
            <a:endParaRPr lang="en-US" dirty="0" smtClean="0"/>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4</a:t>
            </a:fld>
            <a:endParaRPr lang="en-US" sz="1200" b="0" i="0">
              <a:latin typeface="Arial"/>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Основы проведения измерений</a:t>
            </a:r>
          </a:p>
          <a:p>
            <a:pPr algn="l">
              <a:spcBef>
                <a:spcPts val="396"/>
              </a:spcBef>
              <a:spcAft>
                <a:spcPts val="0"/>
              </a:spcAft>
              <a:buNone/>
            </a:pPr>
            <a:r>
              <a:rPr lang="en-US" sz="1100" b="0" i="0">
                <a:solidFill>
                  <a:srgbClr val="000000"/>
                </a:solidFill>
                <a:latin typeface="Arial"/>
                <a:ea typeface="+mn-ea"/>
                <a:cs typeface="+mn-cs"/>
              </a:rPr>
              <a:t>Для измерения электрических сигналов на осциллографе требуется наличие сигнала, который необходимо протестировать, на входных разъемах BNC осциллографа. Если необходимо измерить выходной сигнал генератора, обычно потребуется подключить выход генератора непосредственно ко входу осциллографа с помощью стандартного кабеля BNC или SMA на 50 Ом. Однако, если необходимо измерить характеристики сигнала в определенной точке цепи/схемы, как правило, для этого используется пробник осциллографа. </a:t>
            </a:r>
          </a:p>
          <a:p>
            <a:pPr algn="l">
              <a:spcBef>
                <a:spcPts val="396"/>
              </a:spcBef>
              <a:spcAft>
                <a:spcPts val="0"/>
              </a:spcAft>
              <a:buNone/>
            </a:pPr>
            <a:r>
              <a:rPr lang="en-US" sz="1100" b="0" i="0">
                <a:solidFill>
                  <a:srgbClr val="000000"/>
                </a:solidFill>
                <a:latin typeface="Arial"/>
                <a:ea typeface="+mn-ea"/>
                <a:cs typeface="+mn-cs"/>
              </a:rPr>
              <a:t>Существует множество различных пробников, которые используются в разных и особых целях, например для измерений высоких частот, высокого напряжения и тока. Однако наиболее распространенным типом пробника осциллографа для тестирования широкого спектра сигналов является "пассивный пробник 10:1 делителя напряжения". Такой пробник вы будете использовать в большинстве запланированных экспериментов в лаборатории электрических измерений.</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5</a:t>
            </a:fld>
            <a:endParaRPr lang="en-US" sz="1200" b="0" i="0">
              <a:latin typeface="Aria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Пассивный пробник 10:1 делителя напряжения</a:t>
            </a:r>
          </a:p>
          <a:p>
            <a:pPr algn="l">
              <a:spcBef>
                <a:spcPts val="396"/>
              </a:spcBef>
              <a:spcAft>
                <a:spcPts val="0"/>
              </a:spcAft>
              <a:buNone/>
            </a:pPr>
            <a:r>
              <a:rPr lang="en-US" sz="1100" b="0" i="0">
                <a:solidFill>
                  <a:srgbClr val="000000"/>
                </a:solidFill>
                <a:latin typeface="Arial"/>
                <a:ea typeface="+mn-ea"/>
                <a:cs typeface="+mn-cs"/>
              </a:rPr>
              <a:t>Рассмотрим электрическую модель пассивного пробника 10:1 делителя напряжения, которая подключается ко входу осциллографа. Термин "пассивный" в названии означает отсутствие в пробнике активной схемы, например транзисторов и усилителей. Другими словами, пробник целиком состоит из пассивных элементов/компонентов, в том числе для измерения сопротивления, емкостного сопротивления и индукции.</a:t>
            </a:r>
          </a:p>
          <a:p>
            <a:pPr algn="l">
              <a:spcBef>
                <a:spcPts val="396"/>
              </a:spcBef>
              <a:spcAft>
                <a:spcPts val="0"/>
              </a:spcAft>
              <a:buNone/>
            </a:pPr>
            <a:r>
              <a:rPr lang="en-US" sz="1100" b="0" i="0">
                <a:solidFill>
                  <a:srgbClr val="000000"/>
                </a:solidFill>
                <a:latin typeface="Arial"/>
                <a:ea typeface="+mn-ea"/>
                <a:cs typeface="+mn-cs"/>
              </a:rPr>
              <a:t>"10:1" (произносится как "10-к-1") означает, что пробник снижает амплитуду входного сигнала на коэффициент, равный 10, посредством резистивной сети делителей напряжения. Кроме того, входной импеданс измерительной системы осциллографа (ось Z пробника и осциллографа) обычно увеличивается на коэффициент 10.</a:t>
            </a:r>
          </a:p>
          <a:p>
            <a:pPr algn="l">
              <a:spcBef>
                <a:spcPts val="396"/>
              </a:spcBef>
              <a:spcAft>
                <a:spcPts val="0"/>
              </a:spcAft>
              <a:buNone/>
            </a:pPr>
            <a:r>
              <a:rPr lang="en-US" sz="1100" b="0" i="0">
                <a:solidFill>
                  <a:srgbClr val="000000"/>
                </a:solidFill>
                <a:latin typeface="Arial"/>
                <a:ea typeface="+mn-ea"/>
                <a:cs typeface="+mn-cs"/>
              </a:rPr>
              <a:t>Наконец, обратите внимание, что все измерения, в которых применяется пробник такого типа, должны выполняться относительно точки заземления. То есть необходимо подсоединить наконечник входа пробника к необходимой контрольной точке и </a:t>
            </a:r>
            <a:r>
              <a:rPr lang="en-US" sz="1100" b="1" i="1">
                <a:solidFill>
                  <a:srgbClr val="000000"/>
                </a:solidFill>
                <a:latin typeface="Arial"/>
                <a:ea typeface="+mn-ea"/>
                <a:cs typeface="+mn-cs"/>
              </a:rPr>
              <a:t>обязательно</a:t>
            </a:r>
            <a:r>
              <a:rPr lang="en-US" sz="1100" b="0" i="0">
                <a:solidFill>
                  <a:srgbClr val="000000"/>
                </a:solidFill>
                <a:latin typeface="Arial"/>
                <a:ea typeface="+mn-ea"/>
                <a:cs typeface="+mn-cs"/>
              </a:rPr>
              <a:t> подсоединить кабель/зажим заземления пробника к заземлению цепи. Пробник такого типа невозможно использовать для измерения напряжения в двух компонентах между цепями. Для подобного дифференциального измерения потребуется специальный дифференциальный активный пробник. </a:t>
            </a:r>
          </a:p>
          <a:p>
            <a:pPr algn="l">
              <a:spcBef>
                <a:spcPts val="396"/>
              </a:spcBef>
              <a:spcAft>
                <a:spcPts val="0"/>
              </a:spcAft>
              <a:buNone/>
            </a:pPr>
            <a:r>
              <a:rPr lang="en-US" sz="1100" b="0" i="0">
                <a:solidFill>
                  <a:srgbClr val="000000"/>
                </a:solidFill>
                <a:latin typeface="Arial"/>
                <a:ea typeface="+mn-ea"/>
                <a:cs typeface="+mn-cs"/>
              </a:rPr>
              <a:t>Кроме того, запрещается использовать пробник осциллографа для замыкания цепи.</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6</a:t>
            </a:fld>
            <a:endParaRPr lang="en-US" sz="1200" b="0" i="0">
              <a:latin typeface="Arial"/>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l">
              <a:spcBef>
                <a:spcPts val="432"/>
              </a:spcBef>
              <a:spcAft>
                <a:spcPts val="0"/>
              </a:spcAft>
              <a:buNone/>
            </a:pPr>
            <a:r>
              <a:rPr lang="en-US" sz="1200" b="1" i="0">
                <a:solidFill>
                  <a:srgbClr val="000000"/>
                </a:solidFill>
                <a:latin typeface="Arial"/>
                <a:ea typeface="+mn-ea"/>
                <a:cs typeface="+mn-cs"/>
              </a:rPr>
              <a:t>Низкочастотная модель/модель для постоянного тока</a:t>
            </a:r>
          </a:p>
          <a:p>
            <a:pPr algn="l">
              <a:spcBef>
                <a:spcPts val="432"/>
              </a:spcBef>
              <a:spcAft>
                <a:spcPts val="0"/>
              </a:spcAft>
              <a:buNone/>
            </a:pPr>
            <a:r>
              <a:rPr lang="en-US" sz="1200" b="0" i="0">
                <a:solidFill>
                  <a:srgbClr val="000000"/>
                </a:solidFill>
                <a:latin typeface="Arial"/>
                <a:ea typeface="+mn-ea"/>
                <a:cs typeface="+mn-cs"/>
              </a:rPr>
              <a:t>Для измерения низких частот или постоянного тока необходимо существенно упростить используемую модель пробника осциллографа. Отсоедините все емкостные элементы, обозначенные на модели на предыдущем слайде. Оставьте рядом с наконечником пробника резистор 9 МОм с последовательным стандартным сопротивлением входа осциллографа на 1 МОм. Согласно закону Ома, уровень напряжения сигнала на входе BNC осциллографа составит 1/10 от уровня напряжения на наконечнике пробника. </a:t>
            </a:r>
          </a:p>
          <a:p>
            <a:pPr algn="l">
              <a:spcBef>
                <a:spcPts val="0"/>
              </a:spcBef>
              <a:spcAft>
                <a:spcPts val="0"/>
              </a:spcAft>
              <a:buNone/>
            </a:pPr>
            <a:endParaRPr lang="en-US" dirty="0" smtClean="0"/>
          </a:p>
          <a:p>
            <a:pPr algn="l">
              <a:spcBef>
                <a:spcPts val="432"/>
              </a:spcBef>
              <a:spcAft>
                <a:spcPts val="0"/>
              </a:spcAft>
              <a:buNone/>
            </a:pPr>
            <a:r>
              <a:rPr lang="en-US" sz="1200" b="0" i="0">
                <a:solidFill>
                  <a:srgbClr val="000000"/>
                </a:solidFill>
                <a:latin typeface="Arial"/>
                <a:ea typeface="+mn-ea"/>
                <a:cs typeface="+mn-cs"/>
              </a:rPr>
              <a:t>	V</a:t>
            </a:r>
            <a:r>
              <a:rPr lang="en-US" sz="1200" b="0" i="0" baseline="-25000">
                <a:solidFill>
                  <a:srgbClr val="000000"/>
                </a:solidFill>
                <a:latin typeface="Arial"/>
                <a:ea typeface="+mn-ea"/>
                <a:cs typeface="+mn-cs"/>
              </a:rPr>
              <a:t>осциллографа </a:t>
            </a:r>
            <a:r>
              <a:rPr lang="en-US" sz="1200" b="0" i="0">
                <a:solidFill>
                  <a:srgbClr val="000000"/>
                </a:solidFill>
                <a:latin typeface="Arial"/>
                <a:ea typeface="+mn-ea"/>
                <a:cs typeface="+mn-cs"/>
              </a:rPr>
              <a:t>= V</a:t>
            </a:r>
            <a:r>
              <a:rPr lang="en-US" sz="1200" b="0" i="0" baseline="-25000">
                <a:solidFill>
                  <a:srgbClr val="000000"/>
                </a:solidFill>
                <a:latin typeface="Arial"/>
                <a:ea typeface="+mn-ea"/>
                <a:cs typeface="+mn-cs"/>
              </a:rPr>
              <a:t>наконечника</a:t>
            </a:r>
            <a:r>
              <a:rPr lang="en-US" sz="1200" b="0" i="0">
                <a:solidFill>
                  <a:srgbClr val="000000"/>
                </a:solidFill>
                <a:latin typeface="Arial"/>
                <a:ea typeface="+mn-ea"/>
                <a:cs typeface="+mn-cs"/>
              </a:rPr>
              <a:t> x 1 МОм/(1 МОм + 9 МОм)</a:t>
            </a:r>
          </a:p>
          <a:p>
            <a:pPr algn="l">
              <a:spcBef>
                <a:spcPts val="0"/>
              </a:spcBef>
              <a:spcAft>
                <a:spcPts val="0"/>
              </a:spcAft>
              <a:buNone/>
            </a:pPr>
            <a:endParaRPr lang="en-US" dirty="0" smtClean="0"/>
          </a:p>
          <a:p>
            <a:pPr algn="l">
              <a:spcBef>
                <a:spcPts val="432"/>
              </a:spcBef>
              <a:spcAft>
                <a:spcPts val="0"/>
              </a:spcAft>
              <a:buNone/>
            </a:pPr>
            <a:r>
              <a:rPr lang="en-US" sz="1200" b="0" i="0">
                <a:solidFill>
                  <a:srgbClr val="000000"/>
                </a:solidFill>
                <a:latin typeface="Arial"/>
                <a:ea typeface="+mn-ea"/>
                <a:cs typeface="+mn-cs"/>
              </a:rPr>
              <a:t>На большинстве современных осциллографов настроены коэффициенты затухания пробника, которые автоматически компенсируют измерения напряжения таким образом, что они будут предоставляться относительно наконечника пробника. Некоторые осциллографы, например Agilent 3000 серии X, автоматически определяют подключение пробника 10:1. На некоторых осциллографах начального уровня, например Agilent 2000 серии X, пользователь должен ввести коэффициент затухания пробника вручную. После того как осциллограф автоматически определил коэффициент затухания пробника или пользователь ввел это значение вручную, осциллограф выдает показания для всех измерений напряжения с компенсацией. К примеру, если подсоединить пробник 10:1 к источнику питания 5 В постоянного тока, то осциллограф фактически определит сигнал 0,5 В постоянного тока на входе BNC. Однако при использовании коэффициента затухания пробника 10:1 осциллограф сообщит о наличии сигнала 5 В постоянного тока на наконечнике пробника. </a:t>
            </a:r>
          </a:p>
          <a:p>
            <a:pPr algn="l">
              <a:spcBef>
                <a:spcPts val="0"/>
              </a:spcBef>
              <a:spcAft>
                <a:spcPts val="0"/>
              </a:spcAft>
              <a:buNone/>
            </a:pPr>
            <a:endParaRPr lang="en-US" dirty="0" smtClean="0"/>
          </a:p>
          <a:p>
            <a:pPr algn="l">
              <a:spcBef>
                <a:spcPts val="432"/>
              </a:spcBef>
              <a:spcAft>
                <a:spcPts val="0"/>
              </a:spcAft>
              <a:buNone/>
            </a:pPr>
            <a:r>
              <a:rPr lang="en-US" sz="1200" b="0" i="0">
                <a:solidFill>
                  <a:srgbClr val="000000"/>
                </a:solidFill>
                <a:latin typeface="Arial"/>
                <a:ea typeface="+mn-ea"/>
                <a:cs typeface="+mn-cs"/>
              </a:rPr>
              <a:t>Позднее мы рассмотрим модель пассивного пробника 10:1 делителя напряжения повышенной точности для динамического диапазона/переменного тока. Подробное описание модели будет также приведено в практической лабораторной работе № 5.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7</a:t>
            </a:fld>
            <a:endParaRPr lang="en-US" sz="1200" b="0" i="0">
              <a:latin typeface="Aria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Описание дисплея осциллографа</a:t>
            </a:r>
          </a:p>
          <a:p>
            <a:pPr algn="l">
              <a:spcBef>
                <a:spcPts val="396"/>
              </a:spcBef>
              <a:spcAft>
                <a:spcPts val="0"/>
              </a:spcAft>
              <a:buNone/>
            </a:pPr>
            <a:r>
              <a:rPr lang="en-US" sz="1100" b="0" i="0">
                <a:solidFill>
                  <a:srgbClr val="000000"/>
                </a:solidFill>
                <a:latin typeface="Arial"/>
                <a:ea typeface="+mn-ea"/>
                <a:cs typeface="+mn-cs"/>
              </a:rPr>
              <a:t>После того как с помощью пробника был получен сигнал для осциллографа, настройте масштабирование по вертикали и горизонтали осциллографа, чтобы приступить к измерениям. Как было сказано ранее, осциллограф отображает полученные данные на осях X и Y. Напряжение (амплитуда сигнала) отображается по оси Y, а время — по оси X. </a:t>
            </a:r>
          </a:p>
          <a:p>
            <a:pPr algn="l">
              <a:spcBef>
                <a:spcPts val="396"/>
              </a:spcBef>
              <a:spcAft>
                <a:spcPts val="0"/>
              </a:spcAft>
              <a:buNone/>
            </a:pPr>
            <a:r>
              <a:rPr lang="en-US" sz="1100" b="0" i="0">
                <a:solidFill>
                  <a:srgbClr val="000000"/>
                </a:solidFill>
                <a:latin typeface="Arial"/>
                <a:ea typeface="+mn-ea"/>
                <a:cs typeface="+mn-cs"/>
              </a:rPr>
              <a:t>Область отображения сигнала разделена сеткой, которая образует деления. На вертикальной оси находятся 8 вертикальных делений. Каждое вертикальное деление или расстояние между горизонтальными линиями сетки соответствует настройке числа вольт на деление осциллографа, значение которой отображается в левом верхнем углу дисплея. В рассматриваемом примере масштабирование по вертикали осциллографа равно 1 В/деление, разность напряжения между каждой горизонтальной линией сетки составляет 1 В. Максимальная полная амплитуда, которую может измерить осциллограф, с такой настройкой (1 В/деление) составляет при парном импульсе 8 В (8 делений x 1 В/деление).</a:t>
            </a:r>
          </a:p>
          <a:p>
            <a:pPr algn="l">
              <a:spcBef>
                <a:spcPts val="396"/>
              </a:spcBef>
              <a:spcAft>
                <a:spcPts val="0"/>
              </a:spcAft>
              <a:buNone/>
            </a:pPr>
            <a:r>
              <a:rPr lang="en-US" sz="1100" b="0" i="0">
                <a:solidFill>
                  <a:srgbClr val="000000"/>
                </a:solidFill>
                <a:latin typeface="Arial"/>
                <a:ea typeface="+mn-ea"/>
                <a:cs typeface="+mn-cs"/>
              </a:rPr>
              <a:t>На горизонтальной оси находятся 10 горизонтальных делений. Каждое горизонтальное отклонение или расстояние между вертикальными линиями сетки соответствует настройке числа секунд на деление осциллографа. Это значение отображается в правом верхнем углу дисплея осциллографа. В рассматриваемом примере масштабирование по горизонтали осциллографа равно 1 мкс/деление, разность времени между каждой вертикальной линией сетки составляет 1 мкс. Максимальное время, которое можно измерить на экране осциллографа, равно 10 мкс (10 делений x 1 мкс/деление).</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8</a:t>
            </a:fld>
            <a:endParaRPr lang="en-US" sz="1200" b="0" i="0">
              <a:latin typeface="Arial"/>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spcBef>
                <a:spcPts val="396"/>
              </a:spcBef>
              <a:spcAft>
                <a:spcPts val="0"/>
              </a:spcAft>
              <a:buNone/>
            </a:pPr>
            <a:r>
              <a:rPr lang="en-US" sz="1100" b="1" i="0">
                <a:solidFill>
                  <a:srgbClr val="000000"/>
                </a:solidFill>
                <a:latin typeface="Arial"/>
                <a:ea typeface="+mn-ea"/>
                <a:cs typeface="+mn-cs"/>
              </a:rPr>
              <a:t>Выполнение измерения методом визуальной оценки</a:t>
            </a:r>
          </a:p>
          <a:p>
            <a:pPr algn="l">
              <a:spcBef>
                <a:spcPts val="396"/>
              </a:spcBef>
              <a:spcAft>
                <a:spcPts val="0"/>
              </a:spcAft>
              <a:buNone/>
            </a:pPr>
            <a:r>
              <a:rPr lang="en-US" sz="1100" b="0" i="0">
                <a:solidFill>
                  <a:srgbClr val="000000"/>
                </a:solidFill>
                <a:latin typeface="Arial"/>
                <a:ea typeface="+mn-ea"/>
                <a:cs typeface="+mn-cs"/>
              </a:rPr>
              <a:t>Существует несколько методов измерения напряжения и времени по отображаемому сигналу, однако самым распространенным является метод визуальной оценки. Инженеры, которые часто используют осциллографы, могут быстро измерить амплитуду и синхронизацию сигналов. В рассматриваемом примере период входного сигнала повторяется каждые 4 деления и настроено масштабирование по горизонтали 1 мкс/деление. По этим данным можно быстро вычислить, что период (T) сигнала равен приблизительно 4 мкс (4 деления x 1 мкс/деление), следовательно, частота составит 250 кГц (Част = 1/T).</a:t>
            </a:r>
          </a:p>
          <a:p>
            <a:pPr algn="l">
              <a:spcBef>
                <a:spcPts val="396"/>
              </a:spcBef>
              <a:spcAft>
                <a:spcPts val="0"/>
              </a:spcAft>
              <a:buNone/>
            </a:pPr>
            <a:r>
              <a:rPr lang="en-US" sz="1100" b="0" i="0">
                <a:solidFill>
                  <a:srgbClr val="000000"/>
                </a:solidFill>
                <a:latin typeface="Arial"/>
                <a:ea typeface="+mn-ea"/>
                <a:cs typeface="+mn-cs"/>
              </a:rPr>
              <a:t>При определении полной амплитуды этого сигнала можно заметить, что этот сигнал растягивается по вертикали приблизительно на 6 делений, каждое из которых составляет 1 В/деление. Таким образом полная амплитуда равна при парном импульсе приблизительно 6 В (6 делений x 1 В/деление). </a:t>
            </a:r>
          </a:p>
          <a:p>
            <a:pPr algn="l">
              <a:spcBef>
                <a:spcPts val="396"/>
              </a:spcBef>
              <a:spcAft>
                <a:spcPts val="0"/>
              </a:spcAft>
              <a:buNone/>
            </a:pPr>
            <a:r>
              <a:rPr lang="en-US" sz="1100" b="0" i="0">
                <a:solidFill>
                  <a:srgbClr val="000000"/>
                </a:solidFill>
                <a:latin typeface="Arial"/>
                <a:ea typeface="+mn-ea"/>
                <a:cs typeface="+mn-cs"/>
              </a:rPr>
              <a:t>Чтобы измерить абсолютное пиковое напряжение сигнала, сначала необходимо определить положение индикатора/значка уровня заземления слева от координатной сетки. Это точка определяет уровень, равный 0 В. После этого можно заметить, что амплитуда положительного пика (Vмакс) этого сигнала составляет приблизительно 4 деления над индикатором заземления, следовательно, напряжение положительного пика этого сигнала равно приблизительно +4 В над уровнем заземление (+4 деления x 1 В/деление). </a:t>
            </a:r>
          </a:p>
          <a:p>
            <a:pPr algn="l">
              <a:spcBef>
                <a:spcPts val="396"/>
              </a:spcBef>
              <a:spcAft>
                <a:spcPts val="0"/>
              </a:spcAft>
              <a:buNone/>
            </a:pPr>
            <a:r>
              <a:rPr lang="en-US" sz="1100" b="0" i="0">
                <a:solidFill>
                  <a:srgbClr val="000000"/>
                </a:solidFill>
                <a:latin typeface="Arial"/>
                <a:ea typeface="+mn-ea"/>
                <a:cs typeface="+mn-cs"/>
              </a:rPr>
              <a:t>Теперь самостоятельно определите амплитуду отрицательного пика (Vмин) этого сигнала.</a:t>
            </a:r>
            <a:r>
              <a:rPr lang="en-US" sz="1200" b="0" i="0">
                <a:solidFill>
                  <a:srgbClr val="000000"/>
                </a:solidFill>
                <a:latin typeface="Arial"/>
                <a:ea typeface="+mn-ea"/>
                <a:cs typeface="+mn-cs"/>
              </a:rPr>
              <a:t> </a:t>
            </a:r>
          </a:p>
        </p:txBody>
      </p:sp>
      <p:sp>
        <p:nvSpPr>
          <p:cNvPr id="4" name="Slide Number Placeholder 3"/>
          <p:cNvSpPr>
            <a:spLocks noGrp="1"/>
          </p:cNvSpPr>
          <p:nvPr>
            <p:ph type="sldNum" sz="quarter" idx="10"/>
          </p:nvPr>
        </p:nvSpPr>
        <p:spPr/>
        <p:txBody>
          <a:bodyPr/>
          <a:lstStyle/>
          <a:p>
            <a:pPr algn="r">
              <a:buNone/>
            </a:pPr>
            <a:fld id="{C32BD36E-3B69-471C-9B1C-18E905ADDE85}" type="slidenum">
              <a:rPr lang="en-US" sz="1200" b="0" i="0">
                <a:latin typeface="Arial"/>
                <a:ea typeface="+mn-ea"/>
                <a:cs typeface="+mn-cs"/>
              </a:rPr>
              <a:pPr algn="r">
                <a:buNone/>
              </a:pPr>
              <a:t>9</a:t>
            </a:fld>
            <a:endParaRPr lang="en-US" sz="1200" b="0" i="0">
              <a:latin typeface="Arial"/>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subTitle" sz="quarter" idx="1"/>
          </p:nvPr>
        </p:nvSpPr>
        <p:spPr bwMode="auto">
          <a:xfrm>
            <a:off x="4800600" y="1277938"/>
            <a:ext cx="4114800" cy="2151062"/>
          </a:xfrm>
        </p:spPr>
        <p:txBody>
          <a:bodyPr/>
          <a:lstStyle>
            <a:lvl1pPr>
              <a:lnSpc>
                <a:spcPct val="116000"/>
              </a:lnSpc>
              <a:spcAft>
                <a:spcPct val="0"/>
              </a:spcAft>
              <a:defRPr/>
            </a:lvl1pPr>
          </a:lstStyle>
          <a:p>
            <a:r>
              <a:rPr lang="en-US" altLang="en-US"/>
              <a:t>Click to edit Master subtitle style</a:t>
            </a:r>
          </a:p>
        </p:txBody>
      </p:sp>
      <p:sp>
        <p:nvSpPr>
          <p:cNvPr id="7171" name="Rectangle 3"/>
          <p:cNvSpPr>
            <a:spLocks noGrp="1" noChangeArrowheads="1"/>
          </p:cNvSpPr>
          <p:nvPr>
            <p:ph type="ctrTitle"/>
          </p:nvPr>
        </p:nvSpPr>
        <p:spPr>
          <a:xfrm>
            <a:off x="228600" y="1271588"/>
            <a:ext cx="4114800" cy="2157412"/>
          </a:xfrm>
        </p:spPr>
        <p:txBody>
          <a:bodyPr/>
          <a:lstStyle>
            <a:lvl1pPr algn="r">
              <a:defRPr/>
            </a:lvl1pPr>
          </a:lstStyle>
          <a:p>
            <a:r>
              <a:rPr lang="en-US" altLang="en-US"/>
              <a:t>Click to edit Master title style</a:t>
            </a:r>
          </a:p>
        </p:txBody>
      </p:sp>
      <p:pic>
        <p:nvPicPr>
          <p:cNvPr id="7172" name="Picture 4" descr="footer_two-tone_revised_5-16_cir6"/>
          <p:cNvPicPr>
            <a:picLocks noChangeAspect="1" noChangeArrowheads="1"/>
          </p:cNvPicPr>
          <p:nvPr/>
        </p:nvPicPr>
        <p:blipFill>
          <a:blip r:embed="rId2" cstate="screen"/>
          <a:srcRect/>
          <a:stretch>
            <a:fillRect/>
          </a:stretch>
        </p:blipFill>
        <p:spPr bwMode="auto">
          <a:xfrm>
            <a:off x="0" y="6229350"/>
            <a:ext cx="9144000" cy="628650"/>
          </a:xfrm>
          <a:prstGeom prst="rect">
            <a:avLst/>
          </a:prstGeom>
          <a:noFill/>
        </p:spPr>
      </p:pic>
      <p:sp>
        <p:nvSpPr>
          <p:cNvPr id="7173" name="Rectangle 5"/>
          <p:cNvSpPr>
            <a:spLocks noGrp="1" noChangeArrowheads="1"/>
          </p:cNvSpPr>
          <p:nvPr>
            <p:ph type="ftr" sz="quarter" idx="3"/>
          </p:nvPr>
        </p:nvSpPr>
        <p:spPr/>
        <p:txBody>
          <a:bodyPr/>
          <a:lstStyle>
            <a:lvl1pPr>
              <a:defRPr/>
            </a:lvl1pPr>
          </a:lstStyle>
          <a:p>
            <a:r>
              <a:rPr lang="en-US" dirty="0"/>
              <a:t>Serial </a:t>
            </a:r>
            <a:r>
              <a:rPr lang="en-US" dirty="0" smtClean="0"/>
              <a:t>Applications</a:t>
            </a:r>
            <a:endParaRPr lang="en-US" dirty="0"/>
          </a:p>
        </p:txBody>
      </p:sp>
      <p:sp>
        <p:nvSpPr>
          <p:cNvPr id="7174" name="Rectangle 6"/>
          <p:cNvSpPr>
            <a:spLocks noGrp="1" noChangeArrowheads="1"/>
          </p:cNvSpPr>
          <p:nvPr>
            <p:ph type="dt" sz="half" idx="2"/>
          </p:nvPr>
        </p:nvSpPr>
        <p:spPr/>
        <p:txBody>
          <a:bodyPr/>
          <a:lstStyle>
            <a:lvl1pPr>
              <a:defRPr/>
            </a:lvl1pPr>
          </a:lstStyle>
          <a:p>
            <a:r>
              <a:rPr lang="en-US" dirty="0" smtClean="0"/>
              <a:t>March 2010</a:t>
            </a:r>
            <a:endParaRPr lang="en-US" dirty="0"/>
          </a:p>
        </p:txBody>
      </p:sp>
      <p:sp>
        <p:nvSpPr>
          <p:cNvPr id="7175" name="Rectangle 7"/>
          <p:cNvSpPr>
            <a:spLocks noGrp="1" noChangeArrowheads="1"/>
          </p:cNvSpPr>
          <p:nvPr>
            <p:ph type="sldNum" sz="quarter" idx="4"/>
          </p:nvPr>
        </p:nvSpPr>
        <p:spPr/>
        <p:txBody>
          <a:bodyPr/>
          <a:lstStyle>
            <a:lvl1pPr>
              <a:defRPr/>
            </a:lvl1pPr>
          </a:lstStyle>
          <a:p>
            <a:r>
              <a:rPr lang="en-US"/>
              <a:t>Page </a:t>
            </a:r>
            <a:fld id="{985E3D44-F4CC-461B-88D1-0D7C1E641818}" type="slidenum">
              <a:rPr lang="en-US"/>
              <a:pPr/>
              <a:t>‹#›</a:t>
            </a:fld>
            <a:endParaRPr lang="en-US"/>
          </a:p>
        </p:txBody>
      </p:sp>
      <p:pic>
        <p:nvPicPr>
          <p:cNvPr id="7176" name="Picture 8" descr="spark-385_150"/>
          <p:cNvPicPr>
            <a:picLocks noChangeAspect="1" noChangeArrowheads="1"/>
          </p:cNvPicPr>
          <p:nvPr/>
        </p:nvPicPr>
        <p:blipFill>
          <a:blip r:embed="rId3" cstate="screen"/>
          <a:srcRect/>
          <a:stretch>
            <a:fillRect/>
          </a:stretch>
        </p:blipFill>
        <p:spPr bwMode="auto">
          <a:xfrm>
            <a:off x="4371975" y="6376988"/>
            <a:ext cx="1865313" cy="414337"/>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222A8D63-946F-4006-8CBA-F021C9B8F1D8}"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6875" y="227013"/>
            <a:ext cx="2171700" cy="560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7013" y="227013"/>
            <a:ext cx="6367462" cy="560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Applications </a:t>
            </a:r>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FB355A4F-CF00-4093-AB50-79B64CBD0AC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3941BD34-69EC-4036-B461-EDA99A0B77B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5" name="Date Placeholder 4"/>
          <p:cNvSpPr>
            <a:spLocks noGrp="1"/>
          </p:cNvSpPr>
          <p:nvPr>
            <p:ph type="dt" sz="half" idx="11"/>
          </p:nvPr>
        </p:nvSpPr>
        <p:spPr/>
        <p:txBody>
          <a:bodyPr/>
          <a:lstStyle>
            <a:lvl1pPr>
              <a:defRPr/>
            </a:lvl1pPr>
          </a:lstStyle>
          <a:p>
            <a:r>
              <a:rPr lang="en-US" dirty="0" smtClean="0"/>
              <a:t>March 2010</a:t>
            </a:r>
          </a:p>
          <a:p>
            <a:endParaRPr lang="en-US" dirty="0"/>
          </a:p>
        </p:txBody>
      </p:sp>
      <p:sp>
        <p:nvSpPr>
          <p:cNvPr id="6" name="Slide Number Placeholder 5"/>
          <p:cNvSpPr>
            <a:spLocks noGrp="1"/>
          </p:cNvSpPr>
          <p:nvPr>
            <p:ph type="sldNum" sz="quarter" idx="12"/>
          </p:nvPr>
        </p:nvSpPr>
        <p:spPr/>
        <p:txBody>
          <a:bodyPr/>
          <a:lstStyle>
            <a:lvl1pPr>
              <a:defRPr/>
            </a:lvl1pPr>
          </a:lstStyle>
          <a:p>
            <a:r>
              <a:rPr lang="en-US"/>
              <a:t>Page </a:t>
            </a:r>
            <a:fld id="{04B36EA1-711A-4BEE-A22B-482B309CD50B}"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7013" y="1266825"/>
            <a:ext cx="4267200"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266825"/>
            <a:ext cx="4268787" cy="4560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F5CEC56E-362C-4C73-962C-914318451BE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8" name="Date Placeholder 7"/>
          <p:cNvSpPr>
            <a:spLocks noGrp="1"/>
          </p:cNvSpPr>
          <p:nvPr>
            <p:ph type="dt" sz="half" idx="11"/>
          </p:nvPr>
        </p:nvSpPr>
        <p:spPr/>
        <p:txBody>
          <a:bodyPr/>
          <a:lstStyle>
            <a:lvl1pPr>
              <a:defRPr/>
            </a:lvl1pPr>
          </a:lstStyle>
          <a:p>
            <a:r>
              <a:rPr lang="en-US" dirty="0" smtClean="0"/>
              <a:t>March 2010</a:t>
            </a:r>
          </a:p>
          <a:p>
            <a:endParaRPr lang="en-US" dirty="0"/>
          </a:p>
        </p:txBody>
      </p:sp>
      <p:sp>
        <p:nvSpPr>
          <p:cNvPr id="9" name="Slide Number Placeholder 8"/>
          <p:cNvSpPr>
            <a:spLocks noGrp="1"/>
          </p:cNvSpPr>
          <p:nvPr>
            <p:ph type="sldNum" sz="quarter" idx="12"/>
          </p:nvPr>
        </p:nvSpPr>
        <p:spPr/>
        <p:txBody>
          <a:bodyPr/>
          <a:lstStyle>
            <a:lvl1pPr>
              <a:defRPr/>
            </a:lvl1pPr>
          </a:lstStyle>
          <a:p>
            <a:r>
              <a:rPr lang="en-US"/>
              <a:t>Page </a:t>
            </a:r>
            <a:fld id="{BBAB2063-D477-45D6-B70E-1122DB9688A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4" name="Date Placeholder 3"/>
          <p:cNvSpPr>
            <a:spLocks noGrp="1"/>
          </p:cNvSpPr>
          <p:nvPr>
            <p:ph type="dt" sz="half" idx="11"/>
          </p:nvPr>
        </p:nvSpPr>
        <p:spPr/>
        <p:txBody>
          <a:bodyPr/>
          <a:lstStyle>
            <a:lvl1pPr>
              <a:defRPr/>
            </a:lvl1pPr>
          </a:lstStyle>
          <a:p>
            <a:r>
              <a:rPr lang="en-US" dirty="0" smtClean="0"/>
              <a:t>March 2010</a:t>
            </a:r>
          </a:p>
          <a:p>
            <a:endParaRPr lang="en-US" dirty="0"/>
          </a:p>
        </p:txBody>
      </p:sp>
      <p:sp>
        <p:nvSpPr>
          <p:cNvPr id="5" name="Slide Number Placeholder 4"/>
          <p:cNvSpPr>
            <a:spLocks noGrp="1"/>
          </p:cNvSpPr>
          <p:nvPr>
            <p:ph type="sldNum" sz="quarter" idx="12"/>
          </p:nvPr>
        </p:nvSpPr>
        <p:spPr/>
        <p:txBody>
          <a:bodyPr/>
          <a:lstStyle>
            <a:lvl1pPr>
              <a:defRPr/>
            </a:lvl1pPr>
          </a:lstStyle>
          <a:p>
            <a:r>
              <a:rPr lang="en-US"/>
              <a:t>Page </a:t>
            </a:r>
            <a:fld id="{A4F0BA9E-0B86-4862-B9C5-5F93323D762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3" name="Date Placeholder 2"/>
          <p:cNvSpPr>
            <a:spLocks noGrp="1"/>
          </p:cNvSpPr>
          <p:nvPr>
            <p:ph type="dt" sz="half" idx="11"/>
          </p:nvPr>
        </p:nvSpPr>
        <p:spPr/>
        <p:txBody>
          <a:bodyPr/>
          <a:lstStyle>
            <a:lvl1pPr>
              <a:defRPr/>
            </a:lvl1pPr>
          </a:lstStyle>
          <a:p>
            <a:r>
              <a:rPr lang="en-US" dirty="0" smtClean="0"/>
              <a:t>March 2010</a:t>
            </a:r>
          </a:p>
          <a:p>
            <a:endParaRPr lang="en-US" dirty="0"/>
          </a:p>
        </p:txBody>
      </p:sp>
      <p:sp>
        <p:nvSpPr>
          <p:cNvPr id="4" name="Slide Number Placeholder 3"/>
          <p:cNvSpPr>
            <a:spLocks noGrp="1"/>
          </p:cNvSpPr>
          <p:nvPr>
            <p:ph type="sldNum" sz="quarter" idx="12"/>
          </p:nvPr>
        </p:nvSpPr>
        <p:spPr/>
        <p:txBody>
          <a:bodyPr/>
          <a:lstStyle>
            <a:lvl1pPr>
              <a:defRPr/>
            </a:lvl1pPr>
          </a:lstStyle>
          <a:p>
            <a:r>
              <a:rPr lang="en-US"/>
              <a:t>Page </a:t>
            </a:r>
            <a:fld id="{96084CD2-07CD-4BE1-9CB1-040EE8BA8AA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smtClean="0"/>
              <a:t>Serial Applications </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459C3B3C-7E73-4619-8A3E-6BBF32EB53C7}"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dirty="0"/>
              <a:t>Serial </a:t>
            </a:r>
            <a:r>
              <a:rPr lang="en-US" dirty="0" smtClean="0"/>
              <a:t>Applications</a:t>
            </a:r>
            <a:endParaRPr lang="en-US" dirty="0"/>
          </a:p>
        </p:txBody>
      </p:sp>
      <p:sp>
        <p:nvSpPr>
          <p:cNvPr id="6" name="Date Placeholder 5"/>
          <p:cNvSpPr>
            <a:spLocks noGrp="1"/>
          </p:cNvSpPr>
          <p:nvPr>
            <p:ph type="dt" sz="half" idx="11"/>
          </p:nvPr>
        </p:nvSpPr>
        <p:spPr/>
        <p:txBody>
          <a:bodyPr/>
          <a:lstStyle>
            <a:lvl1pPr>
              <a:defRPr/>
            </a:lvl1pPr>
          </a:lstStyle>
          <a:p>
            <a:r>
              <a:rPr lang="en-US" dirty="0" smtClean="0"/>
              <a:t>March 2010</a:t>
            </a:r>
          </a:p>
          <a:p>
            <a:endParaRPr lang="en-US" dirty="0"/>
          </a:p>
        </p:txBody>
      </p:sp>
      <p:sp>
        <p:nvSpPr>
          <p:cNvPr id="7" name="Slide Number Placeholder 6"/>
          <p:cNvSpPr>
            <a:spLocks noGrp="1"/>
          </p:cNvSpPr>
          <p:nvPr>
            <p:ph type="sldNum" sz="quarter" idx="12"/>
          </p:nvPr>
        </p:nvSpPr>
        <p:spPr/>
        <p:txBody>
          <a:bodyPr/>
          <a:lstStyle>
            <a:lvl1pPr>
              <a:defRPr/>
            </a:lvl1pPr>
          </a:lstStyle>
          <a:p>
            <a:r>
              <a:rPr lang="en-US"/>
              <a:t>Page </a:t>
            </a:r>
            <a:fld id="{C101FBF1-8A8E-49B4-AFB3-4A774C39761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footer_two-tone_revised_5-16_cir6"/>
          <p:cNvPicPr>
            <a:picLocks noChangeAspect="1" noChangeArrowheads="1"/>
          </p:cNvPicPr>
          <p:nvPr/>
        </p:nvPicPr>
        <p:blipFill>
          <a:blip r:embed="rId13" cstate="screen"/>
          <a:srcRect/>
          <a:stretch>
            <a:fillRect/>
          </a:stretch>
        </p:blipFill>
        <p:spPr bwMode="auto">
          <a:xfrm>
            <a:off x="0" y="6229350"/>
            <a:ext cx="9144000" cy="628650"/>
          </a:xfrm>
          <a:prstGeom prst="rect">
            <a:avLst/>
          </a:prstGeom>
          <a:noFill/>
        </p:spPr>
      </p:pic>
      <p:sp>
        <p:nvSpPr>
          <p:cNvPr id="6147" name="Rectangle 3"/>
          <p:cNvSpPr>
            <a:spLocks noGrp="1" noChangeArrowheads="1"/>
          </p:cNvSpPr>
          <p:nvPr>
            <p:ph type="body" idx="1"/>
          </p:nvPr>
        </p:nvSpPr>
        <p:spPr bwMode="black">
          <a:xfrm>
            <a:off x="227013" y="1266825"/>
            <a:ext cx="8688387" cy="456088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Body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148" name="Rectangle 4"/>
          <p:cNvSpPr>
            <a:spLocks noGrp="1" noChangeArrowheads="1"/>
          </p:cNvSpPr>
          <p:nvPr>
            <p:ph type="title"/>
          </p:nvPr>
        </p:nvSpPr>
        <p:spPr bwMode="auto">
          <a:xfrm>
            <a:off x="227013" y="227013"/>
            <a:ext cx="8691562" cy="99218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ltLang="en-US" smtClean="0"/>
              <a:t>Slide Headline</a:t>
            </a:r>
          </a:p>
        </p:txBody>
      </p:sp>
      <p:sp>
        <p:nvSpPr>
          <p:cNvPr id="6149" name="Rectangle 5"/>
          <p:cNvSpPr>
            <a:spLocks noGrp="1" noChangeArrowheads="1"/>
          </p:cNvSpPr>
          <p:nvPr>
            <p:ph type="ftr" sz="quarter" idx="3"/>
          </p:nvPr>
        </p:nvSpPr>
        <p:spPr bwMode="white">
          <a:xfrm>
            <a:off x="6858000" y="6397625"/>
            <a:ext cx="2057400" cy="134938"/>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Serial Applications</a:t>
            </a:r>
            <a:endParaRPr lang="en-US" dirty="0"/>
          </a:p>
        </p:txBody>
      </p:sp>
      <p:sp>
        <p:nvSpPr>
          <p:cNvPr id="6150" name="Rectangle 6"/>
          <p:cNvSpPr>
            <a:spLocks noGrp="1" noChangeArrowheads="1"/>
          </p:cNvSpPr>
          <p:nvPr>
            <p:ph type="dt" sz="half" idx="2"/>
          </p:nvPr>
        </p:nvSpPr>
        <p:spPr bwMode="white">
          <a:xfrm>
            <a:off x="7543800" y="6645275"/>
            <a:ext cx="1371600" cy="146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800">
                <a:solidFill>
                  <a:srgbClr val="FFFFFF"/>
                </a:solidFill>
              </a:defRPr>
            </a:lvl1pPr>
          </a:lstStyle>
          <a:p>
            <a:r>
              <a:rPr lang="en-US" dirty="0" smtClean="0"/>
              <a:t>March 2010</a:t>
            </a:r>
          </a:p>
          <a:p>
            <a:endParaRPr lang="en-US" dirty="0"/>
          </a:p>
        </p:txBody>
      </p:sp>
      <p:sp>
        <p:nvSpPr>
          <p:cNvPr id="6151" name="Rectangle 7"/>
          <p:cNvSpPr>
            <a:spLocks noGrp="1" noChangeArrowheads="1"/>
          </p:cNvSpPr>
          <p:nvPr>
            <p:ph type="sldNum" sz="quarter" idx="4"/>
          </p:nvPr>
        </p:nvSpPr>
        <p:spPr bwMode="white">
          <a:xfrm>
            <a:off x="228600" y="6638925"/>
            <a:ext cx="6143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0" hangingPunct="0">
              <a:defRPr sz="800">
                <a:solidFill>
                  <a:srgbClr val="FFFFFF"/>
                </a:solidFill>
              </a:defRPr>
            </a:lvl1pPr>
          </a:lstStyle>
          <a:p>
            <a:r>
              <a:rPr lang="en-US"/>
              <a:t>Page </a:t>
            </a:r>
            <a:fld id="{0659F01B-1C26-4A15-9509-2DB4BADBF6C2}" type="slidenum">
              <a:rPr lang="en-US"/>
              <a:pPr/>
              <a:t>‹#›</a:t>
            </a:fld>
            <a:endParaRPr lang="en-US"/>
          </a:p>
        </p:txBody>
      </p:sp>
      <p:pic>
        <p:nvPicPr>
          <p:cNvPr id="6152" name="Picture 8" descr="spark-385_150"/>
          <p:cNvPicPr>
            <a:picLocks noChangeAspect="1" noChangeArrowheads="1"/>
          </p:cNvPicPr>
          <p:nvPr/>
        </p:nvPicPr>
        <p:blipFill>
          <a:blip r:embed="rId14" cstate="screen"/>
          <a:srcRect/>
          <a:stretch>
            <a:fillRect/>
          </a:stretch>
        </p:blipFill>
        <p:spPr bwMode="auto">
          <a:xfrm>
            <a:off x="4371975" y="6376988"/>
            <a:ext cx="1865313" cy="4143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p:txStyles>
    <p:titleStyle>
      <a:lvl1pPr algn="l" rtl="0" eaLnBrk="0" fontAlgn="base" hangingPunct="0">
        <a:spcBef>
          <a:spcPct val="0"/>
        </a:spcBef>
        <a:spcAft>
          <a:spcPct val="10000"/>
        </a:spcAft>
        <a:defRPr sz="2800" b="1">
          <a:solidFill>
            <a:schemeClr val="tx2"/>
          </a:solidFill>
          <a:latin typeface="+mj-lt"/>
          <a:ea typeface="+mj-ea"/>
          <a:cs typeface="+mj-cs"/>
        </a:defRPr>
      </a:lvl1pPr>
      <a:lvl2pPr algn="l" rtl="0" eaLnBrk="0" fontAlgn="base" hangingPunct="0">
        <a:spcBef>
          <a:spcPct val="0"/>
        </a:spcBef>
        <a:spcAft>
          <a:spcPct val="10000"/>
        </a:spcAft>
        <a:defRPr sz="2800" b="1">
          <a:solidFill>
            <a:schemeClr val="tx2"/>
          </a:solidFill>
          <a:latin typeface="Arial" charset="0"/>
        </a:defRPr>
      </a:lvl2pPr>
      <a:lvl3pPr algn="l" rtl="0" eaLnBrk="0" fontAlgn="base" hangingPunct="0">
        <a:spcBef>
          <a:spcPct val="0"/>
        </a:spcBef>
        <a:spcAft>
          <a:spcPct val="10000"/>
        </a:spcAft>
        <a:defRPr sz="2800" b="1">
          <a:solidFill>
            <a:schemeClr val="tx2"/>
          </a:solidFill>
          <a:latin typeface="Arial" charset="0"/>
        </a:defRPr>
      </a:lvl3pPr>
      <a:lvl4pPr algn="l" rtl="0" eaLnBrk="0" fontAlgn="base" hangingPunct="0">
        <a:spcBef>
          <a:spcPct val="0"/>
        </a:spcBef>
        <a:spcAft>
          <a:spcPct val="10000"/>
        </a:spcAft>
        <a:defRPr sz="2800" b="1">
          <a:solidFill>
            <a:schemeClr val="tx2"/>
          </a:solidFill>
          <a:latin typeface="Arial" charset="0"/>
        </a:defRPr>
      </a:lvl4pPr>
      <a:lvl5pPr algn="l" rtl="0" eaLnBrk="0" fontAlgn="base" hangingPunct="0">
        <a:spcBef>
          <a:spcPct val="0"/>
        </a:spcBef>
        <a:spcAft>
          <a:spcPct val="10000"/>
        </a:spcAft>
        <a:defRPr sz="2800" b="1">
          <a:solidFill>
            <a:schemeClr val="tx2"/>
          </a:solidFill>
          <a:latin typeface="Arial" charset="0"/>
        </a:defRPr>
      </a:lvl5pPr>
      <a:lvl6pPr marL="457200" algn="l" rtl="0" eaLnBrk="0" fontAlgn="base" hangingPunct="0">
        <a:spcBef>
          <a:spcPct val="0"/>
        </a:spcBef>
        <a:spcAft>
          <a:spcPct val="10000"/>
        </a:spcAft>
        <a:defRPr sz="2800" b="1">
          <a:solidFill>
            <a:schemeClr val="tx2"/>
          </a:solidFill>
          <a:latin typeface="Arial" charset="0"/>
        </a:defRPr>
      </a:lvl6pPr>
      <a:lvl7pPr marL="914400" algn="l" rtl="0" eaLnBrk="0" fontAlgn="base" hangingPunct="0">
        <a:spcBef>
          <a:spcPct val="0"/>
        </a:spcBef>
        <a:spcAft>
          <a:spcPct val="10000"/>
        </a:spcAft>
        <a:defRPr sz="2800" b="1">
          <a:solidFill>
            <a:schemeClr val="tx2"/>
          </a:solidFill>
          <a:latin typeface="Arial" charset="0"/>
        </a:defRPr>
      </a:lvl7pPr>
      <a:lvl8pPr marL="1371600" algn="l" rtl="0" eaLnBrk="0" fontAlgn="base" hangingPunct="0">
        <a:spcBef>
          <a:spcPct val="0"/>
        </a:spcBef>
        <a:spcAft>
          <a:spcPct val="10000"/>
        </a:spcAft>
        <a:defRPr sz="2800" b="1">
          <a:solidFill>
            <a:schemeClr val="tx2"/>
          </a:solidFill>
          <a:latin typeface="Arial" charset="0"/>
        </a:defRPr>
      </a:lvl8pPr>
      <a:lvl9pPr marL="1828800" algn="l" rtl="0" eaLnBrk="0" fontAlgn="base" hangingPunct="0">
        <a:spcBef>
          <a:spcPct val="0"/>
        </a:spcBef>
        <a:spcAft>
          <a:spcPct val="10000"/>
        </a:spcAft>
        <a:defRPr sz="2800" b="1">
          <a:solidFill>
            <a:schemeClr val="tx2"/>
          </a:solidFill>
          <a:latin typeface="Arial" charset="0"/>
        </a:defRPr>
      </a:lvl9pPr>
    </p:titleStyle>
    <p:bodyStyle>
      <a:lvl1pPr algn="l" rtl="0" eaLnBrk="0" fontAlgn="base" hangingPunct="0">
        <a:spcBef>
          <a:spcPct val="0"/>
        </a:spcBef>
        <a:spcAft>
          <a:spcPct val="50000"/>
        </a:spcAft>
        <a:defRPr sz="2400">
          <a:solidFill>
            <a:schemeClr val="tx1"/>
          </a:solidFill>
          <a:latin typeface="+mn-lt"/>
          <a:ea typeface="+mn-ea"/>
          <a:cs typeface="+mn-cs"/>
        </a:defRPr>
      </a:lvl1pPr>
      <a:lvl2pPr marL="230188" indent="-228600" algn="l" rtl="0" eaLnBrk="0" fontAlgn="base" hangingPunct="0">
        <a:spcBef>
          <a:spcPct val="0"/>
        </a:spcBef>
        <a:spcAft>
          <a:spcPct val="30000"/>
        </a:spcAft>
        <a:buChar char="•"/>
        <a:defRPr sz="2000">
          <a:solidFill>
            <a:schemeClr val="tx1"/>
          </a:solidFill>
          <a:latin typeface="+mn-lt"/>
        </a:defRPr>
      </a:lvl2pPr>
      <a:lvl3pPr marL="461963" indent="-230188" algn="l" rtl="0" eaLnBrk="0" fontAlgn="base" hangingPunct="0">
        <a:spcBef>
          <a:spcPct val="0"/>
        </a:spcBef>
        <a:spcAft>
          <a:spcPct val="30000"/>
        </a:spcAft>
        <a:buChar char="–"/>
        <a:defRPr sz="2000">
          <a:solidFill>
            <a:schemeClr val="tx1"/>
          </a:solidFill>
          <a:latin typeface="+mn-lt"/>
        </a:defRPr>
      </a:lvl3pPr>
      <a:lvl4pPr marL="688975" indent="-225425" algn="l" rtl="0" eaLnBrk="0" fontAlgn="base" hangingPunct="0">
        <a:spcBef>
          <a:spcPct val="0"/>
        </a:spcBef>
        <a:spcAft>
          <a:spcPct val="30000"/>
        </a:spcAft>
        <a:buChar char="•"/>
        <a:defRPr>
          <a:solidFill>
            <a:schemeClr val="tx1"/>
          </a:solidFill>
          <a:latin typeface="+mn-lt"/>
        </a:defRPr>
      </a:lvl4pPr>
      <a:lvl5pPr marL="911225" indent="-220663" algn="l" rtl="0" eaLnBrk="0" fontAlgn="base" hangingPunct="0">
        <a:spcBef>
          <a:spcPct val="0"/>
        </a:spcBef>
        <a:spcAft>
          <a:spcPct val="30000"/>
        </a:spcAft>
        <a:buChar char="–"/>
        <a:defRPr>
          <a:solidFill>
            <a:schemeClr val="tx1"/>
          </a:solidFill>
          <a:latin typeface="+mn-lt"/>
        </a:defRPr>
      </a:lvl5pPr>
      <a:lvl6pPr marL="1368425" indent="-220663" algn="l" rtl="0" eaLnBrk="0" fontAlgn="base" hangingPunct="0">
        <a:spcBef>
          <a:spcPct val="0"/>
        </a:spcBef>
        <a:spcAft>
          <a:spcPct val="30000"/>
        </a:spcAft>
        <a:buChar char="–"/>
        <a:defRPr>
          <a:solidFill>
            <a:schemeClr val="tx1"/>
          </a:solidFill>
          <a:latin typeface="+mn-lt"/>
        </a:defRPr>
      </a:lvl6pPr>
      <a:lvl7pPr marL="1825625" indent="-220663" algn="l" rtl="0" eaLnBrk="0" fontAlgn="base" hangingPunct="0">
        <a:spcBef>
          <a:spcPct val="0"/>
        </a:spcBef>
        <a:spcAft>
          <a:spcPct val="30000"/>
        </a:spcAft>
        <a:buChar char="–"/>
        <a:defRPr>
          <a:solidFill>
            <a:schemeClr val="tx1"/>
          </a:solidFill>
          <a:latin typeface="+mn-lt"/>
        </a:defRPr>
      </a:lvl7pPr>
      <a:lvl8pPr marL="2282825" indent="-220663" algn="l" rtl="0" eaLnBrk="0" fontAlgn="base" hangingPunct="0">
        <a:spcBef>
          <a:spcPct val="0"/>
        </a:spcBef>
        <a:spcAft>
          <a:spcPct val="30000"/>
        </a:spcAft>
        <a:buChar char="–"/>
        <a:defRPr>
          <a:solidFill>
            <a:schemeClr val="tx1"/>
          </a:solidFill>
          <a:latin typeface="+mn-lt"/>
        </a:defRPr>
      </a:lvl8pPr>
      <a:lvl9pPr marL="2740025" indent="-220663" algn="l" rtl="0" eaLnBrk="0" fontAlgn="base" hangingPunct="0">
        <a:spcBef>
          <a:spcPct val="0"/>
        </a:spcBef>
        <a:spcAft>
          <a:spcPct val="3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1.tiff"/><Relationship Id="rId5" Type="http://schemas.openxmlformats.org/officeDocument/2006/relationships/image" Target="../media/image40.wmf"/><Relationship Id="rId4" Type="http://schemas.openxmlformats.org/officeDocument/2006/relationships/image" Target="../media/image39.tiff"/></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mple.wikipedia.org/wiki/File:Oscilloscope_diagram.p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copeProbe.JP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srcRect/>
          <a:stretch>
            <a:fillRect/>
          </a:stretch>
        </p:blipFill>
        <p:spPr bwMode="auto">
          <a:xfrm>
            <a:off x="1676400" y="1905000"/>
            <a:ext cx="5791200" cy="3732107"/>
          </a:xfrm>
          <a:prstGeom prst="rect">
            <a:avLst/>
          </a:prstGeom>
          <a:noFill/>
          <a:ln w="9525">
            <a:noFill/>
            <a:miter lim="800000"/>
            <a:headEnd/>
            <a:tailEnd/>
          </a:ln>
        </p:spPr>
      </p:pic>
      <p:sp>
        <p:nvSpPr>
          <p:cNvPr id="4098" name="Rectangle 2"/>
          <p:cNvSpPr>
            <a:spLocks noGrp="1" noChangeArrowheads="1"/>
          </p:cNvSpPr>
          <p:nvPr>
            <p:ph type="ctrTitle"/>
          </p:nvPr>
        </p:nvSpPr>
        <p:spPr>
          <a:xfrm>
            <a:off x="609600" y="304800"/>
            <a:ext cx="8077200" cy="1828800"/>
          </a:xfrm>
        </p:spPr>
        <p:txBody>
          <a:bodyPr/>
          <a:lstStyle/>
          <a:p>
            <a:pPr algn="ctr">
              <a:spcBef>
                <a:spcPts val="0"/>
              </a:spcBef>
              <a:spcAft>
                <a:spcPts val="0"/>
              </a:spcAft>
              <a:buNone/>
            </a:pPr>
            <a:r>
              <a:rPr lang="en-US" sz="3600" b="1" i="0" dirty="0" err="1">
                <a:solidFill>
                  <a:srgbClr val="0099CC"/>
                </a:solidFill>
                <a:effectLst>
                  <a:outerShdw blurRad="38100" dist="38100" dir="2700000" algn="tl">
                    <a:srgbClr val="C0C0C0"/>
                  </a:outerShdw>
                </a:effectLst>
                <a:latin typeface="Arial"/>
                <a:ea typeface="+mj-ea"/>
                <a:cs typeface="+mj-cs"/>
              </a:rPr>
              <a:t>Основные</a:t>
            </a:r>
            <a:r>
              <a:rPr lang="en-US" sz="3600" b="1" i="0" dirty="0">
                <a:solidFill>
                  <a:srgbClr val="0099CC"/>
                </a:solidFill>
                <a:effectLst>
                  <a:outerShdw blurRad="38100" dist="38100" dir="2700000" algn="tl">
                    <a:srgbClr val="C0C0C0"/>
                  </a:outerShdw>
                </a:effectLst>
                <a:latin typeface="Arial"/>
                <a:ea typeface="+mj-ea"/>
                <a:cs typeface="+mj-cs"/>
              </a:rPr>
              <a:t> </a:t>
            </a:r>
            <a:r>
              <a:rPr lang="en-US" sz="3600" b="1" i="0" dirty="0" err="1">
                <a:solidFill>
                  <a:srgbClr val="0099CC"/>
                </a:solidFill>
                <a:effectLst>
                  <a:outerShdw blurRad="38100" dist="38100" dir="2700000" algn="tl">
                    <a:srgbClr val="C0C0C0"/>
                  </a:outerShdw>
                </a:effectLst>
                <a:latin typeface="Arial"/>
                <a:ea typeface="+mj-ea"/>
                <a:cs typeface="+mj-cs"/>
              </a:rPr>
              <a:t>принципы</a:t>
            </a:r>
            <a:r>
              <a:rPr lang="en-US" sz="3600" b="1" i="0" dirty="0">
                <a:solidFill>
                  <a:srgbClr val="0099CC"/>
                </a:solidFill>
                <a:effectLst>
                  <a:outerShdw blurRad="38100" dist="38100" dir="2700000" algn="tl">
                    <a:srgbClr val="C0C0C0"/>
                  </a:outerShdw>
                </a:effectLst>
                <a:latin typeface="Arial"/>
                <a:ea typeface="+mj-ea"/>
                <a:cs typeface="+mj-cs"/>
              </a:rPr>
              <a:t> </a:t>
            </a:r>
            <a:r>
              <a:rPr lang="en-US" sz="3600" b="1" i="0" dirty="0" err="1">
                <a:solidFill>
                  <a:srgbClr val="0099CC"/>
                </a:solidFill>
                <a:effectLst>
                  <a:outerShdw blurRad="38100" dist="38100" dir="2700000" algn="tl">
                    <a:srgbClr val="C0C0C0"/>
                  </a:outerShdw>
                </a:effectLst>
                <a:latin typeface="Arial"/>
                <a:ea typeface="+mj-ea"/>
                <a:cs typeface="+mj-cs"/>
              </a:rPr>
              <a:t>работы</a:t>
            </a:r>
            <a:r>
              <a:rPr lang="en-US" sz="3600" b="1" i="0" dirty="0">
                <a:solidFill>
                  <a:srgbClr val="0099CC"/>
                </a:solidFill>
                <a:effectLst>
                  <a:outerShdw blurRad="38100" dist="38100" dir="2700000" algn="tl">
                    <a:srgbClr val="C0C0C0"/>
                  </a:outerShdw>
                </a:effectLst>
                <a:latin typeface="Arial"/>
                <a:ea typeface="+mj-ea"/>
                <a:cs typeface="+mj-cs"/>
              </a:rPr>
              <a:t> </a:t>
            </a:r>
            <a:r>
              <a:rPr lang="en-US" sz="3600" b="1" i="0" dirty="0" err="1">
                <a:solidFill>
                  <a:srgbClr val="0099CC"/>
                </a:solidFill>
                <a:effectLst>
                  <a:outerShdw blurRad="38100" dist="38100" dir="2700000" algn="tl">
                    <a:srgbClr val="C0C0C0"/>
                  </a:outerShdw>
                </a:effectLst>
                <a:latin typeface="Arial"/>
                <a:ea typeface="+mj-ea"/>
                <a:cs typeface="+mj-cs"/>
              </a:rPr>
              <a:t>осциллографа</a:t>
            </a:r>
            <a:r>
              <a:rPr lang="en-US" sz="3600" b="1" i="0" dirty="0">
                <a:solidFill>
                  <a:srgbClr val="0099CC"/>
                </a:solidFill>
                <a:effectLst>
                  <a:outerShdw blurRad="38100" dist="38100" dir="2700000" algn="tl">
                    <a:srgbClr val="C0C0C0"/>
                  </a:outerShdw>
                </a:effectLst>
                <a:latin typeface="Arial"/>
                <a:ea typeface="+mj-ea"/>
                <a:cs typeface="+mj-cs"/>
              </a:rPr>
              <a:t/>
            </a:r>
            <a:br>
              <a:rPr lang="en-US" sz="3600" b="1" i="0" dirty="0">
                <a:solidFill>
                  <a:srgbClr val="0099CC"/>
                </a:solidFill>
                <a:effectLst>
                  <a:outerShdw blurRad="38100" dist="38100" dir="2700000" algn="tl">
                    <a:srgbClr val="C0C0C0"/>
                  </a:outerShdw>
                </a:effectLst>
                <a:latin typeface="Arial"/>
                <a:ea typeface="+mj-ea"/>
                <a:cs typeface="+mj-cs"/>
              </a:rPr>
            </a:br>
            <a:endParaRPr lang="en-US" sz="3600" b="1" i="0" dirty="0">
              <a:solidFill>
                <a:srgbClr val="0099CC"/>
              </a:solidFill>
              <a:effectLst>
                <a:outerShdw blurRad="38100" dist="38100" dir="2700000" algn="tl">
                  <a:srgbClr val="C0C0C0"/>
                </a:outerShdw>
              </a:effectLst>
              <a:latin typeface="Arial"/>
              <a:ea typeface="+mj-ea"/>
              <a:cs typeface="+mj-cs"/>
            </a:endParaRPr>
          </a:p>
        </p:txBody>
      </p:sp>
      <p:sp>
        <p:nvSpPr>
          <p:cNvPr id="4" name="TextBox 3"/>
          <p:cNvSpPr txBox="1"/>
          <p:nvPr/>
        </p:nvSpPr>
        <p:spPr>
          <a:xfrm>
            <a:off x="2199786" y="1349514"/>
            <a:ext cx="5191614" cy="707886"/>
          </a:xfrm>
          <a:prstGeom prst="rect">
            <a:avLst/>
          </a:prstGeom>
          <a:noFill/>
        </p:spPr>
        <p:txBody>
          <a:bodyPr wrap="none" rtlCol="0">
            <a:spAutoFit/>
          </a:bodyPr>
          <a:lstStyle/>
          <a:p>
            <a:pPr algn="ctr">
              <a:buNone/>
            </a:pPr>
            <a:r>
              <a:rPr lang="en-US" sz="2000" b="1" i="1" dirty="0" err="1">
                <a:latin typeface="Arial"/>
                <a:ea typeface="+mn-ea"/>
                <a:cs typeface="+mn-cs"/>
              </a:rPr>
              <a:t>Для</a:t>
            </a:r>
            <a:r>
              <a:rPr lang="en-US" sz="2000" b="1" i="1" dirty="0">
                <a:latin typeface="Arial"/>
                <a:ea typeface="+mn-ea"/>
                <a:cs typeface="+mn-cs"/>
              </a:rPr>
              <a:t> </a:t>
            </a:r>
            <a:r>
              <a:rPr lang="en-US" sz="2000" b="1" i="1" dirty="0" err="1">
                <a:latin typeface="Arial"/>
                <a:ea typeface="+mn-ea"/>
                <a:cs typeface="+mn-cs"/>
              </a:rPr>
              <a:t>студентов</a:t>
            </a:r>
            <a:r>
              <a:rPr lang="en-US" sz="2000" b="1" i="1" dirty="0">
                <a:latin typeface="Arial"/>
                <a:ea typeface="+mn-ea"/>
                <a:cs typeface="+mn-cs"/>
              </a:rPr>
              <a:t> </a:t>
            </a:r>
            <a:r>
              <a:rPr lang="en-US" sz="2000" b="1" i="1" dirty="0" err="1">
                <a:latin typeface="Arial"/>
                <a:ea typeface="+mn-ea"/>
                <a:cs typeface="+mn-cs"/>
              </a:rPr>
              <a:t>электротехнических</a:t>
            </a:r>
            <a:r>
              <a:rPr lang="en-US" sz="2000" b="1" i="1" dirty="0">
                <a:latin typeface="Arial"/>
                <a:ea typeface="+mn-ea"/>
                <a:cs typeface="+mn-cs"/>
              </a:rPr>
              <a:t> </a:t>
            </a:r>
            <a:r>
              <a:rPr lang="sk-SK" sz="2000" b="1" i="1" dirty="0" smtClean="0">
                <a:latin typeface="Arial"/>
                <a:ea typeface="+mn-ea"/>
                <a:cs typeface="+mn-cs"/>
              </a:rPr>
              <a:t/>
            </a:r>
            <a:br>
              <a:rPr lang="sk-SK" sz="2000" b="1" i="1" dirty="0" smtClean="0">
                <a:latin typeface="Arial"/>
                <a:ea typeface="+mn-ea"/>
                <a:cs typeface="+mn-cs"/>
              </a:rPr>
            </a:br>
            <a:r>
              <a:rPr lang="en-US" sz="2000" b="1" i="1" dirty="0" smtClean="0">
                <a:latin typeface="Arial"/>
                <a:ea typeface="+mn-ea"/>
                <a:cs typeface="+mn-cs"/>
              </a:rPr>
              <a:t>и </a:t>
            </a:r>
            <a:r>
              <a:rPr lang="en-US" sz="2000" b="1" i="1" dirty="0" err="1">
                <a:latin typeface="Arial"/>
                <a:ea typeface="+mn-ea"/>
                <a:cs typeface="+mn-cs"/>
              </a:rPr>
              <a:t>физических</a:t>
            </a:r>
            <a:r>
              <a:rPr lang="en-US" sz="2000" b="1" i="1" dirty="0">
                <a:latin typeface="Arial"/>
                <a:ea typeface="+mn-ea"/>
                <a:cs typeface="+mn-cs"/>
              </a:rPr>
              <a:t> </a:t>
            </a:r>
            <a:r>
              <a:rPr lang="en-US" sz="2000" b="1" i="1" dirty="0" err="1">
                <a:latin typeface="Arial"/>
                <a:ea typeface="+mn-ea"/>
                <a:cs typeface="+mn-cs"/>
              </a:rPr>
              <a:t>факультетов</a:t>
            </a:r>
            <a:endParaRPr lang="en-US" sz="2000" b="1" i="1" dirty="0">
              <a:latin typeface="Arial"/>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b="1" i="0" dirty="0" err="1">
                <a:solidFill>
                  <a:srgbClr val="0099CC"/>
                </a:solidFill>
                <a:effectLst>
                  <a:outerShdw blurRad="38100" dist="38100" dir="2700000" algn="tl">
                    <a:srgbClr val="C0C0C0"/>
                  </a:outerShdw>
                </a:effectLst>
                <a:latin typeface="Arial"/>
                <a:ea typeface="+mj-ea"/>
                <a:cs typeface="+mj-cs"/>
              </a:rPr>
              <a:t>Выполнение</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измерений</a:t>
            </a:r>
            <a:r>
              <a:rPr lang="en-US" b="1" i="0" dirty="0">
                <a:solidFill>
                  <a:srgbClr val="0099CC"/>
                </a:solidFill>
                <a:effectLst>
                  <a:outerShdw blurRad="38100" dist="38100" dir="2700000" algn="tl">
                    <a:srgbClr val="C0C0C0"/>
                  </a:outerShdw>
                </a:effectLst>
                <a:latin typeface="Arial"/>
                <a:ea typeface="+mj-ea"/>
                <a:cs typeface="+mj-cs"/>
              </a:rPr>
              <a:t> с </a:t>
            </a:r>
            <a:r>
              <a:rPr lang="en-US" b="1" i="0" dirty="0" err="1">
                <a:solidFill>
                  <a:srgbClr val="0099CC"/>
                </a:solidFill>
                <a:effectLst>
                  <a:outerShdw blurRad="38100" dist="38100" dir="2700000" algn="tl">
                    <a:srgbClr val="C0C0C0"/>
                  </a:outerShdw>
                </a:effectLst>
                <a:latin typeface="Arial"/>
                <a:ea typeface="+mj-ea"/>
                <a:cs typeface="+mj-cs"/>
              </a:rPr>
              <a:t>помощью</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курсоров</a:t>
            </a:r>
            <a:endParaRPr lang="en-US"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838200" y="4953000"/>
            <a:ext cx="7696200" cy="1524000"/>
          </a:xfrm>
        </p:spPr>
        <p:txBody>
          <a:bodyPr/>
          <a:lstStyle/>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Вручную</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установите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курсоры</a:t>
            </a:r>
            <a:r>
              <a:rPr lang="en-US" sz="1800" b="0" i="0" dirty="0">
                <a:solidFill>
                  <a:srgbClr val="000000"/>
                </a:solidFill>
                <a:latin typeface="Arial"/>
                <a:ea typeface="+mn-ea"/>
                <a:cs typeface="+mn-cs"/>
              </a:rPr>
              <a:t> X и Y в </a:t>
            </a:r>
            <a:r>
              <a:rPr lang="en-US" sz="1800" b="0" i="0" dirty="0" err="1">
                <a:solidFill>
                  <a:srgbClr val="000000"/>
                </a:solidFill>
                <a:latin typeface="Arial"/>
                <a:ea typeface="+mn-ea"/>
                <a:cs typeface="+mn-cs"/>
              </a:rPr>
              <a:t>необходимые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точки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измерения</a:t>
            </a:r>
            <a:r>
              <a:rPr lang="en-US" sz="18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Осциллограф</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автоматически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умножит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значения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коэффициенты</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масштабирования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вертикали</a:t>
            </a:r>
            <a:r>
              <a:rPr lang="en-US" sz="1800" b="0" i="0" dirty="0">
                <a:solidFill>
                  <a:srgbClr val="000000"/>
                </a:solidFill>
                <a:latin typeface="Arial"/>
                <a:ea typeface="+mn-ea"/>
                <a:cs typeface="+mn-cs"/>
              </a:rPr>
              <a:t> и </a:t>
            </a:r>
            <a:r>
              <a:rPr lang="en-US" sz="1800" b="0" i="0" dirty="0" err="1">
                <a:solidFill>
                  <a:srgbClr val="000000"/>
                </a:solidFill>
                <a:latin typeface="Arial"/>
                <a:ea typeface="+mn-ea"/>
                <a:cs typeface="+mn-cs"/>
              </a:rPr>
              <a:t>горизонтали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для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получения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абсолютных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значений</a:t>
            </a:r>
            <a:r>
              <a:rPr lang="en-US" sz="1800" b="0" i="0" dirty="0">
                <a:solidFill>
                  <a:srgbClr val="000000"/>
                </a:solidFill>
                <a:latin typeface="Arial"/>
                <a:ea typeface="+mn-ea"/>
                <a:cs typeface="+mn-cs"/>
              </a:rPr>
              <a:t> и </a:t>
            </a:r>
            <a:r>
              <a:rPr lang="en-US" sz="1800" b="0" i="0" dirty="0" err="1">
                <a:solidFill>
                  <a:srgbClr val="000000"/>
                </a:solidFill>
                <a:latin typeface="Arial"/>
                <a:ea typeface="+mn-ea"/>
                <a:cs typeface="+mn-cs"/>
              </a:rPr>
              <a:t>их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разности</a:t>
            </a:r>
            <a:r>
              <a:rPr lang="en-US" sz="1800" b="0" i="0" dirty="0">
                <a:solidFill>
                  <a:srgbClr val="000000"/>
                </a:solidFill>
                <a:latin typeface="Arial"/>
                <a:ea typeface="+mn-ea"/>
                <a:cs typeface="+mn-cs"/>
              </a:rPr>
              <a:t>. </a:t>
            </a:r>
          </a:p>
        </p:txBody>
      </p:sp>
      <p:pic>
        <p:nvPicPr>
          <p:cNvPr id="25" name="Picture 24" descr="Cursors1.png"/>
          <p:cNvPicPr>
            <a:picLocks noChangeAspect="1"/>
          </p:cNvPicPr>
          <p:nvPr/>
        </p:nvPicPr>
        <p:blipFill>
          <a:blip r:embed="rId3" cstate="screen"/>
          <a:srcRect/>
          <a:stretch>
            <a:fillRect/>
          </a:stretch>
        </p:blipFill>
        <p:spPr>
          <a:xfrm>
            <a:off x="685800" y="1207737"/>
            <a:ext cx="5791200" cy="3484855"/>
          </a:xfrm>
          <a:prstGeom prst="rect">
            <a:avLst/>
          </a:prstGeom>
        </p:spPr>
      </p:pic>
      <p:pic>
        <p:nvPicPr>
          <p:cNvPr id="26" name="Picture 25" descr="Fig10.PNG"/>
          <p:cNvPicPr>
            <a:picLocks noChangeAspect="1"/>
          </p:cNvPicPr>
          <p:nvPr/>
        </p:nvPicPr>
        <p:blipFill>
          <a:blip r:embed="rId4" cstate="screen"/>
          <a:stretch>
            <a:fillRect/>
          </a:stretch>
        </p:blipFill>
        <p:spPr>
          <a:xfrm>
            <a:off x="6858000" y="1207737"/>
            <a:ext cx="1809750" cy="1428750"/>
          </a:xfrm>
          <a:prstGeom prst="rect">
            <a:avLst/>
          </a:prstGeom>
        </p:spPr>
      </p:pic>
      <p:sp>
        <p:nvSpPr>
          <p:cNvPr id="27" name="TextBox 26"/>
          <p:cNvSpPr txBox="1"/>
          <p:nvPr/>
        </p:nvSpPr>
        <p:spPr>
          <a:xfrm rot="16200000">
            <a:off x="2068175" y="2590112"/>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Курсор X1</a:t>
            </a:r>
          </a:p>
        </p:txBody>
      </p:sp>
      <p:sp>
        <p:nvSpPr>
          <p:cNvPr id="28" name="TextBox 27"/>
          <p:cNvSpPr txBox="1"/>
          <p:nvPr/>
        </p:nvSpPr>
        <p:spPr>
          <a:xfrm rot="16200000">
            <a:off x="3899952" y="2946585"/>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Курсор X2</a:t>
            </a:r>
          </a:p>
        </p:txBody>
      </p:sp>
      <p:sp>
        <p:nvSpPr>
          <p:cNvPr id="29" name="TextBox 28"/>
          <p:cNvSpPr txBox="1"/>
          <p:nvPr/>
        </p:nvSpPr>
        <p:spPr>
          <a:xfrm>
            <a:off x="3124200" y="3569937"/>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Курсор Y1</a:t>
            </a:r>
          </a:p>
        </p:txBody>
      </p:sp>
      <p:sp>
        <p:nvSpPr>
          <p:cNvPr id="31" name="TextBox 30"/>
          <p:cNvSpPr txBox="1"/>
          <p:nvPr/>
        </p:nvSpPr>
        <p:spPr>
          <a:xfrm>
            <a:off x="2286000" y="1436337"/>
            <a:ext cx="1042273"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Курсор Y2</a:t>
            </a:r>
          </a:p>
        </p:txBody>
      </p:sp>
      <p:sp>
        <p:nvSpPr>
          <p:cNvPr id="34" name="Oval 33"/>
          <p:cNvSpPr/>
          <p:nvPr/>
        </p:nvSpPr>
        <p:spPr bwMode="auto">
          <a:xfrm>
            <a:off x="5261430" y="2884137"/>
            <a:ext cx="1371600" cy="1295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6" name="Oval 35"/>
          <p:cNvSpPr/>
          <p:nvPr/>
        </p:nvSpPr>
        <p:spPr bwMode="auto">
          <a:xfrm>
            <a:off x="3287490" y="4244847"/>
            <a:ext cx="3200400" cy="5334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6749142" y="3354755"/>
            <a:ext cx="1905000" cy="307777"/>
          </a:xfrm>
          <a:prstGeom prst="rect">
            <a:avLst/>
          </a:prstGeom>
          <a:noFill/>
        </p:spPr>
        <p:txBody>
          <a:bodyPr wrap="square" rtlCol="0">
            <a:spAutoFit/>
          </a:bodyPr>
          <a:lstStyle/>
          <a:p>
            <a:pPr algn="ctr">
              <a:buNone/>
            </a:pPr>
            <a:r>
              <a:rPr lang="el-GR" sz="1400" b="1" i="0" dirty="0">
                <a:latin typeface="Arial"/>
                <a:ea typeface="+mn-ea"/>
                <a:cs typeface="+mn-cs"/>
              </a:rPr>
              <a:t>Δ</a:t>
            </a:r>
            <a:r>
              <a:rPr lang="en-US" sz="1400" b="1" i="0" dirty="0">
                <a:latin typeface="Arial"/>
                <a:ea typeface="+mn-ea"/>
                <a:cs typeface="+mn-cs"/>
              </a:rPr>
              <a:t> </a:t>
            </a:r>
            <a:r>
              <a:rPr lang="en-US" sz="1400" b="1" i="0" dirty="0" err="1">
                <a:latin typeface="Arial"/>
                <a:ea typeface="+mn-ea"/>
                <a:cs typeface="+mn-cs"/>
              </a:rPr>
              <a:t>показаний</a:t>
            </a:r>
            <a:endParaRPr lang="en-US" sz="1400" b="1" i="0" dirty="0">
              <a:latin typeface="Arial"/>
              <a:ea typeface="+mn-ea"/>
              <a:cs typeface="+mn-cs"/>
            </a:endParaRPr>
          </a:p>
        </p:txBody>
      </p:sp>
      <p:sp>
        <p:nvSpPr>
          <p:cNvPr id="38" name="TextBox 37"/>
          <p:cNvSpPr txBox="1"/>
          <p:nvPr/>
        </p:nvSpPr>
        <p:spPr>
          <a:xfrm>
            <a:off x="6792684" y="4215825"/>
            <a:ext cx="1905000" cy="523220"/>
          </a:xfrm>
          <a:prstGeom prst="rect">
            <a:avLst/>
          </a:prstGeom>
          <a:noFill/>
        </p:spPr>
        <p:txBody>
          <a:bodyPr wrap="square" rtlCol="0">
            <a:spAutoFit/>
          </a:bodyPr>
          <a:lstStyle/>
          <a:p>
            <a:pPr algn="ctr">
              <a:buNone/>
            </a:pPr>
            <a:r>
              <a:rPr lang="en-US" sz="1400" b="1" i="0" dirty="0" err="1">
                <a:latin typeface="Arial"/>
                <a:ea typeface="+mn-ea"/>
                <a:cs typeface="+mn-cs"/>
              </a:rPr>
              <a:t>Абсолютное</a:t>
            </a:r>
            <a:r>
              <a:rPr lang="en-US" sz="1400" b="1" i="0" dirty="0">
                <a:latin typeface="Arial"/>
                <a:ea typeface="+mn-ea"/>
                <a:cs typeface="+mn-cs"/>
              </a:rPr>
              <a:t> </a:t>
            </a:r>
            <a:r>
              <a:rPr lang="en-US" sz="1400" b="1" i="0" dirty="0" err="1">
                <a:latin typeface="Arial"/>
                <a:ea typeface="+mn-ea"/>
                <a:cs typeface="+mn-cs"/>
              </a:rPr>
              <a:t>значение</a:t>
            </a:r>
            <a:r>
              <a:rPr lang="en-US" sz="1400" b="1" i="0" dirty="0">
                <a:latin typeface="Arial"/>
                <a:ea typeface="+mn-ea"/>
                <a:cs typeface="+mn-cs"/>
              </a:rPr>
              <a:t> V и T</a:t>
            </a:r>
          </a:p>
        </p:txBody>
      </p:sp>
      <p:cxnSp>
        <p:nvCxnSpPr>
          <p:cNvPr id="40" name="Straight Arrow Connector 39"/>
          <p:cNvCxnSpPr/>
          <p:nvPr/>
        </p:nvCxnSpPr>
        <p:spPr bwMode="auto">
          <a:xfrm rot="10800000" flipV="1">
            <a:off x="6629400" y="3522765"/>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42" name="Straight Arrow Connector 41"/>
          <p:cNvCxnSpPr/>
          <p:nvPr/>
        </p:nvCxnSpPr>
        <p:spPr bwMode="auto">
          <a:xfrm rot="10800000" flipV="1">
            <a:off x="6491520" y="4497263"/>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43" name="TextBox 42"/>
          <p:cNvSpPr txBox="1"/>
          <p:nvPr/>
        </p:nvSpPr>
        <p:spPr>
          <a:xfrm>
            <a:off x="6781800" y="2514600"/>
            <a:ext cx="1905000" cy="738664"/>
          </a:xfrm>
          <a:prstGeom prst="rect">
            <a:avLst/>
          </a:prstGeom>
          <a:noFill/>
        </p:spPr>
        <p:txBody>
          <a:bodyPr wrap="square" rtlCol="0">
            <a:spAutoFit/>
          </a:bodyPr>
          <a:lstStyle/>
          <a:p>
            <a:pPr algn="ctr">
              <a:buNone/>
            </a:pPr>
            <a:r>
              <a:rPr lang="en-US" sz="1400" b="1" i="0" dirty="0" err="1">
                <a:latin typeface="Arial"/>
                <a:ea typeface="+mn-ea"/>
                <a:cs typeface="+mn-cs"/>
              </a:rPr>
              <a:t>Элементы</a:t>
            </a:r>
            <a:r>
              <a:rPr lang="en-US" sz="1400" b="1" i="0" dirty="0">
                <a:latin typeface="Arial"/>
                <a:ea typeface="+mn-ea"/>
                <a:cs typeface="+mn-cs"/>
              </a:rPr>
              <a:t> </a:t>
            </a:r>
            <a:r>
              <a:rPr lang="en-US" sz="1400" b="1" i="0" dirty="0" err="1">
                <a:latin typeface="Arial"/>
                <a:ea typeface="+mn-ea"/>
                <a:cs typeface="+mn-cs"/>
              </a:rPr>
              <a:t>управления</a:t>
            </a:r>
            <a:r>
              <a:rPr lang="en-US" sz="1400" b="1" i="0" dirty="0">
                <a:latin typeface="Arial"/>
                <a:ea typeface="+mn-ea"/>
                <a:cs typeface="+mn-cs"/>
              </a:rPr>
              <a:t> </a:t>
            </a:r>
            <a:r>
              <a:rPr lang="en-US" sz="1400" b="1" i="0" dirty="0" err="1">
                <a:latin typeface="Arial"/>
                <a:ea typeface="+mn-ea"/>
                <a:cs typeface="+mn-cs"/>
              </a:rPr>
              <a:t>курсорами</a:t>
            </a:r>
            <a:endParaRPr lang="en-US" sz="1400" b="1" i="0" dirty="0">
              <a:latin typeface="Arial"/>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uto Meas1.png"/>
          <p:cNvPicPr>
            <a:picLocks noChangeAspect="1"/>
          </p:cNvPicPr>
          <p:nvPr/>
        </p:nvPicPr>
        <p:blipFill>
          <a:blip r:embed="rId3" cstate="screen"/>
          <a:srcRect/>
          <a:stretch>
            <a:fillRect/>
          </a:stretch>
        </p:blipFill>
        <p:spPr>
          <a:xfrm>
            <a:off x="990600" y="1410652"/>
            <a:ext cx="5791200" cy="3484872"/>
          </a:xfrm>
          <a:prstGeom prst="rect">
            <a:avLst/>
          </a:prstGeom>
        </p:spPr>
      </p:pic>
      <p:sp>
        <p:nvSpPr>
          <p:cNvPr id="162818" name="Rectangle 2"/>
          <p:cNvSpPr>
            <a:spLocks noGrp="1" noChangeArrowheads="1"/>
          </p:cNvSpPr>
          <p:nvPr>
            <p:ph type="title"/>
          </p:nvPr>
        </p:nvSpPr>
        <p:spPr>
          <a:xfrm>
            <a:off x="76200" y="227013"/>
            <a:ext cx="9067799" cy="992187"/>
          </a:xfrm>
        </p:spPr>
        <p:txBody>
          <a:bodyPr/>
          <a:lstStyle/>
          <a:p>
            <a:pPr algn="l">
              <a:spcBef>
                <a:spcPts val="0"/>
              </a:spcBef>
              <a:spcAft>
                <a:spcPts val="384"/>
              </a:spcAft>
              <a:buNone/>
            </a:pPr>
            <a:r>
              <a:rPr lang="en-US" sz="3000" b="1" i="0" dirty="0" err="1">
                <a:solidFill>
                  <a:srgbClr val="0099CC"/>
                </a:solidFill>
                <a:effectLst>
                  <a:outerShdw blurRad="38100" dist="38100" dir="2700000" algn="tl">
                    <a:srgbClr val="C0C0C0"/>
                  </a:outerShdw>
                </a:effectLst>
                <a:latin typeface="Arial"/>
                <a:ea typeface="+mj-ea"/>
                <a:cs typeface="+mj-cs"/>
              </a:rPr>
              <a:t>Выполнение</a:t>
            </a:r>
            <a:r>
              <a:rPr lang="en-US" sz="3000" b="1" i="0" dirty="0">
                <a:solidFill>
                  <a:srgbClr val="0099CC"/>
                </a:solidFill>
                <a:effectLst>
                  <a:outerShdw blurRad="38100" dist="38100" dir="2700000" algn="tl">
                    <a:srgbClr val="C0C0C0"/>
                  </a:outerShdw>
                </a:effectLst>
                <a:latin typeface="Arial"/>
                <a:ea typeface="+mj-ea"/>
                <a:cs typeface="+mj-cs"/>
              </a:rPr>
              <a:t> </a:t>
            </a:r>
            <a:r>
              <a:rPr lang="en-US" sz="3000" b="1" i="0" dirty="0" err="1">
                <a:solidFill>
                  <a:srgbClr val="0099CC"/>
                </a:solidFill>
                <a:effectLst>
                  <a:outerShdw blurRad="38100" dist="38100" dir="2700000" algn="tl">
                    <a:srgbClr val="C0C0C0"/>
                  </a:outerShdw>
                </a:effectLst>
                <a:latin typeface="Arial"/>
                <a:ea typeface="+mj-ea"/>
                <a:cs typeface="+mj-cs"/>
              </a:rPr>
              <a:t>измерений</a:t>
            </a:r>
            <a:r>
              <a:rPr lang="en-US" sz="3000" b="1" i="0" dirty="0">
                <a:solidFill>
                  <a:srgbClr val="0099CC"/>
                </a:solidFill>
                <a:effectLst>
                  <a:outerShdw blurRad="38100" dist="38100" dir="2700000" algn="tl">
                    <a:srgbClr val="C0C0C0"/>
                  </a:outerShdw>
                </a:effectLst>
                <a:latin typeface="Arial"/>
                <a:ea typeface="+mj-ea"/>
                <a:cs typeface="+mj-cs"/>
              </a:rPr>
              <a:t> </a:t>
            </a:r>
            <a:r>
              <a:rPr lang="en-US" sz="2200" b="1" i="0" dirty="0">
                <a:solidFill>
                  <a:srgbClr val="0099CC"/>
                </a:solidFill>
                <a:effectLst>
                  <a:outerShdw blurRad="38100" dist="38100" dir="2700000" algn="tl">
                    <a:srgbClr val="C0C0C0"/>
                  </a:outerShdw>
                </a:effectLst>
                <a:latin typeface="Arial"/>
                <a:ea typeface="+mj-ea"/>
                <a:cs typeface="+mj-cs"/>
              </a:rPr>
              <a:t>с </a:t>
            </a:r>
            <a:r>
              <a:rPr lang="en-US" sz="2200" b="1" i="0" dirty="0" err="1">
                <a:solidFill>
                  <a:srgbClr val="0099CC"/>
                </a:solidFill>
                <a:effectLst>
                  <a:outerShdw blurRad="38100" dist="38100" dir="2700000" algn="tl">
                    <a:srgbClr val="C0C0C0"/>
                  </a:outerShdw>
                </a:effectLst>
                <a:latin typeface="Arial"/>
                <a:ea typeface="+mj-ea"/>
                <a:cs typeface="+mj-cs"/>
              </a:rPr>
              <a:t>помощью</a:t>
            </a:r>
            <a:r>
              <a:rPr lang="en-US" sz="2200" b="1" i="0" dirty="0">
                <a:solidFill>
                  <a:srgbClr val="0099CC"/>
                </a:solidFill>
                <a:effectLst>
                  <a:outerShdw blurRad="38100" dist="38100" dir="2700000" algn="tl">
                    <a:srgbClr val="C0C0C0"/>
                  </a:outerShdw>
                </a:effectLst>
                <a:latin typeface="Arial"/>
                <a:ea typeface="+mj-ea"/>
                <a:cs typeface="+mj-cs"/>
              </a:rPr>
              <a:t> </a:t>
            </a:r>
            <a:r>
              <a:rPr lang="en-US" sz="2200" b="1" i="0" dirty="0" err="1" smtClean="0">
                <a:solidFill>
                  <a:srgbClr val="0099CC"/>
                </a:solidFill>
                <a:effectLst>
                  <a:outerShdw blurRad="38100" dist="38100" dir="2700000" algn="tl">
                    <a:srgbClr val="C0C0C0"/>
                  </a:outerShdw>
                </a:effectLst>
                <a:latin typeface="Arial"/>
                <a:ea typeface="+mj-ea"/>
                <a:cs typeface="+mj-cs"/>
              </a:rPr>
              <a:t>автоматических</a:t>
            </a:r>
            <a:r>
              <a:rPr lang="en-US" sz="2200" b="1" i="0" dirty="0" smtClean="0">
                <a:solidFill>
                  <a:srgbClr val="0099CC"/>
                </a:solidFill>
                <a:effectLst>
                  <a:outerShdw blurRad="38100" dist="38100" dir="2700000" algn="tl">
                    <a:srgbClr val="C0C0C0"/>
                  </a:outerShdw>
                </a:effectLst>
                <a:latin typeface="Arial"/>
                <a:ea typeface="+mj-ea"/>
                <a:cs typeface="+mj-cs"/>
              </a:rPr>
              <a:t> </a:t>
            </a:r>
            <a:r>
              <a:rPr lang="sk-SK" sz="2200" b="1" i="0" dirty="0" smtClean="0">
                <a:solidFill>
                  <a:srgbClr val="0099CC"/>
                </a:solidFill>
                <a:effectLst>
                  <a:outerShdw blurRad="38100" dist="38100" dir="2700000" algn="tl">
                    <a:srgbClr val="C0C0C0"/>
                  </a:outerShdw>
                </a:effectLst>
                <a:latin typeface="Arial"/>
                <a:ea typeface="+mj-ea"/>
                <a:cs typeface="+mj-cs"/>
              </a:rPr>
              <a:t/>
            </a:r>
            <a:br>
              <a:rPr lang="sk-SK" sz="2200" b="1" i="0" dirty="0" smtClean="0">
                <a:solidFill>
                  <a:srgbClr val="0099CC"/>
                </a:solidFill>
                <a:effectLst>
                  <a:outerShdw blurRad="38100" dist="38100" dir="2700000" algn="tl">
                    <a:srgbClr val="C0C0C0"/>
                  </a:outerShdw>
                </a:effectLst>
                <a:latin typeface="Arial"/>
                <a:ea typeface="+mj-ea"/>
                <a:cs typeface="+mj-cs"/>
              </a:rPr>
            </a:br>
            <a:r>
              <a:rPr lang="sk-SK" sz="2200" b="1" i="0" dirty="0" smtClean="0">
                <a:solidFill>
                  <a:srgbClr val="0099CC"/>
                </a:solidFill>
                <a:effectLst>
                  <a:outerShdw blurRad="38100" dist="38100" dir="2700000" algn="tl">
                    <a:srgbClr val="C0C0C0"/>
                  </a:outerShdw>
                </a:effectLst>
                <a:latin typeface="Arial"/>
                <a:ea typeface="+mj-ea"/>
                <a:cs typeface="+mj-cs"/>
              </a:rPr>
              <a:t>			</a:t>
            </a:r>
            <a:r>
              <a:rPr lang="en-US" sz="2200" b="1" i="0" dirty="0" err="1" smtClean="0">
                <a:solidFill>
                  <a:srgbClr val="0099CC"/>
                </a:solidFill>
                <a:effectLst>
                  <a:outerShdw blurRad="38100" dist="38100" dir="2700000" algn="tl">
                    <a:srgbClr val="C0C0C0"/>
                  </a:outerShdw>
                </a:effectLst>
                <a:latin typeface="Arial"/>
                <a:ea typeface="+mj-ea"/>
                <a:cs typeface="+mj-cs"/>
              </a:rPr>
              <a:t>параметрических</a:t>
            </a:r>
            <a:r>
              <a:rPr lang="en-US" sz="2200" b="1" i="0" dirty="0" smtClean="0">
                <a:solidFill>
                  <a:srgbClr val="0099CC"/>
                </a:solidFill>
                <a:effectLst>
                  <a:outerShdw blurRad="38100" dist="38100" dir="2700000" algn="tl">
                    <a:srgbClr val="C0C0C0"/>
                  </a:outerShdw>
                </a:effectLst>
                <a:latin typeface="Arial"/>
                <a:ea typeface="+mj-ea"/>
                <a:cs typeface="+mj-cs"/>
              </a:rPr>
              <a:t> </a:t>
            </a:r>
            <a:r>
              <a:rPr lang="en-US" sz="2200" b="1" i="0" dirty="0" err="1">
                <a:solidFill>
                  <a:srgbClr val="0099CC"/>
                </a:solidFill>
                <a:effectLst>
                  <a:outerShdw blurRad="38100" dist="38100" dir="2700000" algn="tl">
                    <a:srgbClr val="C0C0C0"/>
                  </a:outerShdw>
                </a:effectLst>
                <a:latin typeface="Arial"/>
                <a:ea typeface="+mj-ea"/>
                <a:cs typeface="+mj-cs"/>
              </a:rPr>
              <a:t>измерений</a:t>
            </a:r>
            <a:r>
              <a:rPr lang="en-US" sz="2200" b="1" i="0" dirty="0">
                <a:solidFill>
                  <a:srgbClr val="0099CC"/>
                </a:solidFill>
                <a:effectLst>
                  <a:outerShdw blurRad="38100" dist="38100" dir="2700000" algn="tl">
                    <a:srgbClr val="C0C0C0"/>
                  </a:outerShdw>
                </a:effectLst>
                <a:latin typeface="Arial"/>
                <a:ea typeface="+mj-ea"/>
                <a:cs typeface="+mj-cs"/>
              </a:rPr>
              <a:t> </a:t>
            </a:r>
            <a:r>
              <a:rPr lang="en-US" sz="2200" b="1" i="0" dirty="0" err="1">
                <a:solidFill>
                  <a:srgbClr val="0099CC"/>
                </a:solidFill>
                <a:effectLst>
                  <a:outerShdw blurRad="38100" dist="38100" dir="2700000" algn="tl">
                    <a:srgbClr val="C0C0C0"/>
                  </a:outerShdw>
                </a:effectLst>
                <a:latin typeface="Arial"/>
                <a:ea typeface="+mj-ea"/>
                <a:cs typeface="+mj-cs"/>
              </a:rPr>
              <a:t>осциллографа</a:t>
            </a:r>
            <a:endParaRPr lang="en-US" sz="22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838200" y="5257800"/>
            <a:ext cx="7696200" cy="1066800"/>
          </a:xfrm>
        </p:spPr>
        <p:txBody>
          <a:bodyPr/>
          <a:lstStyle/>
          <a:p>
            <a:pPr marL="228600" indent="-228600" algn="l">
              <a:spcBef>
                <a:spcPts val="0"/>
              </a:spcBef>
              <a:spcAft>
                <a:spcPts val="1200"/>
              </a:spcAft>
              <a:buClr>
                <a:srgbClr val="0099CC"/>
              </a:buClr>
              <a:buFont typeface="Wingdings"/>
              <a:buChar char="§"/>
            </a:pPr>
            <a:r>
              <a:rPr lang="en-US" sz="2000" b="0" i="0">
                <a:solidFill>
                  <a:srgbClr val="000000"/>
                </a:solidFill>
                <a:latin typeface="Arial"/>
                <a:ea typeface="+mn-ea"/>
                <a:cs typeface="+mn-cs"/>
              </a:rPr>
              <a:t>Выберите не более 4 автоматических параметрических измерения с постоянно обновляемыми показаниями.</a:t>
            </a:r>
          </a:p>
        </p:txBody>
      </p:sp>
      <p:sp>
        <p:nvSpPr>
          <p:cNvPr id="34" name="Oval 33"/>
          <p:cNvSpPr/>
          <p:nvPr/>
        </p:nvSpPr>
        <p:spPr bwMode="auto">
          <a:xfrm>
            <a:off x="5562600" y="2960337"/>
            <a:ext cx="1371600" cy="1764063"/>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7" name="TextBox 36"/>
          <p:cNvSpPr txBox="1"/>
          <p:nvPr/>
        </p:nvSpPr>
        <p:spPr>
          <a:xfrm>
            <a:off x="7010400" y="3733800"/>
            <a:ext cx="1905000" cy="338554"/>
          </a:xfrm>
          <a:prstGeom prst="rect">
            <a:avLst/>
          </a:prstGeom>
          <a:noFill/>
        </p:spPr>
        <p:txBody>
          <a:bodyPr wrap="square" rtlCol="0">
            <a:spAutoFit/>
          </a:bodyPr>
          <a:lstStyle/>
          <a:p>
            <a:pPr algn="ctr">
              <a:buNone/>
            </a:pPr>
            <a:r>
              <a:rPr lang="en-US" sz="1600" b="1" i="0">
                <a:latin typeface="Arial"/>
                <a:ea typeface="+mn-ea"/>
                <a:cs typeface="+mn-cs"/>
              </a:rPr>
              <a:t>Показание</a:t>
            </a:r>
          </a:p>
        </p:txBody>
      </p:sp>
      <p:cxnSp>
        <p:nvCxnSpPr>
          <p:cNvPr id="40" name="Straight Arrow Connector 39"/>
          <p:cNvCxnSpPr/>
          <p:nvPr/>
        </p:nvCxnSpPr>
        <p:spPr bwMode="auto">
          <a:xfrm rot="10800000" flipV="1">
            <a:off x="6934200" y="38862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152400" y="227013"/>
            <a:ext cx="8916987" cy="992187"/>
          </a:xfrm>
        </p:spPr>
        <p:txBody>
          <a:bodyPr/>
          <a:lstStyle/>
          <a:p>
            <a:pPr algn="l">
              <a:spcBef>
                <a:spcPts val="0"/>
              </a:spcBef>
              <a:spcAft>
                <a:spcPts val="384"/>
              </a:spcAft>
              <a:buNone/>
            </a:pPr>
            <a:r>
              <a:rPr lang="en-US" sz="2300" b="1" i="0" dirty="0" err="1">
                <a:solidFill>
                  <a:srgbClr val="0099CC"/>
                </a:solidFill>
                <a:effectLst>
                  <a:outerShdw blurRad="38100" dist="38100" dir="2700000" algn="tl">
                    <a:srgbClr val="C0C0C0"/>
                  </a:outerShdw>
                </a:effectLst>
                <a:latin typeface="Arial"/>
                <a:ea typeface="+mj-ea"/>
                <a:cs typeface="+mj-cs"/>
              </a:rPr>
              <a:t>Основные</a:t>
            </a:r>
            <a:r>
              <a:rPr lang="en-US" sz="2300" b="1" i="0" dirty="0">
                <a:solidFill>
                  <a:srgbClr val="0099CC"/>
                </a:solidFill>
                <a:effectLst>
                  <a:outerShdw blurRad="38100" dist="38100" dir="2700000" algn="tl">
                    <a:srgbClr val="C0C0C0"/>
                  </a:outerShdw>
                </a:effectLst>
                <a:latin typeface="Arial"/>
                <a:ea typeface="+mj-ea"/>
                <a:cs typeface="+mj-cs"/>
              </a:rPr>
              <a:t> </a:t>
            </a:r>
            <a:r>
              <a:rPr lang="en-US" sz="2300" b="1" i="0" dirty="0" err="1">
                <a:solidFill>
                  <a:srgbClr val="0099CC"/>
                </a:solidFill>
                <a:effectLst>
                  <a:outerShdw blurRad="38100" dist="38100" dir="2700000" algn="tl">
                    <a:srgbClr val="C0C0C0"/>
                  </a:outerShdw>
                </a:effectLst>
                <a:latin typeface="Arial"/>
                <a:ea typeface="+mj-ea"/>
                <a:cs typeface="+mj-cs"/>
              </a:rPr>
              <a:t>элементы</a:t>
            </a:r>
            <a:r>
              <a:rPr lang="en-US" sz="2300" b="1" i="0" dirty="0">
                <a:solidFill>
                  <a:srgbClr val="0099CC"/>
                </a:solidFill>
                <a:effectLst>
                  <a:outerShdw blurRad="38100" dist="38100" dir="2700000" algn="tl">
                    <a:srgbClr val="C0C0C0"/>
                  </a:outerShdw>
                </a:effectLst>
                <a:latin typeface="Arial"/>
                <a:ea typeface="+mj-ea"/>
                <a:cs typeface="+mj-cs"/>
              </a:rPr>
              <a:t> </a:t>
            </a:r>
            <a:r>
              <a:rPr lang="en-US" sz="2300" b="1" i="0" dirty="0" err="1">
                <a:solidFill>
                  <a:srgbClr val="0099CC"/>
                </a:solidFill>
                <a:effectLst>
                  <a:outerShdw blurRad="38100" dist="38100" dir="2700000" algn="tl">
                    <a:srgbClr val="C0C0C0"/>
                  </a:outerShdw>
                </a:effectLst>
                <a:latin typeface="Arial"/>
                <a:ea typeface="+mj-ea"/>
                <a:cs typeface="+mj-cs"/>
              </a:rPr>
              <a:t>управления</a:t>
            </a:r>
            <a:r>
              <a:rPr lang="en-US" sz="2300" b="1" i="0" dirty="0">
                <a:solidFill>
                  <a:srgbClr val="0099CC"/>
                </a:solidFill>
                <a:effectLst>
                  <a:outerShdw blurRad="38100" dist="38100" dir="2700000" algn="tl">
                    <a:srgbClr val="C0C0C0"/>
                  </a:outerShdw>
                </a:effectLst>
                <a:latin typeface="Arial"/>
                <a:ea typeface="+mj-ea"/>
                <a:cs typeface="+mj-cs"/>
              </a:rPr>
              <a:t> </a:t>
            </a:r>
            <a:r>
              <a:rPr lang="en-US" sz="2300" b="1" i="0" dirty="0" err="1">
                <a:solidFill>
                  <a:srgbClr val="0099CC"/>
                </a:solidFill>
                <a:effectLst>
                  <a:outerShdw blurRad="38100" dist="38100" dir="2700000" algn="tl">
                    <a:srgbClr val="C0C0C0"/>
                  </a:outerShdw>
                </a:effectLst>
                <a:latin typeface="Arial"/>
                <a:ea typeface="+mj-ea"/>
                <a:cs typeface="+mj-cs"/>
              </a:rPr>
              <a:t>настройкой</a:t>
            </a:r>
            <a:r>
              <a:rPr lang="en-US" sz="2300" b="1" i="0" dirty="0">
                <a:solidFill>
                  <a:srgbClr val="0099CC"/>
                </a:solidFill>
                <a:effectLst>
                  <a:outerShdw blurRad="38100" dist="38100" dir="2700000" algn="tl">
                    <a:srgbClr val="C0C0C0"/>
                  </a:outerShdw>
                </a:effectLst>
                <a:latin typeface="Arial"/>
                <a:ea typeface="+mj-ea"/>
                <a:cs typeface="+mj-cs"/>
              </a:rPr>
              <a:t> </a:t>
            </a:r>
            <a:r>
              <a:rPr lang="en-US" sz="2300" b="1" i="0" dirty="0" err="1">
                <a:solidFill>
                  <a:srgbClr val="0099CC"/>
                </a:solidFill>
                <a:effectLst>
                  <a:outerShdw blurRad="38100" dist="38100" dir="2700000" algn="tl">
                    <a:srgbClr val="C0C0C0"/>
                  </a:outerShdw>
                </a:effectLst>
                <a:latin typeface="Arial"/>
                <a:ea typeface="+mj-ea"/>
                <a:cs typeface="+mj-cs"/>
              </a:rPr>
              <a:t>осциллографа</a:t>
            </a:r>
            <a:endParaRPr lang="en-US" sz="2300" b="1" i="0" dirty="0">
              <a:solidFill>
                <a:srgbClr val="0099CC"/>
              </a:solidFill>
              <a:effectLst>
                <a:outerShdw blurRad="38100" dist="38100" dir="2700000" algn="tl">
                  <a:srgbClr val="C0C0C0"/>
                </a:outerShdw>
              </a:effectLst>
              <a:latin typeface="Arial"/>
              <a:ea typeface="+mj-ea"/>
              <a:cs typeface="+mj-cs"/>
            </a:endParaRPr>
          </a:p>
        </p:txBody>
      </p:sp>
      <p:pic>
        <p:nvPicPr>
          <p:cNvPr id="86018" name="Picture 2"/>
          <p:cNvPicPr>
            <a:picLocks noChangeAspect="1" noChangeArrowheads="1"/>
          </p:cNvPicPr>
          <p:nvPr/>
        </p:nvPicPr>
        <p:blipFill>
          <a:blip r:embed="rId3" cstate="screen"/>
          <a:srcRect/>
          <a:stretch>
            <a:fillRect/>
          </a:stretch>
        </p:blipFill>
        <p:spPr bwMode="auto">
          <a:xfrm>
            <a:off x="304800" y="1345100"/>
            <a:ext cx="6858000" cy="3934778"/>
          </a:xfrm>
          <a:prstGeom prst="rect">
            <a:avLst/>
          </a:prstGeom>
          <a:noFill/>
          <a:ln w="9525">
            <a:noFill/>
            <a:miter lim="800000"/>
            <a:headEnd/>
            <a:tailEnd/>
          </a:ln>
        </p:spPr>
      </p:pic>
      <p:sp>
        <p:nvSpPr>
          <p:cNvPr id="11" name="TextBox 10"/>
          <p:cNvSpPr txBox="1"/>
          <p:nvPr/>
        </p:nvSpPr>
        <p:spPr>
          <a:xfrm>
            <a:off x="3581400" y="811700"/>
            <a:ext cx="2971800" cy="461665"/>
          </a:xfrm>
          <a:prstGeom prst="rect">
            <a:avLst/>
          </a:prstGeom>
          <a:noFill/>
        </p:spPr>
        <p:txBody>
          <a:bodyPr wrap="square" rtlCol="0">
            <a:spAutoFit/>
          </a:bodyPr>
          <a:lstStyle/>
          <a:p>
            <a:pPr algn="ctr">
              <a:buNone/>
            </a:pPr>
            <a:r>
              <a:rPr lang="en-US" sz="1200" b="1" i="0" dirty="0" err="1">
                <a:latin typeface="Arial"/>
                <a:ea typeface="+mn-ea"/>
                <a:cs typeface="+mn-cs"/>
              </a:rPr>
              <a:t>Масштабирование</a:t>
            </a:r>
            <a:r>
              <a:rPr lang="en-US" sz="1200" b="1" i="0" dirty="0">
                <a:latin typeface="Arial"/>
                <a:ea typeface="+mn-ea"/>
                <a:cs typeface="+mn-cs"/>
              </a:rPr>
              <a:t> </a:t>
            </a:r>
            <a:r>
              <a:rPr lang="en-US" sz="1200" b="1" i="0" dirty="0" err="1">
                <a:latin typeface="Arial"/>
                <a:ea typeface="+mn-ea"/>
                <a:cs typeface="+mn-cs"/>
              </a:rPr>
              <a:t>по</a:t>
            </a:r>
            <a:r>
              <a:rPr lang="en-US" sz="1200" b="1" i="0" dirty="0">
                <a:latin typeface="Arial"/>
                <a:ea typeface="+mn-ea"/>
                <a:cs typeface="+mn-cs"/>
              </a:rPr>
              <a:t> </a:t>
            </a:r>
            <a:r>
              <a:rPr lang="en-US" sz="1200" b="1" i="0" dirty="0" err="1">
                <a:latin typeface="Arial"/>
                <a:ea typeface="+mn-ea"/>
                <a:cs typeface="+mn-cs"/>
              </a:rPr>
              <a:t>горизонтали</a:t>
            </a:r>
            <a:r>
              <a:rPr lang="en-US" sz="1200" b="1" i="0" dirty="0">
                <a:latin typeface="Arial"/>
                <a:ea typeface="+mn-ea"/>
                <a:cs typeface="+mn-cs"/>
              </a:rPr>
              <a:t> </a:t>
            </a:r>
            <a:r>
              <a:rPr lang="en-US" sz="1200" b="1" i="0" dirty="0" smtClean="0">
                <a:latin typeface="Arial"/>
                <a:ea typeface="+mn-ea"/>
                <a:cs typeface="+mn-cs"/>
              </a:rPr>
              <a:t>(</a:t>
            </a:r>
            <a:r>
              <a:rPr lang="en-US" sz="1200" b="1" dirty="0" smtClean="0"/>
              <a:t>s/div </a:t>
            </a:r>
            <a:r>
              <a:rPr lang="en-US" sz="1200" b="1" dirty="0" smtClean="0"/>
              <a:t> (</a:t>
            </a:r>
            <a:r>
              <a:rPr lang="en-US" sz="1200" b="1" i="0" dirty="0" smtClean="0">
                <a:latin typeface="Arial"/>
                <a:ea typeface="+mn-ea"/>
                <a:cs typeface="+mn-cs"/>
              </a:rPr>
              <a:t>с/</a:t>
            </a:r>
            <a:r>
              <a:rPr lang="en-US" sz="1200" b="1" i="0" dirty="0" err="1" smtClean="0">
                <a:latin typeface="Arial"/>
                <a:ea typeface="+mn-ea"/>
                <a:cs typeface="+mn-cs"/>
              </a:rPr>
              <a:t>деление</a:t>
            </a:r>
            <a:r>
              <a:rPr lang="en-US" sz="1200" b="1" i="0" dirty="0" smtClean="0">
                <a:latin typeface="Arial"/>
                <a:ea typeface="+mn-ea"/>
                <a:cs typeface="+mn-cs"/>
              </a:rPr>
              <a:t>))</a:t>
            </a:r>
            <a:endParaRPr lang="en-US" sz="1200" b="1" i="0" dirty="0">
              <a:latin typeface="Arial"/>
              <a:ea typeface="+mn-ea"/>
              <a:cs typeface="+mn-cs"/>
            </a:endParaRPr>
          </a:p>
        </p:txBody>
      </p:sp>
      <p:sp>
        <p:nvSpPr>
          <p:cNvPr id="12" name="TextBox 11"/>
          <p:cNvSpPr txBox="1"/>
          <p:nvPr/>
        </p:nvSpPr>
        <p:spPr>
          <a:xfrm>
            <a:off x="4800600" y="1268900"/>
            <a:ext cx="2286000" cy="276999"/>
          </a:xfrm>
          <a:prstGeom prst="rect">
            <a:avLst/>
          </a:prstGeom>
          <a:noFill/>
        </p:spPr>
        <p:txBody>
          <a:bodyPr wrap="square" rtlCol="0">
            <a:spAutoFit/>
          </a:bodyPr>
          <a:lstStyle/>
          <a:p>
            <a:pPr algn="ctr">
              <a:buNone/>
            </a:pPr>
            <a:r>
              <a:rPr lang="en-US" sz="1200" b="1" i="0">
                <a:latin typeface="Arial"/>
                <a:ea typeface="+mn-ea"/>
                <a:cs typeface="+mn-cs"/>
              </a:rPr>
              <a:t>Положение по горизонтали</a:t>
            </a:r>
          </a:p>
        </p:txBody>
      </p:sp>
      <p:sp>
        <p:nvSpPr>
          <p:cNvPr id="13" name="TextBox 12"/>
          <p:cNvSpPr txBox="1"/>
          <p:nvPr/>
        </p:nvSpPr>
        <p:spPr>
          <a:xfrm>
            <a:off x="6781800" y="3845186"/>
            <a:ext cx="2286000" cy="461665"/>
          </a:xfrm>
          <a:prstGeom prst="rect">
            <a:avLst/>
          </a:prstGeom>
          <a:noFill/>
        </p:spPr>
        <p:txBody>
          <a:bodyPr wrap="square" rtlCol="0">
            <a:spAutoFit/>
          </a:bodyPr>
          <a:lstStyle/>
          <a:p>
            <a:pPr algn="ctr">
              <a:buNone/>
            </a:pPr>
            <a:r>
              <a:rPr lang="en-US" sz="1200" b="1" i="0" dirty="0" err="1">
                <a:latin typeface="Arial"/>
                <a:ea typeface="+mn-ea"/>
                <a:cs typeface="+mn-cs"/>
              </a:rPr>
              <a:t>Положение</a:t>
            </a:r>
            <a:r>
              <a:rPr lang="en-US" sz="1200" b="1" i="0" dirty="0">
                <a:latin typeface="Arial"/>
                <a:ea typeface="+mn-ea"/>
                <a:cs typeface="+mn-cs"/>
              </a:rPr>
              <a:t> </a:t>
            </a:r>
            <a:r>
              <a:rPr lang="en-US" sz="1200" b="1" i="0" dirty="0" err="1">
                <a:latin typeface="Arial"/>
                <a:ea typeface="+mn-ea"/>
                <a:cs typeface="+mn-cs"/>
              </a:rPr>
              <a:t>по</a:t>
            </a:r>
            <a:r>
              <a:rPr lang="en-US" sz="1200" b="1" i="0" dirty="0">
                <a:latin typeface="Arial"/>
                <a:ea typeface="+mn-ea"/>
                <a:cs typeface="+mn-cs"/>
              </a:rPr>
              <a:t> </a:t>
            </a:r>
            <a:r>
              <a:rPr lang="sk-SK" sz="1200" b="1" i="0" dirty="0" smtClean="0">
                <a:latin typeface="Arial"/>
                <a:ea typeface="+mn-ea"/>
                <a:cs typeface="+mn-cs"/>
              </a:rPr>
              <a:t/>
            </a:r>
            <a:br>
              <a:rPr lang="sk-SK" sz="1200" b="1" i="0" dirty="0" smtClean="0">
                <a:latin typeface="Arial"/>
                <a:ea typeface="+mn-ea"/>
                <a:cs typeface="+mn-cs"/>
              </a:rPr>
            </a:br>
            <a:r>
              <a:rPr lang="en-US" sz="1200" b="1" i="0" dirty="0" err="1" smtClean="0">
                <a:latin typeface="Arial"/>
                <a:ea typeface="+mn-ea"/>
                <a:cs typeface="+mn-cs"/>
              </a:rPr>
              <a:t>вертикали</a:t>
            </a:r>
            <a:endParaRPr lang="en-US" sz="1200" b="1" i="0" dirty="0">
              <a:latin typeface="Arial"/>
              <a:ea typeface="+mn-ea"/>
              <a:cs typeface="+mn-cs"/>
            </a:endParaRPr>
          </a:p>
        </p:txBody>
      </p:sp>
      <p:sp>
        <p:nvSpPr>
          <p:cNvPr id="14" name="TextBox 13"/>
          <p:cNvSpPr txBox="1"/>
          <p:nvPr/>
        </p:nvSpPr>
        <p:spPr>
          <a:xfrm>
            <a:off x="7093860" y="3115844"/>
            <a:ext cx="1796142" cy="646331"/>
          </a:xfrm>
          <a:prstGeom prst="rect">
            <a:avLst/>
          </a:prstGeom>
          <a:noFill/>
        </p:spPr>
        <p:txBody>
          <a:bodyPr wrap="square" rtlCol="0">
            <a:spAutoFit/>
          </a:bodyPr>
          <a:lstStyle/>
          <a:p>
            <a:pPr algn="ctr">
              <a:buNone/>
            </a:pPr>
            <a:r>
              <a:rPr lang="en-US" sz="1200" b="1" i="0" dirty="0" err="1">
                <a:latin typeface="Arial"/>
                <a:ea typeface="+mn-ea"/>
                <a:cs typeface="+mn-cs"/>
              </a:rPr>
              <a:t>Масштабирование</a:t>
            </a:r>
            <a:r>
              <a:rPr lang="en-US" sz="1200" b="1" i="0" dirty="0">
                <a:latin typeface="Arial"/>
                <a:ea typeface="+mn-ea"/>
                <a:cs typeface="+mn-cs"/>
              </a:rPr>
              <a:t> </a:t>
            </a:r>
            <a:r>
              <a:rPr lang="en-US" sz="1200" b="1" i="0" dirty="0" err="1">
                <a:latin typeface="Arial"/>
                <a:ea typeface="+mn-ea"/>
                <a:cs typeface="+mn-cs"/>
              </a:rPr>
              <a:t>по</a:t>
            </a:r>
            <a:r>
              <a:rPr lang="en-US" sz="1200" b="1" i="0" dirty="0">
                <a:latin typeface="Arial"/>
                <a:ea typeface="+mn-ea"/>
                <a:cs typeface="+mn-cs"/>
              </a:rPr>
              <a:t> </a:t>
            </a:r>
            <a:r>
              <a:rPr lang="en-US" sz="1200" b="1" i="0" dirty="0" err="1">
                <a:latin typeface="Arial"/>
                <a:ea typeface="+mn-ea"/>
                <a:cs typeface="+mn-cs"/>
              </a:rPr>
              <a:t>вертикали</a:t>
            </a:r>
            <a:r>
              <a:rPr lang="en-US" sz="1200" b="1" i="0" dirty="0">
                <a:latin typeface="Arial"/>
                <a:ea typeface="+mn-ea"/>
                <a:cs typeface="+mn-cs"/>
              </a:rPr>
              <a:t> </a:t>
            </a:r>
            <a:r>
              <a:rPr lang="en-US" sz="1200" b="1" i="0" dirty="0" smtClean="0">
                <a:latin typeface="Arial"/>
                <a:ea typeface="+mn-ea"/>
                <a:cs typeface="+mn-cs"/>
              </a:rPr>
              <a:t>(</a:t>
            </a:r>
            <a:r>
              <a:rPr lang="en-US" sz="1200" b="1" dirty="0" smtClean="0"/>
              <a:t>V/div </a:t>
            </a:r>
            <a:r>
              <a:rPr lang="en-US" sz="1200" b="1" dirty="0" smtClean="0"/>
              <a:t> (</a:t>
            </a:r>
            <a:r>
              <a:rPr lang="en-US" sz="1200" b="1" i="0" dirty="0" smtClean="0">
                <a:latin typeface="Arial"/>
                <a:ea typeface="+mn-ea"/>
                <a:cs typeface="+mn-cs"/>
              </a:rPr>
              <a:t>В/</a:t>
            </a:r>
            <a:r>
              <a:rPr lang="en-US" sz="1200" b="1" i="0" dirty="0" err="1" smtClean="0">
                <a:latin typeface="Arial"/>
                <a:ea typeface="+mn-ea"/>
                <a:cs typeface="+mn-cs"/>
              </a:rPr>
              <a:t>деление</a:t>
            </a:r>
            <a:r>
              <a:rPr lang="en-US" sz="1200" b="1" i="0" dirty="0" smtClean="0">
                <a:latin typeface="Arial"/>
                <a:ea typeface="+mn-ea"/>
                <a:cs typeface="+mn-cs"/>
              </a:rPr>
              <a:t>))</a:t>
            </a:r>
            <a:endParaRPr lang="en-US" sz="1200" b="1" i="0" dirty="0">
              <a:latin typeface="Arial"/>
              <a:ea typeface="+mn-ea"/>
              <a:cs typeface="+mn-cs"/>
            </a:endParaRPr>
          </a:p>
        </p:txBody>
      </p:sp>
      <p:sp>
        <p:nvSpPr>
          <p:cNvPr id="15" name="TextBox 14"/>
          <p:cNvSpPr txBox="1"/>
          <p:nvPr/>
        </p:nvSpPr>
        <p:spPr>
          <a:xfrm>
            <a:off x="4314372" y="5071646"/>
            <a:ext cx="2286000" cy="276999"/>
          </a:xfrm>
          <a:prstGeom prst="rect">
            <a:avLst/>
          </a:prstGeom>
          <a:noFill/>
        </p:spPr>
        <p:txBody>
          <a:bodyPr wrap="square" rtlCol="0">
            <a:spAutoFit/>
          </a:bodyPr>
          <a:lstStyle/>
          <a:p>
            <a:pPr algn="ctr">
              <a:buNone/>
            </a:pPr>
            <a:r>
              <a:rPr lang="en-US" sz="1200" b="1" i="0">
                <a:latin typeface="Arial"/>
                <a:ea typeface="+mn-ea"/>
                <a:cs typeface="+mn-cs"/>
              </a:rPr>
              <a:t>Входы BNC</a:t>
            </a:r>
          </a:p>
        </p:txBody>
      </p:sp>
      <p:cxnSp>
        <p:nvCxnSpPr>
          <p:cNvPr id="17" name="Straight Connector 16"/>
          <p:cNvCxnSpPr/>
          <p:nvPr/>
        </p:nvCxnSpPr>
        <p:spPr bwMode="auto">
          <a:xfrm flipH="1" flipV="1">
            <a:off x="4687196" y="1219200"/>
            <a:ext cx="0" cy="840728"/>
          </a:xfrm>
          <a:prstGeom prst="line">
            <a:avLst/>
          </a:prstGeom>
          <a:solidFill>
            <a:schemeClr val="accent1"/>
          </a:solidFill>
          <a:ln w="25400" cap="flat" cmpd="sng" algn="ctr">
            <a:solidFill>
              <a:schemeClr val="tx1"/>
            </a:solidFill>
            <a:prstDash val="solid"/>
            <a:round/>
            <a:headEnd type="oval" w="med" len="med"/>
            <a:tailEnd type="none" w="med" len="med"/>
          </a:ln>
          <a:effectLst/>
        </p:spPr>
      </p:cxnSp>
      <p:cxnSp>
        <p:nvCxnSpPr>
          <p:cNvPr id="18" name="Straight Connector 17"/>
          <p:cNvCxnSpPr/>
          <p:nvPr/>
        </p:nvCxnSpPr>
        <p:spPr bwMode="auto">
          <a:xfrm rot="5400000" flipH="1" flipV="1">
            <a:off x="5243286" y="1834958"/>
            <a:ext cx="457200" cy="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26" name="Rectangle 25"/>
          <p:cNvSpPr/>
          <p:nvPr/>
        </p:nvSpPr>
        <p:spPr bwMode="auto">
          <a:xfrm>
            <a:off x="4648200" y="3250100"/>
            <a:ext cx="2286000" cy="3810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7" name="Rectangle 26"/>
          <p:cNvSpPr/>
          <p:nvPr/>
        </p:nvSpPr>
        <p:spPr bwMode="auto">
          <a:xfrm>
            <a:off x="4648200" y="3859700"/>
            <a:ext cx="2286000" cy="304800"/>
          </a:xfrm>
          <a:prstGeom prst="rect">
            <a:avLst/>
          </a:prstGeom>
          <a:solidFill>
            <a:srgbClr val="FF0000">
              <a:alpha val="11000"/>
            </a:srgbClr>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32" name="Straight Connector 31"/>
          <p:cNvCxnSpPr/>
          <p:nvPr/>
        </p:nvCxnSpPr>
        <p:spPr bwMode="auto">
          <a:xfrm>
            <a:off x="6934200" y="3431528"/>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cxnSp>
        <p:nvCxnSpPr>
          <p:cNvPr id="33" name="Straight Connector 32"/>
          <p:cNvCxnSpPr/>
          <p:nvPr/>
        </p:nvCxnSpPr>
        <p:spPr bwMode="auto">
          <a:xfrm>
            <a:off x="6934200" y="4012100"/>
            <a:ext cx="304800" cy="0"/>
          </a:xfrm>
          <a:prstGeom prst="line">
            <a:avLst/>
          </a:prstGeom>
          <a:solidFill>
            <a:schemeClr val="accent1"/>
          </a:solidFill>
          <a:ln w="25400" cap="flat" cmpd="sng" algn="ctr">
            <a:solidFill>
              <a:schemeClr val="tx1"/>
            </a:solidFill>
            <a:prstDash val="solid"/>
            <a:round/>
            <a:headEnd type="none" w="med" len="med"/>
            <a:tailEnd type="none" w="med" len="med"/>
          </a:ln>
          <a:effectLst/>
        </p:spPr>
      </p:cxnSp>
      <p:sp>
        <p:nvSpPr>
          <p:cNvPr id="34" name="Right Brace 33"/>
          <p:cNvSpPr/>
          <p:nvPr/>
        </p:nvSpPr>
        <p:spPr bwMode="auto">
          <a:xfrm rot="5400000">
            <a:off x="5181600" y="3707300"/>
            <a:ext cx="381000" cy="2362200"/>
          </a:xfrm>
          <a:prstGeom prst="rightBrace">
            <a:avLst/>
          </a:prstGeom>
          <a:no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35" name="TextBox 34"/>
          <p:cNvSpPr txBox="1"/>
          <p:nvPr/>
        </p:nvSpPr>
        <p:spPr>
          <a:xfrm>
            <a:off x="2209800" y="1219200"/>
            <a:ext cx="2286000" cy="461665"/>
          </a:xfrm>
          <a:prstGeom prst="rect">
            <a:avLst/>
          </a:prstGeom>
          <a:noFill/>
        </p:spPr>
        <p:txBody>
          <a:bodyPr wrap="square" rtlCol="0">
            <a:spAutoFit/>
          </a:bodyPr>
          <a:lstStyle/>
          <a:p>
            <a:pPr algn="ctr"/>
            <a:r>
              <a:rPr lang="en-US" sz="1200" b="1" dirty="0" smtClean="0"/>
              <a:t>Trigger Level</a:t>
            </a:r>
          </a:p>
          <a:p>
            <a:pPr algn="ctr">
              <a:buNone/>
            </a:pPr>
            <a:r>
              <a:rPr lang="en-US" sz="1200" b="1" i="0" dirty="0" smtClean="0">
                <a:latin typeface="Arial"/>
                <a:ea typeface="+mn-ea"/>
                <a:cs typeface="+mn-cs"/>
              </a:rPr>
              <a:t>(</a:t>
            </a:r>
            <a:r>
              <a:rPr lang="en-US" sz="1200" b="1" i="0" dirty="0" err="1" smtClean="0">
                <a:latin typeface="Arial"/>
                <a:ea typeface="+mn-ea"/>
                <a:cs typeface="+mn-cs"/>
              </a:rPr>
              <a:t>Уровень</a:t>
            </a:r>
            <a:r>
              <a:rPr lang="en-US" sz="1200" b="1" i="0" dirty="0" smtClean="0">
                <a:latin typeface="Arial"/>
                <a:ea typeface="+mn-ea"/>
                <a:cs typeface="+mn-cs"/>
              </a:rPr>
              <a:t> </a:t>
            </a:r>
            <a:r>
              <a:rPr lang="en-US" sz="1200" b="1" i="0" dirty="0" err="1" smtClean="0">
                <a:latin typeface="Arial"/>
                <a:ea typeface="+mn-ea"/>
                <a:cs typeface="+mn-cs"/>
              </a:rPr>
              <a:t>запуска</a:t>
            </a:r>
            <a:r>
              <a:rPr lang="en-US" sz="1200" b="1" i="0" dirty="0" smtClean="0">
                <a:latin typeface="Arial"/>
                <a:ea typeface="+mn-ea"/>
                <a:cs typeface="+mn-cs"/>
              </a:rPr>
              <a:t>)</a:t>
            </a:r>
            <a:endParaRPr lang="en-US" sz="1200" b="1" i="0" dirty="0">
              <a:latin typeface="Arial"/>
              <a:ea typeface="+mn-ea"/>
              <a:cs typeface="+mn-cs"/>
            </a:endParaRPr>
          </a:p>
        </p:txBody>
      </p:sp>
      <p:cxnSp>
        <p:nvCxnSpPr>
          <p:cNvPr id="38" name="Straight Connector 37"/>
          <p:cNvCxnSpPr/>
          <p:nvPr/>
        </p:nvCxnSpPr>
        <p:spPr bwMode="auto">
          <a:xfrm rot="16200000" flipV="1">
            <a:off x="3870422" y="1586950"/>
            <a:ext cx="1116500" cy="990600"/>
          </a:xfrm>
          <a:prstGeom prst="line">
            <a:avLst/>
          </a:prstGeom>
          <a:solidFill>
            <a:schemeClr val="accent1"/>
          </a:solidFill>
          <a:ln w="25400" cap="flat" cmpd="sng" algn="ctr">
            <a:solidFill>
              <a:schemeClr val="tx1"/>
            </a:solidFill>
            <a:prstDash val="solid"/>
            <a:round/>
            <a:headEnd type="oval" w="med" len="med"/>
            <a:tailEnd type="none" w="med" len="med"/>
          </a:ln>
          <a:effectLst/>
        </p:spPr>
      </p:cxnSp>
      <p:sp>
        <p:nvSpPr>
          <p:cNvPr id="42" name="TextBox 41"/>
          <p:cNvSpPr txBox="1"/>
          <p:nvPr/>
        </p:nvSpPr>
        <p:spPr>
          <a:xfrm>
            <a:off x="1066800" y="5562600"/>
            <a:ext cx="7239000" cy="400110"/>
          </a:xfrm>
          <a:prstGeom prst="rect">
            <a:avLst/>
          </a:prstGeom>
          <a:noFill/>
        </p:spPr>
        <p:txBody>
          <a:bodyPr wrap="square" rtlCol="0">
            <a:spAutoFit/>
          </a:bodyPr>
          <a:lstStyle/>
          <a:p>
            <a:pPr algn="ctr">
              <a:buNone/>
            </a:pPr>
            <a:r>
              <a:rPr lang="en-US" sz="2000" b="1" i="1">
                <a:solidFill>
                  <a:srgbClr val="0099CC"/>
                </a:solidFill>
                <a:latin typeface="Arial"/>
                <a:ea typeface="+mn-ea"/>
                <a:cs typeface="+mn-cs"/>
              </a:rPr>
              <a:t>Осциллографы Agilent InfiniiVision 2000 и 3000 серии X</a:t>
            </a:r>
          </a:p>
        </p:txBody>
      </p:sp>
      <p:pic>
        <p:nvPicPr>
          <p:cNvPr id="19" name="Picture 18" descr="Math1.png"/>
          <p:cNvPicPr>
            <a:picLocks noChangeAspect="1"/>
          </p:cNvPicPr>
          <p:nvPr/>
        </p:nvPicPr>
        <p:blipFill>
          <a:blip r:embed="rId4" cstate="screen"/>
          <a:srcRect t="10686"/>
          <a:stretch>
            <a:fillRect/>
          </a:stretch>
        </p:blipFill>
        <p:spPr>
          <a:xfrm>
            <a:off x="1143000" y="1981200"/>
            <a:ext cx="3039135" cy="1905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etup2.png"/>
          <p:cNvPicPr>
            <a:picLocks noChangeAspect="1"/>
          </p:cNvPicPr>
          <p:nvPr/>
        </p:nvPicPr>
        <p:blipFill>
          <a:blip r:embed="rId3" cstate="screen"/>
          <a:srcRect t="10686"/>
          <a:stretch>
            <a:fillRect/>
          </a:stretch>
        </p:blipFill>
        <p:spPr>
          <a:xfrm>
            <a:off x="4724400" y="1082410"/>
            <a:ext cx="4191000" cy="2521947"/>
          </a:xfrm>
          <a:prstGeom prst="rect">
            <a:avLst/>
          </a:prstGeom>
        </p:spPr>
      </p:pic>
      <p:pic>
        <p:nvPicPr>
          <p:cNvPr id="11" name="Picture 10" descr="Setup1.png"/>
          <p:cNvPicPr>
            <a:picLocks noChangeAspect="1"/>
          </p:cNvPicPr>
          <p:nvPr/>
        </p:nvPicPr>
        <p:blipFill>
          <a:blip r:embed="rId4" cstate="screen"/>
          <a:srcRect/>
          <a:stretch>
            <a:fillRect/>
          </a:stretch>
        </p:blipFill>
        <p:spPr>
          <a:xfrm>
            <a:off x="228600" y="1086040"/>
            <a:ext cx="4191000" cy="2521947"/>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Надлежащее масштабирование сигнала</a:t>
            </a:r>
          </a:p>
        </p:txBody>
      </p:sp>
      <p:sp>
        <p:nvSpPr>
          <p:cNvPr id="162819" name="Rectangle 3"/>
          <p:cNvSpPr>
            <a:spLocks noGrp="1" noChangeArrowheads="1"/>
          </p:cNvSpPr>
          <p:nvPr>
            <p:ph type="body" idx="1"/>
          </p:nvPr>
        </p:nvSpPr>
        <p:spPr>
          <a:xfrm>
            <a:off x="228600" y="3810000"/>
            <a:ext cx="8915400" cy="1905000"/>
          </a:xfrm>
        </p:spPr>
        <p:txBody>
          <a:bodyPr/>
          <a:lstStyle/>
          <a:p>
            <a:pPr marL="228600" indent="-228600">
              <a:spcBef>
                <a:spcPts val="0"/>
              </a:spcBef>
              <a:spcAft>
                <a:spcPts val="600"/>
              </a:spcAft>
              <a:buClr>
                <a:srgbClr val="0099CC"/>
              </a:buClr>
              <a:buFont typeface="Wingdings"/>
              <a:buChar char="§"/>
            </a:pPr>
            <a:r>
              <a:rPr lang="en-US" sz="1400" b="0" i="0" dirty="0" err="1">
                <a:solidFill>
                  <a:srgbClr val="000000"/>
                </a:solidFill>
                <a:latin typeface="Arial"/>
                <a:ea typeface="+mn-ea"/>
                <a:cs typeface="+mn-cs"/>
              </a:rPr>
              <a:t>Поворачивайте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ручку</a:t>
            </a:r>
            <a:r>
              <a:rPr lang="en-US" sz="1400" b="0" i="0" dirty="0">
                <a:solidFill>
                  <a:srgbClr val="000000"/>
                </a:solidFill>
                <a:latin typeface="Arial"/>
                <a:ea typeface="+mn-ea"/>
                <a:cs typeface="+mn-cs"/>
              </a:rPr>
              <a:t> </a:t>
            </a:r>
            <a:r>
              <a:rPr lang="en-US" sz="1400" b="1" dirty="0" smtClean="0">
                <a:solidFill>
                  <a:srgbClr val="000000"/>
                </a:solidFill>
              </a:rPr>
              <a:t>V/div</a:t>
            </a:r>
            <a:r>
              <a:rPr lang="en-US" sz="1400" dirty="0" smtClean="0">
                <a:solidFill>
                  <a:srgbClr val="000000"/>
                </a:solidFill>
              </a:rPr>
              <a:t> (В/</a:t>
            </a:r>
            <a:r>
              <a:rPr lang="en-US" sz="1400" dirty="0" err="1" smtClean="0">
                <a:solidFill>
                  <a:srgbClr val="000000"/>
                </a:solidFill>
              </a:rPr>
              <a:t>деление</a:t>
            </a:r>
            <a:r>
              <a:rPr lang="en-US" sz="1400" dirty="0" smtClean="0">
                <a:solidFill>
                  <a:srgbClr val="000000"/>
                </a:solidFill>
              </a:rPr>
              <a:t>), </a:t>
            </a:r>
            <a:r>
              <a:rPr lang="en-US" sz="1400" b="0" i="0" dirty="0" err="1">
                <a:solidFill>
                  <a:srgbClr val="000000"/>
                </a:solidFill>
                <a:latin typeface="Arial"/>
                <a:ea typeface="+mn-ea"/>
                <a:cs typeface="+mn-cs"/>
              </a:rPr>
              <a:t>пока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форма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сигнала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заполнит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большую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часть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экрана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вертикали</a:t>
            </a:r>
            <a:r>
              <a:rPr lang="en-US" sz="1400" b="0" i="0" dirty="0">
                <a:solidFill>
                  <a:srgbClr val="000000"/>
                </a:solidFill>
                <a:latin typeface="Arial"/>
                <a:ea typeface="+mn-ea"/>
                <a:cs typeface="+mn-cs"/>
              </a:rPr>
              <a:t>.</a:t>
            </a:r>
          </a:p>
          <a:p>
            <a:pPr marL="228600" indent="-228600" algn="l">
              <a:spcBef>
                <a:spcPts val="0"/>
              </a:spcBef>
              <a:spcAft>
                <a:spcPts val="600"/>
              </a:spcAft>
              <a:buClr>
                <a:srgbClr val="0099CC"/>
              </a:buClr>
              <a:buFont typeface="Wingdings"/>
              <a:buChar char="§"/>
            </a:pPr>
            <a:r>
              <a:rPr lang="en-US" sz="1400" b="0" i="0" dirty="0" err="1">
                <a:solidFill>
                  <a:srgbClr val="000000"/>
                </a:solidFill>
                <a:latin typeface="Arial"/>
                <a:ea typeface="+mn-ea"/>
                <a:cs typeface="+mn-cs"/>
              </a:rPr>
              <a:t>Поворачивайте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ручку</a:t>
            </a:r>
            <a:r>
              <a:rPr lang="en-US" sz="1400" b="0" i="0" dirty="0">
                <a:solidFill>
                  <a:srgbClr val="000000"/>
                </a:solidFill>
                <a:latin typeface="Arial"/>
                <a:ea typeface="+mn-ea"/>
                <a:cs typeface="+mn-cs"/>
              </a:rPr>
              <a:t> </a:t>
            </a:r>
            <a:r>
              <a:rPr lang="en-US" sz="1400" b="1" i="0" dirty="0" err="1" smtClean="0">
                <a:solidFill>
                  <a:srgbClr val="000000"/>
                </a:solidFill>
                <a:latin typeface="Arial"/>
                <a:ea typeface="+mn-ea"/>
                <a:cs typeface="+mn-cs"/>
              </a:rPr>
              <a:t>положения</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вертикали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форма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сигнала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будет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выровнена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центру</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относительно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вертикали</a:t>
            </a:r>
            <a:r>
              <a:rPr lang="en-US" sz="1400" b="0" i="0" dirty="0">
                <a:solidFill>
                  <a:srgbClr val="000000"/>
                </a:solidFill>
                <a:latin typeface="Arial"/>
                <a:ea typeface="+mn-ea"/>
                <a:cs typeface="+mn-cs"/>
              </a:rPr>
              <a:t>.</a:t>
            </a:r>
          </a:p>
          <a:p>
            <a:pPr marL="228600" indent="-228600" algn="l">
              <a:spcBef>
                <a:spcPts val="0"/>
              </a:spcBef>
              <a:spcAft>
                <a:spcPts val="600"/>
              </a:spcAft>
              <a:buClr>
                <a:srgbClr val="0099CC"/>
              </a:buClr>
              <a:buFont typeface="Wingdings"/>
              <a:buChar char="§"/>
            </a:pPr>
            <a:r>
              <a:rPr lang="en-US" sz="1400" b="0" i="0" dirty="0" err="1">
                <a:solidFill>
                  <a:srgbClr val="000000"/>
                </a:solidFill>
                <a:latin typeface="Arial"/>
                <a:ea typeface="+mn-ea"/>
                <a:cs typeface="+mn-cs"/>
              </a:rPr>
              <a:t>Поворачивайте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ручку</a:t>
            </a:r>
            <a:r>
              <a:rPr lang="en-US" sz="1400" b="0" i="0" dirty="0">
                <a:solidFill>
                  <a:srgbClr val="000000"/>
                </a:solidFill>
                <a:latin typeface="Arial"/>
                <a:ea typeface="+mn-ea"/>
                <a:cs typeface="+mn-cs"/>
              </a:rPr>
              <a:t> </a:t>
            </a:r>
            <a:r>
              <a:rPr lang="en-US" sz="1400" b="1" i="0" u="sng" dirty="0" smtClean="0">
                <a:solidFill>
                  <a:srgbClr val="000000"/>
                </a:solidFill>
                <a:latin typeface="Arial"/>
                <a:ea typeface="+mn-ea"/>
                <a:cs typeface="+mn-cs"/>
              </a:rPr>
              <a:t>S/div</a:t>
            </a:r>
            <a:r>
              <a:rPr lang="en-US" sz="1400" b="0" i="0" dirty="0" smtClean="0">
                <a:solidFill>
                  <a:srgbClr val="000000"/>
                </a:solidFill>
                <a:latin typeface="Arial"/>
                <a:ea typeface="+mn-ea"/>
                <a:cs typeface="+mn-cs"/>
              </a:rPr>
              <a:t> </a:t>
            </a:r>
            <a:r>
              <a:rPr lang="en-US" sz="1400" i="0" dirty="0" smtClean="0">
                <a:solidFill>
                  <a:srgbClr val="000000"/>
                </a:solidFill>
                <a:latin typeface="Arial"/>
                <a:ea typeface="+mn-ea"/>
                <a:cs typeface="+mn-cs"/>
              </a:rPr>
              <a:t>(C/</a:t>
            </a:r>
            <a:r>
              <a:rPr lang="en-US" sz="1400" i="0" dirty="0" err="1" smtClean="0">
                <a:solidFill>
                  <a:srgbClr val="000000"/>
                </a:solidFill>
                <a:latin typeface="Arial"/>
                <a:ea typeface="+mn-ea"/>
                <a:cs typeface="+mn-cs"/>
              </a:rPr>
              <a:t>деление</a:t>
            </a:r>
            <a:r>
              <a:rPr lang="en-US" sz="1400" i="0" dirty="0" smtClean="0">
                <a:solidFill>
                  <a:srgbClr val="000000"/>
                </a:solidFill>
                <a:latin typeface="Arial"/>
                <a:ea typeface="+mn-ea"/>
                <a:cs typeface="+mn-cs"/>
              </a:rPr>
              <a:t>)</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пока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горизонтали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отобразится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лишь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несколько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циклов</a:t>
            </a:r>
            <a:r>
              <a:rPr lang="en-US" sz="1400" b="0" i="0" dirty="0">
                <a:solidFill>
                  <a:srgbClr val="000000"/>
                </a:solidFill>
                <a:latin typeface="Arial"/>
                <a:ea typeface="+mn-ea"/>
                <a:cs typeface="+mn-cs"/>
              </a:rPr>
              <a:t>.</a:t>
            </a:r>
          </a:p>
          <a:p>
            <a:pPr marL="228600" indent="-228600" algn="l">
              <a:spcBef>
                <a:spcPts val="0"/>
              </a:spcBef>
              <a:spcAft>
                <a:spcPts val="600"/>
              </a:spcAft>
              <a:buClr>
                <a:srgbClr val="0099CC"/>
              </a:buClr>
              <a:buFont typeface="Wingdings"/>
              <a:buChar char="§"/>
            </a:pPr>
            <a:r>
              <a:rPr lang="en-US" sz="1400" b="0" i="0" dirty="0" err="1">
                <a:solidFill>
                  <a:srgbClr val="000000"/>
                </a:solidFill>
                <a:latin typeface="Arial"/>
                <a:ea typeface="+mn-ea"/>
                <a:cs typeface="+mn-cs"/>
              </a:rPr>
              <a:t>Поворачивайте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ручку</a:t>
            </a:r>
            <a:r>
              <a:rPr lang="en-US" sz="1400" b="0" i="0" dirty="0">
                <a:solidFill>
                  <a:srgbClr val="000000"/>
                </a:solidFill>
                <a:latin typeface="Arial"/>
                <a:ea typeface="+mn-ea"/>
                <a:cs typeface="+mn-cs"/>
              </a:rPr>
              <a:t> </a:t>
            </a:r>
            <a:r>
              <a:rPr lang="en-US" sz="1400" b="1" i="0" u="sng" dirty="0" smtClean="0">
                <a:solidFill>
                  <a:srgbClr val="000000"/>
                </a:solidFill>
                <a:latin typeface="Arial"/>
                <a:ea typeface="+mn-ea"/>
                <a:cs typeface="+mn-cs"/>
              </a:rPr>
              <a:t>Trigger Level</a:t>
            </a:r>
            <a:r>
              <a:rPr lang="ru-RU" sz="1400" b="0" i="0" dirty="0" smtClean="0">
                <a:solidFill>
                  <a:srgbClr val="000000"/>
                </a:solidFill>
                <a:latin typeface="Arial"/>
                <a:ea typeface="+mn-ea"/>
                <a:cs typeface="+mn-cs"/>
              </a:rPr>
              <a:t> </a:t>
            </a:r>
            <a:r>
              <a:rPr lang="en-US" sz="1400" b="0" i="0" dirty="0" smtClean="0">
                <a:solidFill>
                  <a:srgbClr val="000000"/>
                </a:solidFill>
                <a:latin typeface="Arial"/>
                <a:ea typeface="+mn-ea"/>
                <a:cs typeface="+mn-cs"/>
              </a:rPr>
              <a:t>(</a:t>
            </a:r>
            <a:r>
              <a:rPr lang="ru-RU" sz="1400" dirty="0" smtClean="0">
                <a:solidFill>
                  <a:srgbClr val="000000"/>
                </a:solidFill>
                <a:latin typeface="Arial"/>
              </a:rPr>
              <a:t>У</a:t>
            </a:r>
            <a:r>
              <a:rPr lang="en-US" sz="1400" i="0" dirty="0" err="1" smtClean="0">
                <a:solidFill>
                  <a:srgbClr val="000000"/>
                </a:solidFill>
                <a:latin typeface="Arial"/>
                <a:ea typeface="+mn-ea"/>
                <a:cs typeface="+mn-cs"/>
              </a:rPr>
              <a:t>ров</a:t>
            </a:r>
            <a:r>
              <a:rPr lang="ru-RU" sz="1400" i="0" dirty="0" smtClean="0">
                <a:solidFill>
                  <a:srgbClr val="000000"/>
                </a:solidFill>
                <a:latin typeface="Arial"/>
                <a:ea typeface="+mn-ea"/>
                <a:cs typeface="+mn-cs"/>
              </a:rPr>
              <a:t>е</a:t>
            </a:r>
            <a:r>
              <a:rPr lang="en-US" sz="1400" i="0" dirty="0" smtClean="0">
                <a:solidFill>
                  <a:srgbClr val="000000"/>
                </a:solidFill>
                <a:latin typeface="Arial"/>
                <a:ea typeface="+mn-ea"/>
                <a:cs typeface="+mn-cs"/>
              </a:rPr>
              <a:t>н</a:t>
            </a:r>
            <a:r>
              <a:rPr lang="ru-RU" sz="1400" i="0" dirty="0" err="1" smtClean="0">
                <a:solidFill>
                  <a:srgbClr val="000000"/>
                </a:solidFill>
                <a:latin typeface="Arial"/>
                <a:ea typeface="+mn-ea"/>
                <a:cs typeface="+mn-cs"/>
              </a:rPr>
              <a:t>ь</a:t>
            </a:r>
            <a:r>
              <a:rPr lang="en-US" sz="1400" i="0" dirty="0" smtClean="0">
                <a:solidFill>
                  <a:srgbClr val="000000"/>
                </a:solidFill>
                <a:latin typeface="Arial"/>
                <a:ea typeface="+mn-ea"/>
                <a:cs typeface="+mn-cs"/>
              </a:rPr>
              <a:t> </a:t>
            </a:r>
            <a:r>
              <a:rPr lang="en-US" sz="1400" i="0" dirty="0" err="1" smtClean="0">
                <a:solidFill>
                  <a:srgbClr val="000000"/>
                </a:solidFill>
                <a:latin typeface="Arial"/>
                <a:ea typeface="+mn-ea"/>
                <a:cs typeface="+mn-cs"/>
              </a:rPr>
              <a:t>запуска</a:t>
            </a:r>
            <a:r>
              <a:rPr lang="ru-RU" sz="1400" i="0" dirty="0" smtClean="0">
                <a:solidFill>
                  <a:srgbClr val="000000"/>
                </a:solidFill>
                <a:latin typeface="Arial"/>
                <a:ea typeface="+mn-ea"/>
                <a:cs typeface="+mn-cs"/>
              </a:rPr>
              <a:t>)</a:t>
            </a:r>
            <a:r>
              <a:rPr lang="en-US" sz="1400" b="0" i="0" dirty="0" smtClean="0">
                <a:solidFill>
                  <a:srgbClr val="000000"/>
                </a:solidFill>
                <a:latin typeface="Arial"/>
                <a:ea typeface="+mn-ea"/>
                <a:cs typeface="+mn-cs"/>
              </a:rPr>
              <a:t>, </a:t>
            </a:r>
            <a:r>
              <a:rPr lang="en-US" sz="1400" b="0" i="0" dirty="0" err="1">
                <a:solidFill>
                  <a:srgbClr val="000000"/>
                </a:solidFill>
                <a:latin typeface="Arial"/>
                <a:ea typeface="+mn-ea"/>
                <a:cs typeface="+mn-cs"/>
              </a:rPr>
              <a:t>пока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уровень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будет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находиться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около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центра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формы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сигнала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вертикали</a:t>
            </a:r>
            <a:r>
              <a:rPr lang="en-US" sz="1400" b="0" i="0" dirty="0">
                <a:solidFill>
                  <a:srgbClr val="000000"/>
                </a:solidFill>
                <a:latin typeface="Arial"/>
                <a:ea typeface="+mn-ea"/>
                <a:cs typeface="+mn-cs"/>
              </a:rPr>
              <a:t>. </a:t>
            </a:r>
          </a:p>
        </p:txBody>
      </p:sp>
      <p:sp>
        <p:nvSpPr>
          <p:cNvPr id="37" name="TextBox 36"/>
          <p:cNvSpPr txBox="1"/>
          <p:nvPr/>
        </p:nvSpPr>
        <p:spPr>
          <a:xfrm>
            <a:off x="381000" y="2439496"/>
            <a:ext cx="3657600" cy="461665"/>
          </a:xfrm>
          <a:prstGeom prst="rect">
            <a:avLst/>
          </a:prstGeom>
          <a:noFill/>
        </p:spPr>
        <p:txBody>
          <a:bodyPr wrap="square" rtlCol="0">
            <a:spAutoFit/>
          </a:bodyPr>
          <a:lstStyle/>
          <a:p>
            <a:pPr algn="l">
              <a:buNone/>
            </a:pP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Отображается</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слишком</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много</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циклов</a:t>
            </a:r>
            <a:r>
              <a:rPr lang="en-US" sz="1200" b="1" i="0" dirty="0">
                <a:solidFill>
                  <a:srgbClr val="FFFF00"/>
                </a:solidFill>
                <a:latin typeface="Arial"/>
                <a:ea typeface="+mn-ea"/>
                <a:cs typeface="+mn-cs"/>
              </a:rPr>
              <a:t>.</a:t>
            </a:r>
          </a:p>
          <a:p>
            <a:pPr algn="l">
              <a:buNone/>
            </a:pP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Слишком</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малый</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масштаб</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амплитуды</a:t>
            </a:r>
            <a:r>
              <a:rPr lang="en-US" sz="1200" b="1" i="0" dirty="0">
                <a:solidFill>
                  <a:srgbClr val="FFFF00"/>
                </a:solidFill>
                <a:latin typeface="Arial"/>
                <a:ea typeface="+mn-ea"/>
                <a:cs typeface="+mn-cs"/>
              </a:rPr>
              <a:t>.</a:t>
            </a:r>
          </a:p>
        </p:txBody>
      </p:sp>
      <p:sp>
        <p:nvSpPr>
          <p:cNvPr id="13" name="Right Arrow 12"/>
          <p:cNvSpPr/>
          <p:nvPr/>
        </p:nvSpPr>
        <p:spPr bwMode="auto">
          <a:xfrm>
            <a:off x="4038600" y="1220296"/>
            <a:ext cx="1219200" cy="2209800"/>
          </a:xfrm>
          <a:prstGeom prst="rightArrow">
            <a:avLst/>
          </a:prstGeom>
          <a:solidFill>
            <a:srgbClr val="FFFF00"/>
          </a:solidFill>
          <a:ln w="25400"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5" name="TextBox 14"/>
          <p:cNvSpPr txBox="1"/>
          <p:nvPr/>
        </p:nvSpPr>
        <p:spPr>
          <a:xfrm>
            <a:off x="609600" y="762000"/>
            <a:ext cx="3352800" cy="338554"/>
          </a:xfrm>
          <a:prstGeom prst="rect">
            <a:avLst/>
          </a:prstGeom>
          <a:noFill/>
        </p:spPr>
        <p:txBody>
          <a:bodyPr wrap="square" rtlCol="0">
            <a:spAutoFit/>
          </a:bodyPr>
          <a:lstStyle/>
          <a:p>
            <a:pPr algn="ctr">
              <a:buNone/>
            </a:pPr>
            <a:r>
              <a:rPr lang="en-US" sz="1600" b="1" i="0">
                <a:latin typeface="Arial"/>
                <a:ea typeface="+mn-ea"/>
                <a:cs typeface="+mn-cs"/>
              </a:rPr>
              <a:t>Исходная настройка (пример)</a:t>
            </a:r>
          </a:p>
        </p:txBody>
      </p:sp>
      <p:sp>
        <p:nvSpPr>
          <p:cNvPr id="17" name="TextBox 16"/>
          <p:cNvSpPr txBox="1"/>
          <p:nvPr/>
        </p:nvSpPr>
        <p:spPr>
          <a:xfrm>
            <a:off x="5257800" y="763096"/>
            <a:ext cx="3200400" cy="338554"/>
          </a:xfrm>
          <a:prstGeom prst="rect">
            <a:avLst/>
          </a:prstGeom>
          <a:noFill/>
        </p:spPr>
        <p:txBody>
          <a:bodyPr wrap="square" rtlCol="0">
            <a:spAutoFit/>
          </a:bodyPr>
          <a:lstStyle/>
          <a:p>
            <a:pPr algn="ctr">
              <a:buNone/>
            </a:pPr>
            <a:r>
              <a:rPr lang="en-US" sz="1600" b="1" i="0">
                <a:latin typeface="Arial"/>
                <a:ea typeface="+mn-ea"/>
                <a:cs typeface="+mn-cs"/>
              </a:rPr>
              <a:t>Оптимальная настройка</a:t>
            </a:r>
          </a:p>
        </p:txBody>
      </p:sp>
      <p:sp>
        <p:nvSpPr>
          <p:cNvPr id="18" name="TextBox 17"/>
          <p:cNvSpPr txBox="1"/>
          <p:nvPr/>
        </p:nvSpPr>
        <p:spPr>
          <a:xfrm>
            <a:off x="6324600" y="2682610"/>
            <a:ext cx="1524000" cy="246221"/>
          </a:xfrm>
          <a:prstGeom prst="rect">
            <a:avLst/>
          </a:prstGeom>
          <a:noFill/>
        </p:spPr>
        <p:txBody>
          <a:bodyPr wrap="square" rtlCol="0">
            <a:spAutoFit/>
          </a:bodyPr>
          <a:lstStyle/>
          <a:p>
            <a:pPr algn="l">
              <a:buNone/>
            </a:pPr>
            <a:r>
              <a:rPr lang="en-US" sz="1000" b="1" i="0" dirty="0" err="1">
                <a:solidFill>
                  <a:srgbClr val="FFFF00"/>
                </a:solidFill>
                <a:latin typeface="Arial"/>
                <a:ea typeface="+mn-ea"/>
                <a:cs typeface="+mn-cs"/>
              </a:rPr>
              <a:t>Уровень</a:t>
            </a:r>
            <a:r>
              <a:rPr lang="en-US" sz="1000" b="1" i="0" dirty="0">
                <a:solidFill>
                  <a:srgbClr val="FFFF00"/>
                </a:solidFill>
                <a:latin typeface="Arial"/>
                <a:ea typeface="+mn-ea"/>
                <a:cs typeface="+mn-cs"/>
              </a:rPr>
              <a:t> </a:t>
            </a:r>
            <a:r>
              <a:rPr lang="en-US" sz="1000" b="1" i="0" dirty="0" err="1">
                <a:solidFill>
                  <a:srgbClr val="FFFF00"/>
                </a:solidFill>
                <a:latin typeface="Arial"/>
                <a:ea typeface="+mn-ea"/>
                <a:cs typeface="+mn-cs"/>
              </a:rPr>
              <a:t>запуска</a:t>
            </a:r>
            <a:endParaRPr lang="en-US" sz="1000" b="1" i="0" dirty="0">
              <a:solidFill>
                <a:srgbClr val="FFFF00"/>
              </a:solidFill>
              <a:latin typeface="Arial"/>
              <a:ea typeface="+mn-ea"/>
              <a:cs typeface="+mn-cs"/>
            </a:endParaRPr>
          </a:p>
        </p:txBody>
      </p:sp>
      <p:cxnSp>
        <p:nvCxnSpPr>
          <p:cNvPr id="20" name="Straight Arrow Connector 19"/>
          <p:cNvCxnSpPr/>
          <p:nvPr/>
        </p:nvCxnSpPr>
        <p:spPr bwMode="auto">
          <a:xfrm rot="16200000" flipV="1">
            <a:off x="6591300" y="2415910"/>
            <a:ext cx="457200" cy="762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3" name="TextBox 22"/>
          <p:cNvSpPr txBox="1"/>
          <p:nvPr/>
        </p:nvSpPr>
        <p:spPr>
          <a:xfrm>
            <a:off x="152400" y="5615226"/>
            <a:ext cx="8839200" cy="861774"/>
          </a:xfrm>
          <a:prstGeom prst="rect">
            <a:avLst/>
          </a:prstGeom>
          <a:noFill/>
        </p:spPr>
        <p:txBody>
          <a:bodyPr wrap="square" rtlCol="0">
            <a:spAutoFit/>
          </a:bodyPr>
          <a:lstStyle/>
          <a:p>
            <a:pPr algn="ctr">
              <a:buNone/>
            </a:pPr>
            <a:r>
              <a:rPr lang="en-US" sz="1300" b="1" i="1" dirty="0" err="1">
                <a:solidFill>
                  <a:srgbClr val="0099CC"/>
                </a:solidFill>
                <a:latin typeface="Arial"/>
                <a:ea typeface="+mn-ea"/>
                <a:cs typeface="+mn-cs"/>
              </a:rPr>
              <a:t>Настройка</a:t>
            </a:r>
            <a:r>
              <a:rPr lang="en-US" sz="1300" b="1" i="1" dirty="0">
                <a:solidFill>
                  <a:srgbClr val="3333CC"/>
                </a:solidFill>
                <a:latin typeface="Arial"/>
                <a:ea typeface="+mn-ea"/>
                <a:cs typeface="+mn-cs"/>
              </a:rPr>
              <a:t> </a:t>
            </a:r>
            <a:r>
              <a:rPr lang="en-US" sz="1300" b="1" i="1" dirty="0" err="1">
                <a:solidFill>
                  <a:srgbClr val="0099CC"/>
                </a:solidFill>
                <a:latin typeface="Arial"/>
                <a:ea typeface="+mn-ea"/>
                <a:cs typeface="+mn-cs"/>
              </a:rPr>
              <a:t>масштабирования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сигнала</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осциллографа</a:t>
            </a:r>
            <a:r>
              <a:rPr lang="en-US" sz="1300" b="1" i="1" dirty="0">
                <a:solidFill>
                  <a:srgbClr val="0099CC"/>
                </a:solidFill>
                <a:latin typeface="Arial"/>
                <a:ea typeface="+mn-ea"/>
                <a:cs typeface="+mn-cs"/>
              </a:rPr>
              <a:t> — </a:t>
            </a:r>
            <a:r>
              <a:rPr lang="en-US" sz="1300" b="1" i="1" dirty="0" err="1">
                <a:solidFill>
                  <a:srgbClr val="0099CC"/>
                </a:solidFill>
                <a:latin typeface="Arial"/>
                <a:ea typeface="+mn-ea"/>
                <a:cs typeface="+mn-cs"/>
              </a:rPr>
              <a:t>это</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повторяющийся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процесс</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использования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элементов</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на</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передней</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панели</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для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получения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оптимального</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изображения</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на</a:t>
            </a:r>
            <a:r>
              <a:rPr lang="en-US" sz="1300" b="1" i="1" dirty="0">
                <a:solidFill>
                  <a:srgbClr val="0099CC"/>
                </a:solidFill>
                <a:latin typeface="Arial"/>
                <a:ea typeface="+mn-ea"/>
                <a:cs typeface="+mn-cs"/>
              </a:rPr>
              <a:t> </a:t>
            </a:r>
            <a:r>
              <a:rPr lang="en-US" sz="1300" b="1" i="1" dirty="0" err="1">
                <a:solidFill>
                  <a:srgbClr val="0099CC"/>
                </a:solidFill>
                <a:latin typeface="Arial"/>
                <a:ea typeface="+mn-ea"/>
                <a:cs typeface="+mn-cs"/>
              </a:rPr>
              <a:t>экране</a:t>
            </a:r>
            <a:r>
              <a:rPr lang="en-US" sz="1300" b="1" i="1" dirty="0">
                <a:solidFill>
                  <a:srgbClr val="0099CC"/>
                </a:solidFill>
                <a:latin typeface="Arial"/>
                <a:ea typeface="+mn-ea"/>
                <a:cs typeface="+mn-cs"/>
              </a:rPr>
              <a:t>.</a:t>
            </a:r>
          </a:p>
          <a:p>
            <a:pPr algn="l">
              <a:buNone/>
            </a:pPr>
            <a:endParaRPr lang="en-US" dirty="0" smtClean="0">
              <a:solidFill>
                <a:srgbClr val="3333CC"/>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Описание запуска осциллографа</a:t>
            </a:r>
          </a:p>
        </p:txBody>
      </p:sp>
      <p:sp>
        <p:nvSpPr>
          <p:cNvPr id="162819" name="Rectangle 3"/>
          <p:cNvSpPr>
            <a:spLocks noGrp="1" noChangeArrowheads="1"/>
          </p:cNvSpPr>
          <p:nvPr>
            <p:ph type="body" idx="1"/>
          </p:nvPr>
        </p:nvSpPr>
        <p:spPr>
          <a:xfrm>
            <a:off x="228600" y="2133600"/>
            <a:ext cx="5486400" cy="1905000"/>
          </a:xfrm>
        </p:spPr>
        <p:txBody>
          <a:bodyPr/>
          <a:lstStyle/>
          <a:p>
            <a:pPr marL="228600" indent="-228600" algn="l">
              <a:spcBef>
                <a:spcPts val="0"/>
              </a:spcBef>
              <a:spcAft>
                <a:spcPts val="1200"/>
              </a:spcAft>
              <a:buClr>
                <a:srgbClr val="0099CC"/>
              </a:buClr>
              <a:buFont typeface="Wingdings"/>
              <a:buChar char="§"/>
            </a:pPr>
            <a:r>
              <a:rPr lang="en-US" sz="2000" b="0" i="0" dirty="0" err="1">
                <a:solidFill>
                  <a:srgbClr val="000000"/>
                </a:solidFill>
                <a:latin typeface="Arial"/>
                <a:ea typeface="+mn-ea"/>
                <a:cs typeface="+mn-cs"/>
              </a:rPr>
              <a:t>Сравните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запуск</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осциллографа</a:t>
            </a:r>
            <a:r>
              <a:rPr lang="en-US" sz="2000" b="0" i="0" dirty="0">
                <a:solidFill>
                  <a:srgbClr val="000000"/>
                </a:solidFill>
                <a:latin typeface="Arial"/>
                <a:ea typeface="+mn-ea"/>
                <a:cs typeface="+mn-cs"/>
              </a:rPr>
              <a:t> с </a:t>
            </a:r>
            <a:r>
              <a:rPr lang="en-US" sz="2000" b="0" i="0" dirty="0" err="1">
                <a:solidFill>
                  <a:srgbClr val="000000"/>
                </a:solidFill>
                <a:latin typeface="Arial"/>
                <a:ea typeface="+mn-ea"/>
                <a:cs typeface="+mn-cs"/>
              </a:rPr>
              <a:t>синхронизированной</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фотосъемкой</a:t>
            </a:r>
            <a:r>
              <a:rPr lang="en-US" sz="20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2000" b="0" i="0" dirty="0" err="1">
                <a:solidFill>
                  <a:srgbClr val="000000"/>
                </a:solidFill>
                <a:latin typeface="Arial"/>
                <a:ea typeface="+mn-ea"/>
                <a:cs typeface="+mn-cs"/>
              </a:rPr>
              <a:t>Один</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снимок</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сигнала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состоит</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из</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множества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последовательных</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оцифрованных</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проб</a:t>
            </a:r>
            <a:r>
              <a:rPr lang="en-US" sz="20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2000" b="0" i="0" dirty="0" err="1">
                <a:solidFill>
                  <a:srgbClr val="000000"/>
                </a:solidFill>
                <a:latin typeface="Arial"/>
                <a:ea typeface="+mn-ea"/>
                <a:cs typeface="+mn-cs"/>
              </a:rPr>
              <a:t>Съемку</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необходимо</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синхронизировать</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уникальной</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точке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повторяющегося</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сигнала</a:t>
            </a:r>
            <a:r>
              <a:rPr lang="en-US" sz="20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2000" b="0" i="0" dirty="0" err="1">
                <a:solidFill>
                  <a:srgbClr val="000000"/>
                </a:solidFill>
                <a:latin typeface="Arial"/>
                <a:ea typeface="+mn-ea"/>
                <a:cs typeface="+mn-cs"/>
              </a:rPr>
              <a:t>Чаще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всего</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запуск</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осциллографа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основан</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на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синхронизации</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циклов</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сбора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съемки</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по</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переднему</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или</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заднему</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фронту</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сигнала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на</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определенном</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уровне</a:t>
            </a:r>
            <a:r>
              <a:rPr lang="en-US" sz="2000" b="0" i="0" dirty="0">
                <a:solidFill>
                  <a:srgbClr val="000000"/>
                </a:solidFill>
                <a:latin typeface="Arial"/>
                <a:ea typeface="+mn-ea"/>
                <a:cs typeface="+mn-cs"/>
              </a:rPr>
              <a:t> </a:t>
            </a:r>
            <a:r>
              <a:rPr lang="en-US" sz="2000" b="0" i="0" dirty="0" err="1">
                <a:solidFill>
                  <a:srgbClr val="000000"/>
                </a:solidFill>
                <a:latin typeface="Arial"/>
                <a:ea typeface="+mn-ea"/>
                <a:cs typeface="+mn-cs"/>
              </a:rPr>
              <a:t>напряжения</a:t>
            </a:r>
            <a:r>
              <a:rPr lang="en-US" sz="2000" b="0" i="0" dirty="0">
                <a:solidFill>
                  <a:srgbClr val="000000"/>
                </a:solidFill>
                <a:latin typeface="Arial"/>
                <a:ea typeface="+mn-ea"/>
                <a:cs typeface="+mn-cs"/>
              </a:rPr>
              <a:t>. </a:t>
            </a:r>
          </a:p>
        </p:txBody>
      </p:sp>
      <p:sp>
        <p:nvSpPr>
          <p:cNvPr id="15" name="TextBox 14"/>
          <p:cNvSpPr txBox="1"/>
          <p:nvPr/>
        </p:nvSpPr>
        <p:spPr>
          <a:xfrm>
            <a:off x="457200" y="816114"/>
            <a:ext cx="8305800" cy="707886"/>
          </a:xfrm>
          <a:prstGeom prst="rect">
            <a:avLst/>
          </a:prstGeom>
          <a:noFill/>
        </p:spPr>
        <p:txBody>
          <a:bodyPr wrap="square" rtlCol="0">
            <a:spAutoFit/>
          </a:bodyPr>
          <a:lstStyle/>
          <a:p>
            <a:pPr algn="ctr">
              <a:buNone/>
            </a:pPr>
            <a:r>
              <a:rPr lang="en-US" sz="2000" b="1" i="1">
                <a:latin typeface="Arial"/>
                <a:ea typeface="+mn-ea"/>
                <a:cs typeface="+mn-cs"/>
              </a:rPr>
              <a:t>Функцию запуска осциллографа зачастую недооценивают, однако крайне важно уметь правильно ее использовать.</a:t>
            </a:r>
          </a:p>
        </p:txBody>
      </p:sp>
      <p:sp>
        <p:nvSpPr>
          <p:cNvPr id="19" name="TextBox 18"/>
          <p:cNvSpPr txBox="1"/>
          <p:nvPr/>
        </p:nvSpPr>
        <p:spPr>
          <a:xfrm>
            <a:off x="5715000" y="4343400"/>
            <a:ext cx="3200400" cy="738664"/>
          </a:xfrm>
          <a:prstGeom prst="rect">
            <a:avLst/>
          </a:prstGeom>
          <a:noFill/>
        </p:spPr>
        <p:txBody>
          <a:bodyPr wrap="square" rtlCol="0">
            <a:spAutoFit/>
          </a:bodyPr>
          <a:lstStyle/>
          <a:p>
            <a:pPr algn="ctr">
              <a:buNone/>
            </a:pPr>
            <a:r>
              <a:rPr lang="en-US" sz="1400" b="1" i="0" dirty="0" err="1">
                <a:latin typeface="Arial"/>
                <a:ea typeface="+mn-ea"/>
                <a:cs typeface="+mn-cs"/>
              </a:rPr>
              <a:t>Запуск</a:t>
            </a:r>
            <a:r>
              <a:rPr lang="en-US" sz="1400" b="1" i="0" dirty="0">
                <a:latin typeface="Arial"/>
                <a:ea typeface="+mn-ea"/>
                <a:cs typeface="+mn-cs"/>
              </a:rPr>
              <a:t> </a:t>
            </a:r>
            <a:r>
              <a:rPr lang="en-US" sz="1400" b="1" i="0" dirty="0" err="1">
                <a:latin typeface="Arial"/>
                <a:ea typeface="+mn-ea"/>
                <a:cs typeface="+mn-cs"/>
              </a:rPr>
              <a:t>осциллографа</a:t>
            </a:r>
            <a:r>
              <a:rPr lang="en-US" sz="1400" b="1" i="0" dirty="0">
                <a:latin typeface="Arial"/>
                <a:ea typeface="+mn-ea"/>
                <a:cs typeface="+mn-cs"/>
              </a:rPr>
              <a:t> </a:t>
            </a:r>
            <a:r>
              <a:rPr lang="en-US" sz="1400" b="1" i="0" dirty="0" err="1">
                <a:latin typeface="Arial"/>
                <a:ea typeface="+mn-ea"/>
                <a:cs typeface="+mn-cs"/>
              </a:rPr>
              <a:t>можно</a:t>
            </a:r>
            <a:r>
              <a:rPr lang="en-US" sz="1400" b="1" i="0" dirty="0">
                <a:latin typeface="Arial"/>
                <a:ea typeface="+mn-ea"/>
                <a:cs typeface="+mn-cs"/>
              </a:rPr>
              <a:t> </a:t>
            </a:r>
            <a:r>
              <a:rPr lang="en-US" sz="1400" b="1" i="0" dirty="0" err="1">
                <a:latin typeface="Arial"/>
                <a:ea typeface="+mn-ea"/>
                <a:cs typeface="+mn-cs"/>
              </a:rPr>
              <a:t>сравнить</a:t>
            </a:r>
            <a:r>
              <a:rPr lang="en-US" sz="1400" b="1" i="0" dirty="0">
                <a:latin typeface="Arial"/>
                <a:ea typeface="+mn-ea"/>
                <a:cs typeface="+mn-cs"/>
              </a:rPr>
              <a:t> </a:t>
            </a:r>
            <a:r>
              <a:rPr lang="en-US" sz="1400" b="1" i="0" dirty="0" err="1">
                <a:latin typeface="Arial"/>
                <a:ea typeface="+mn-ea"/>
                <a:cs typeface="+mn-cs"/>
              </a:rPr>
              <a:t>фотофинишу</a:t>
            </a:r>
            <a:r>
              <a:rPr lang="en-US" sz="1400" b="1" i="0" dirty="0">
                <a:latin typeface="Arial"/>
                <a:ea typeface="+mn-ea"/>
                <a:cs typeface="+mn-cs"/>
              </a:rPr>
              <a:t> </a:t>
            </a:r>
            <a:r>
              <a:rPr lang="en-US" sz="1400" b="1" i="0" dirty="0" err="1">
                <a:latin typeface="Arial"/>
                <a:ea typeface="+mn-ea"/>
                <a:cs typeface="+mn-cs"/>
              </a:rPr>
              <a:t>на</a:t>
            </a:r>
            <a:r>
              <a:rPr lang="en-US" sz="1400" b="1" i="0" dirty="0">
                <a:latin typeface="Arial"/>
                <a:ea typeface="+mn-ea"/>
                <a:cs typeface="+mn-cs"/>
              </a:rPr>
              <a:t> </a:t>
            </a:r>
            <a:r>
              <a:rPr lang="en-US" sz="1400" b="1" i="0" dirty="0" err="1">
                <a:latin typeface="Arial"/>
                <a:ea typeface="+mn-ea"/>
                <a:cs typeface="+mn-cs"/>
              </a:rPr>
              <a:t>скачках</a:t>
            </a:r>
            <a:endParaRPr lang="en-US" sz="1400" b="1" i="0" dirty="0">
              <a:latin typeface="Arial"/>
              <a:ea typeface="+mn-ea"/>
              <a:cs typeface="+mn-cs"/>
            </a:endParaRPr>
          </a:p>
        </p:txBody>
      </p:sp>
      <p:pic>
        <p:nvPicPr>
          <p:cNvPr id="7" name="Picture 6" descr="Horse1.PNG"/>
          <p:cNvPicPr>
            <a:picLocks noChangeAspect="1"/>
          </p:cNvPicPr>
          <p:nvPr/>
        </p:nvPicPr>
        <p:blipFill>
          <a:blip r:embed="rId3" cstate="screen"/>
          <a:stretch>
            <a:fillRect/>
          </a:stretch>
        </p:blipFill>
        <p:spPr>
          <a:xfrm>
            <a:off x="5638800" y="1981200"/>
            <a:ext cx="3257550" cy="2295675"/>
          </a:xfrm>
          <a:prstGeom prst="rect">
            <a:avLst/>
          </a:prstGeom>
          <a:ln w="25400">
            <a:solidFill>
              <a:schemeClr val="tx1"/>
            </a:solidFill>
          </a:ln>
        </p:spPr>
      </p:pic>
      <p:cxnSp>
        <p:nvCxnSpPr>
          <p:cNvPr id="10" name="Straight Connector 9"/>
          <p:cNvCxnSpPr/>
          <p:nvPr/>
        </p:nvCxnSpPr>
        <p:spPr bwMode="auto">
          <a:xfrm rot="5400000">
            <a:off x="7448550" y="3133725"/>
            <a:ext cx="22860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Примеры запуска</a:t>
            </a:r>
          </a:p>
        </p:txBody>
      </p:sp>
      <p:sp>
        <p:nvSpPr>
          <p:cNvPr id="162819" name="Rectangle 3"/>
          <p:cNvSpPr>
            <a:spLocks noGrp="1" noChangeArrowheads="1"/>
          </p:cNvSpPr>
          <p:nvPr>
            <p:ph type="body" idx="1"/>
          </p:nvPr>
        </p:nvSpPr>
        <p:spPr>
          <a:xfrm>
            <a:off x="381000" y="5181600"/>
            <a:ext cx="8915400" cy="762000"/>
          </a:xfrm>
        </p:spPr>
        <p:txBody>
          <a:bodyPr/>
          <a:lstStyle/>
          <a:p>
            <a:pPr marL="228600" indent="-228600" algn="l">
              <a:spcBef>
                <a:spcPts val="0"/>
              </a:spcBef>
              <a:spcAft>
                <a:spcPts val="1000"/>
              </a:spcAft>
              <a:buClr>
                <a:srgbClr val="0099CC"/>
              </a:buClr>
              <a:buFont typeface="Wingdings"/>
              <a:buChar char="§"/>
            </a:pPr>
            <a:r>
              <a:rPr lang="en-US" sz="1400" b="1" i="0" dirty="0" err="1">
                <a:solidFill>
                  <a:srgbClr val="000000"/>
                </a:solidFill>
                <a:latin typeface="Arial"/>
                <a:ea typeface="+mn-ea"/>
                <a:cs typeface="+mn-cs"/>
              </a:rPr>
              <a:t>Точка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запуска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по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умолчанию</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начало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отсчета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на</a:t>
            </a:r>
            <a:r>
              <a:rPr lang="en-US" sz="1400" b="1" i="0" dirty="0">
                <a:solidFill>
                  <a:srgbClr val="000000"/>
                </a:solidFill>
                <a:latin typeface="Arial"/>
                <a:ea typeface="+mn-ea"/>
                <a:cs typeface="+mn-cs"/>
              </a:rPr>
              <a:t> DSO = </a:t>
            </a:r>
            <a:r>
              <a:rPr lang="en-US" sz="1400" b="1" i="0" dirty="0" err="1">
                <a:solidFill>
                  <a:srgbClr val="000000"/>
                </a:solidFill>
                <a:latin typeface="Arial"/>
                <a:ea typeface="+mn-ea"/>
                <a:cs typeface="+mn-cs"/>
              </a:rPr>
              <a:t>центр</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экрана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по</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горизонтали</a:t>
            </a:r>
            <a:r>
              <a:rPr lang="en-US" sz="1400" b="1"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400" b="1" i="0" u="sng" dirty="0" err="1">
                <a:solidFill>
                  <a:srgbClr val="000000"/>
                </a:solidFill>
                <a:latin typeface="Arial"/>
                <a:ea typeface="+mn-ea"/>
                <a:cs typeface="+mn-cs"/>
              </a:rPr>
              <a:t>Единственная</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точка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запуска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на</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аналоговых</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осциллографах</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старых</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моделей</a:t>
            </a:r>
            <a:r>
              <a:rPr lang="en-US" sz="1400" b="1" i="0" dirty="0">
                <a:solidFill>
                  <a:srgbClr val="000000"/>
                </a:solidFill>
                <a:latin typeface="Arial"/>
                <a:ea typeface="+mn-ea"/>
                <a:cs typeface="+mn-cs"/>
              </a:rPr>
              <a:t> = </a:t>
            </a:r>
            <a:r>
              <a:rPr lang="en-US" sz="1400" b="1" i="0" dirty="0" err="1">
                <a:solidFill>
                  <a:srgbClr val="000000"/>
                </a:solidFill>
                <a:latin typeface="Arial"/>
                <a:ea typeface="+mn-ea"/>
                <a:cs typeface="+mn-cs"/>
              </a:rPr>
              <a:t>левая</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часть</a:t>
            </a:r>
            <a:r>
              <a:rPr lang="en-US" sz="1400" b="1" i="0" dirty="0">
                <a:solidFill>
                  <a:srgbClr val="000000"/>
                </a:solidFill>
                <a:latin typeface="Arial"/>
                <a:ea typeface="+mn-ea"/>
                <a:cs typeface="+mn-cs"/>
              </a:rPr>
              <a:t> </a:t>
            </a:r>
            <a:r>
              <a:rPr lang="en-US" sz="1400" b="1" i="0" dirty="0" err="1">
                <a:solidFill>
                  <a:srgbClr val="000000"/>
                </a:solidFill>
                <a:latin typeface="Arial"/>
                <a:ea typeface="+mn-ea"/>
                <a:cs typeface="+mn-cs"/>
              </a:rPr>
              <a:t>экрана</a:t>
            </a:r>
            <a:endParaRPr lang="en-US" sz="1400" b="1" i="0" dirty="0">
              <a:solidFill>
                <a:srgbClr val="000000"/>
              </a:solidFill>
              <a:latin typeface="Arial"/>
              <a:ea typeface="+mn-ea"/>
              <a:cs typeface="+mn-cs"/>
            </a:endParaRPr>
          </a:p>
        </p:txBody>
      </p:sp>
      <p:pic>
        <p:nvPicPr>
          <p:cNvPr id="10" name="Picture 9" descr="Fig06.TIF"/>
          <p:cNvPicPr>
            <a:picLocks noChangeAspect="1"/>
          </p:cNvPicPr>
          <p:nvPr/>
        </p:nvPicPr>
        <p:blipFill>
          <a:blip r:embed="rId3" cstate="screen"/>
          <a:stretch>
            <a:fillRect/>
          </a:stretch>
        </p:blipFill>
        <p:spPr>
          <a:xfrm>
            <a:off x="7391400" y="457200"/>
            <a:ext cx="1104900" cy="1657350"/>
          </a:xfrm>
          <a:prstGeom prst="rect">
            <a:avLst/>
          </a:prstGeom>
        </p:spPr>
      </p:pic>
      <p:pic>
        <p:nvPicPr>
          <p:cNvPr id="11" name="Picture 10" descr="Trigger1.png"/>
          <p:cNvPicPr>
            <a:picLocks noChangeAspect="1"/>
          </p:cNvPicPr>
          <p:nvPr/>
        </p:nvPicPr>
        <p:blipFill>
          <a:blip r:embed="rId4" cstate="screen"/>
          <a:srcRect/>
          <a:stretch>
            <a:fillRect/>
          </a:stretch>
        </p:blipFill>
        <p:spPr>
          <a:xfrm>
            <a:off x="457200" y="1033046"/>
            <a:ext cx="3810000" cy="2292679"/>
          </a:xfrm>
          <a:prstGeom prst="rect">
            <a:avLst/>
          </a:prstGeom>
        </p:spPr>
      </p:pic>
      <p:pic>
        <p:nvPicPr>
          <p:cNvPr id="12" name="Picture 11" descr="Trigger2.png"/>
          <p:cNvPicPr>
            <a:picLocks noChangeAspect="1"/>
          </p:cNvPicPr>
          <p:nvPr/>
        </p:nvPicPr>
        <p:blipFill>
          <a:blip r:embed="rId5" cstate="screen"/>
          <a:srcRect t="10686"/>
          <a:stretch>
            <a:fillRect/>
          </a:stretch>
        </p:blipFill>
        <p:spPr>
          <a:xfrm>
            <a:off x="2514600" y="1642646"/>
            <a:ext cx="3810000" cy="2292679"/>
          </a:xfrm>
          <a:prstGeom prst="rect">
            <a:avLst/>
          </a:prstGeom>
        </p:spPr>
      </p:pic>
      <p:pic>
        <p:nvPicPr>
          <p:cNvPr id="13" name="Picture 12" descr="Trigger3.png"/>
          <p:cNvPicPr>
            <a:picLocks noChangeAspect="1"/>
          </p:cNvPicPr>
          <p:nvPr/>
        </p:nvPicPr>
        <p:blipFill>
          <a:blip r:embed="rId6" cstate="screen"/>
          <a:srcRect t="10686"/>
          <a:stretch>
            <a:fillRect/>
          </a:stretch>
        </p:blipFill>
        <p:spPr>
          <a:xfrm>
            <a:off x="5029200" y="2328446"/>
            <a:ext cx="3810000" cy="2292679"/>
          </a:xfrm>
          <a:prstGeom prst="rect">
            <a:avLst/>
          </a:prstGeom>
        </p:spPr>
      </p:pic>
      <p:sp>
        <p:nvSpPr>
          <p:cNvPr id="14" name="TextBox 13"/>
          <p:cNvSpPr txBox="1"/>
          <p:nvPr/>
        </p:nvSpPr>
        <p:spPr>
          <a:xfrm>
            <a:off x="3143250" y="2000250"/>
            <a:ext cx="11430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Точка запуска</a:t>
            </a:r>
          </a:p>
        </p:txBody>
      </p:sp>
      <p:cxnSp>
        <p:nvCxnSpPr>
          <p:cNvPr id="16" name="Straight Arrow Connector 15"/>
          <p:cNvCxnSpPr/>
          <p:nvPr/>
        </p:nvCxnSpPr>
        <p:spPr bwMode="auto">
          <a:xfrm rot="16200000" flipH="1">
            <a:off x="3788777" y="2364373"/>
            <a:ext cx="423446" cy="22860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6781800" y="2438400"/>
            <a:ext cx="11430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Точка запуска</a:t>
            </a:r>
          </a:p>
        </p:txBody>
      </p:sp>
      <p:cxnSp>
        <p:nvCxnSpPr>
          <p:cNvPr id="20" name="Straight Arrow Connector 19"/>
          <p:cNvCxnSpPr/>
          <p:nvPr/>
        </p:nvCxnSpPr>
        <p:spPr bwMode="auto">
          <a:xfrm rot="10800000" flipV="1">
            <a:off x="6638472" y="2667000"/>
            <a:ext cx="219528" cy="209550"/>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2" name="TextBox 21"/>
          <p:cNvSpPr txBox="1"/>
          <p:nvPr/>
        </p:nvSpPr>
        <p:spPr>
          <a:xfrm>
            <a:off x="381000" y="3319046"/>
            <a:ext cx="2209800" cy="461665"/>
          </a:xfrm>
          <a:prstGeom prst="rect">
            <a:avLst/>
          </a:prstGeom>
          <a:noFill/>
        </p:spPr>
        <p:txBody>
          <a:bodyPr wrap="square" rtlCol="0">
            <a:spAutoFit/>
          </a:bodyPr>
          <a:lstStyle/>
          <a:p>
            <a:pPr algn="ctr">
              <a:buNone/>
            </a:pPr>
            <a:r>
              <a:rPr lang="en-US" sz="1400" b="1" i="0">
                <a:latin typeface="Arial"/>
                <a:ea typeface="+mn-ea"/>
                <a:cs typeface="+mn-cs"/>
              </a:rPr>
              <a:t>Запуск не выполнен</a:t>
            </a:r>
          </a:p>
          <a:p>
            <a:pPr algn="ctr">
              <a:buNone/>
            </a:pPr>
            <a:r>
              <a:rPr lang="en-US" sz="1000" b="1" i="0">
                <a:latin typeface="Arial"/>
                <a:ea typeface="+mn-ea"/>
                <a:cs typeface="+mn-cs"/>
              </a:rPr>
              <a:t>(несинхронизированная съемка)</a:t>
            </a:r>
          </a:p>
        </p:txBody>
      </p:sp>
      <p:sp>
        <p:nvSpPr>
          <p:cNvPr id="23" name="TextBox 22"/>
          <p:cNvSpPr txBox="1"/>
          <p:nvPr/>
        </p:nvSpPr>
        <p:spPr>
          <a:xfrm>
            <a:off x="2400300" y="3928646"/>
            <a:ext cx="2743200" cy="307777"/>
          </a:xfrm>
          <a:prstGeom prst="rect">
            <a:avLst/>
          </a:prstGeom>
          <a:noFill/>
        </p:spPr>
        <p:txBody>
          <a:bodyPr wrap="square" rtlCol="0">
            <a:spAutoFit/>
          </a:bodyPr>
          <a:lstStyle/>
          <a:p>
            <a:pPr algn="l">
              <a:buNone/>
            </a:pPr>
            <a:r>
              <a:rPr lang="en-US" sz="1400" b="1" i="0">
                <a:latin typeface="Arial"/>
                <a:ea typeface="+mn-ea"/>
                <a:cs typeface="+mn-cs"/>
              </a:rPr>
              <a:t>Запуск = передний фронт при 0,0 В</a:t>
            </a:r>
          </a:p>
        </p:txBody>
      </p:sp>
      <p:sp>
        <p:nvSpPr>
          <p:cNvPr id="24" name="TextBox 23"/>
          <p:cNvSpPr txBox="1"/>
          <p:nvPr/>
        </p:nvSpPr>
        <p:spPr>
          <a:xfrm>
            <a:off x="5334000" y="4614446"/>
            <a:ext cx="3200400" cy="307777"/>
          </a:xfrm>
          <a:prstGeom prst="rect">
            <a:avLst/>
          </a:prstGeom>
          <a:noFill/>
        </p:spPr>
        <p:txBody>
          <a:bodyPr wrap="square" rtlCol="0">
            <a:spAutoFit/>
          </a:bodyPr>
          <a:lstStyle/>
          <a:p>
            <a:pPr algn="l">
              <a:buNone/>
            </a:pPr>
            <a:r>
              <a:rPr lang="en-US" sz="1400" b="1" i="0">
                <a:latin typeface="Arial"/>
                <a:ea typeface="+mn-ea"/>
                <a:cs typeface="+mn-cs"/>
              </a:rPr>
              <a:t>Запуск = задний фронт при +2,0 В</a:t>
            </a:r>
          </a:p>
        </p:txBody>
      </p:sp>
      <p:sp>
        <p:nvSpPr>
          <p:cNvPr id="25" name="TextBox 24"/>
          <p:cNvSpPr txBox="1"/>
          <p:nvPr/>
        </p:nvSpPr>
        <p:spPr>
          <a:xfrm>
            <a:off x="762000" y="1066800"/>
            <a:ext cx="28194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Уровень запуска над сигналом</a:t>
            </a:r>
          </a:p>
        </p:txBody>
      </p:sp>
      <p:sp>
        <p:nvSpPr>
          <p:cNvPr id="26" name="TextBox 25"/>
          <p:cNvSpPr txBox="1"/>
          <p:nvPr/>
        </p:nvSpPr>
        <p:spPr>
          <a:xfrm>
            <a:off x="6934200" y="4067175"/>
            <a:ext cx="1066800" cy="246221"/>
          </a:xfrm>
          <a:prstGeom prst="rect">
            <a:avLst/>
          </a:prstGeom>
          <a:noFill/>
        </p:spPr>
        <p:txBody>
          <a:bodyPr wrap="square" rtlCol="0">
            <a:spAutoFit/>
          </a:bodyPr>
          <a:lstStyle/>
          <a:p>
            <a:pPr algn="l">
              <a:buNone/>
            </a:pPr>
            <a:r>
              <a:rPr lang="en-US" sz="1000" b="1" i="0" dirty="0" err="1">
                <a:solidFill>
                  <a:srgbClr val="FFFF00"/>
                </a:solidFill>
                <a:latin typeface="Arial"/>
                <a:ea typeface="+mn-ea"/>
                <a:cs typeface="+mn-cs"/>
              </a:rPr>
              <a:t>Положительное</a:t>
            </a:r>
            <a:r>
              <a:rPr lang="en-US" sz="1000" b="1" i="0" dirty="0">
                <a:solidFill>
                  <a:srgbClr val="FFFF00"/>
                </a:solidFill>
                <a:latin typeface="Arial"/>
                <a:ea typeface="+mn-ea"/>
                <a:cs typeface="+mn-cs"/>
              </a:rPr>
              <a:t> </a:t>
            </a:r>
            <a:r>
              <a:rPr lang="en-US" sz="1000" b="1" i="0" dirty="0" err="1">
                <a:solidFill>
                  <a:srgbClr val="FFFF00"/>
                </a:solidFill>
                <a:latin typeface="Arial"/>
                <a:ea typeface="+mn-ea"/>
                <a:cs typeface="+mn-cs"/>
              </a:rPr>
              <a:t>время</a:t>
            </a:r>
            <a:endParaRPr lang="en-US" sz="1000" b="1" i="0" dirty="0">
              <a:solidFill>
                <a:srgbClr val="FFFF00"/>
              </a:solidFill>
              <a:latin typeface="Arial"/>
              <a:ea typeface="+mn-ea"/>
              <a:cs typeface="+mn-cs"/>
            </a:endParaRPr>
          </a:p>
        </p:txBody>
      </p:sp>
      <p:sp>
        <p:nvSpPr>
          <p:cNvPr id="27" name="TextBox 26"/>
          <p:cNvSpPr txBox="1"/>
          <p:nvPr/>
        </p:nvSpPr>
        <p:spPr>
          <a:xfrm>
            <a:off x="5305425" y="4067175"/>
            <a:ext cx="1066800" cy="246221"/>
          </a:xfrm>
          <a:prstGeom prst="rect">
            <a:avLst/>
          </a:prstGeom>
          <a:noFill/>
        </p:spPr>
        <p:txBody>
          <a:bodyPr wrap="square" rtlCol="0">
            <a:spAutoFit/>
          </a:bodyPr>
          <a:lstStyle/>
          <a:p>
            <a:pPr algn="l">
              <a:buNone/>
            </a:pPr>
            <a:r>
              <a:rPr lang="en-US" sz="1000" b="1" i="0">
                <a:solidFill>
                  <a:srgbClr val="FFFF00"/>
                </a:solidFill>
                <a:latin typeface="Arial"/>
                <a:ea typeface="+mn-ea"/>
                <a:cs typeface="+mn-cs"/>
              </a:rPr>
              <a:t>Отрицательное время</a:t>
            </a:r>
          </a:p>
        </p:txBody>
      </p:sp>
      <p:cxnSp>
        <p:nvCxnSpPr>
          <p:cNvPr id="28" name="Straight Arrow Connector 27"/>
          <p:cNvCxnSpPr/>
          <p:nvPr/>
        </p:nvCxnSpPr>
        <p:spPr bwMode="auto">
          <a:xfrm>
            <a:off x="7937400" y="4191000"/>
            <a:ext cx="216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a:off x="5105400" y="4191000"/>
            <a:ext cx="228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4" name="Straight Arrow Connector 33"/>
          <p:cNvCxnSpPr/>
          <p:nvPr/>
        </p:nvCxnSpPr>
        <p:spPr bwMode="auto">
          <a:xfrm>
            <a:off x="6638925" y="4191000"/>
            <a:ext cx="3048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cxnSp>
        <p:nvCxnSpPr>
          <p:cNvPr id="37" name="Straight Arrow Connector 36"/>
          <p:cNvCxnSpPr/>
          <p:nvPr/>
        </p:nvCxnSpPr>
        <p:spPr bwMode="auto">
          <a:xfrm rot="10800000">
            <a:off x="6324600" y="4191000"/>
            <a:ext cx="304800" cy="714"/>
          </a:xfrm>
          <a:prstGeom prst="straightConnector1">
            <a:avLst/>
          </a:prstGeom>
          <a:solidFill>
            <a:schemeClr val="accent1"/>
          </a:solidFill>
          <a:ln w="25400" cap="flat" cmpd="sng" algn="ctr">
            <a:solidFill>
              <a:srgbClr val="FFFF00"/>
            </a:solidFill>
            <a:prstDash val="solid"/>
            <a:round/>
            <a:headEnd type="none" w="med" len="med"/>
            <a:tailEnd type="none"/>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Расширенный запуск осциллографа</a:t>
            </a:r>
          </a:p>
        </p:txBody>
      </p:sp>
      <p:sp>
        <p:nvSpPr>
          <p:cNvPr id="162819" name="Rectangle 3"/>
          <p:cNvSpPr>
            <a:spLocks noGrp="1" noChangeArrowheads="1"/>
          </p:cNvSpPr>
          <p:nvPr>
            <p:ph type="body" idx="1"/>
          </p:nvPr>
        </p:nvSpPr>
        <p:spPr>
          <a:xfrm>
            <a:off x="228600" y="4953000"/>
            <a:ext cx="8610600" cy="762000"/>
          </a:xfrm>
        </p:spPr>
        <p:txBody>
          <a:bodyPr/>
          <a:lstStyle/>
          <a:p>
            <a:pPr marL="228600" indent="-228600" algn="l">
              <a:spcBef>
                <a:spcPts val="0"/>
              </a:spcBef>
              <a:spcAft>
                <a:spcPts val="1000"/>
              </a:spcAft>
              <a:buClr>
                <a:srgbClr val="0099CC"/>
              </a:buClr>
              <a:buFont typeface="Wingdings"/>
              <a:buChar char="§"/>
            </a:pPr>
            <a:r>
              <a:rPr lang="en-US" sz="1800" b="0" i="0" dirty="0">
                <a:solidFill>
                  <a:srgbClr val="000000"/>
                </a:solidFill>
                <a:latin typeface="Arial"/>
                <a:ea typeface="+mn-ea"/>
                <a:cs typeface="+mn-cs"/>
              </a:rPr>
              <a:t>В </a:t>
            </a:r>
            <a:r>
              <a:rPr lang="en-US" sz="1800" b="0" i="0" dirty="0" err="1">
                <a:solidFill>
                  <a:srgbClr val="000000"/>
                </a:solidFill>
                <a:latin typeface="Arial"/>
                <a:ea typeface="+mn-ea"/>
                <a:cs typeface="+mn-cs"/>
              </a:rPr>
              <a:t>большинстве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экспериментов</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проводимых</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студенческой</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лаборатории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используется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стандартный</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запуск</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фронту</a:t>
            </a:r>
            <a:endParaRPr lang="en-US" sz="1800" b="0" i="0" dirty="0">
              <a:solidFill>
                <a:srgbClr val="000000"/>
              </a:solidFill>
              <a:latin typeface="Arial"/>
              <a:ea typeface="+mn-ea"/>
              <a:cs typeface="+mn-cs"/>
            </a:endParaRPr>
          </a:p>
          <a:p>
            <a:pPr marL="228600" indent="-228600" algn="l">
              <a:spcBef>
                <a:spcPts val="0"/>
              </a:spcBef>
              <a:spcAft>
                <a:spcPts val="1000"/>
              </a:spcAft>
              <a:buClr>
                <a:srgbClr val="0099CC"/>
              </a:buClr>
              <a:buFont typeface="Wingdings"/>
              <a:buChar char="§"/>
            </a:pPr>
            <a:r>
              <a:rPr lang="en-US" sz="1800" b="0" i="0" dirty="0" err="1">
                <a:solidFill>
                  <a:srgbClr val="000000"/>
                </a:solidFill>
                <a:latin typeface="Arial"/>
                <a:ea typeface="+mn-ea"/>
                <a:cs typeface="+mn-cs"/>
              </a:rPr>
              <a:t>Для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запуска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более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сложным</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сигналам</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требуются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расширенные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варианты</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запуска</a:t>
            </a:r>
            <a:r>
              <a:rPr lang="en-US" sz="18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800" b="0" i="0" dirty="0">
                <a:solidFill>
                  <a:srgbClr val="000000"/>
                </a:solidFill>
                <a:latin typeface="Arial"/>
                <a:ea typeface="+mn-ea"/>
                <a:cs typeface="+mn-cs"/>
              </a:rPr>
              <a:t>.</a:t>
            </a:r>
          </a:p>
        </p:txBody>
      </p:sp>
      <p:sp>
        <p:nvSpPr>
          <p:cNvPr id="24" name="TextBox 23"/>
          <p:cNvSpPr txBox="1"/>
          <p:nvPr/>
        </p:nvSpPr>
        <p:spPr>
          <a:xfrm>
            <a:off x="2286000" y="4419600"/>
            <a:ext cx="4419600" cy="307777"/>
          </a:xfrm>
          <a:prstGeom prst="rect">
            <a:avLst/>
          </a:prstGeom>
          <a:noFill/>
        </p:spPr>
        <p:txBody>
          <a:bodyPr wrap="square" rtlCol="0">
            <a:spAutoFit/>
          </a:bodyPr>
          <a:lstStyle/>
          <a:p>
            <a:pPr algn="ctr">
              <a:buNone/>
            </a:pPr>
            <a:r>
              <a:rPr lang="en-US" sz="1400" b="1" i="0" dirty="0" err="1">
                <a:latin typeface="Arial"/>
                <a:ea typeface="+mn-ea"/>
                <a:cs typeface="+mn-cs"/>
              </a:rPr>
              <a:t>Пример</a:t>
            </a:r>
            <a:r>
              <a:rPr lang="en-US" sz="1400" b="1" i="0" dirty="0">
                <a:latin typeface="Arial"/>
                <a:ea typeface="+mn-ea"/>
                <a:cs typeface="+mn-cs"/>
              </a:rPr>
              <a:t>. </a:t>
            </a:r>
            <a:r>
              <a:rPr lang="en-US" sz="1400" b="1" i="0" dirty="0" err="1">
                <a:latin typeface="Arial"/>
                <a:ea typeface="+mn-ea"/>
                <a:cs typeface="+mn-cs"/>
              </a:rPr>
              <a:t>Запуск</a:t>
            </a:r>
            <a:r>
              <a:rPr lang="en-US" sz="1400" b="1" i="0" dirty="0">
                <a:latin typeface="Arial"/>
                <a:ea typeface="+mn-ea"/>
                <a:cs typeface="+mn-cs"/>
              </a:rPr>
              <a:t> </a:t>
            </a:r>
            <a:r>
              <a:rPr lang="en-US" sz="1400" b="1" i="0" dirty="0" err="1">
                <a:latin typeface="Arial"/>
                <a:ea typeface="+mn-ea"/>
                <a:cs typeface="+mn-cs"/>
              </a:rPr>
              <a:t>по</a:t>
            </a:r>
            <a:r>
              <a:rPr lang="en-US" sz="1400" b="1" i="0" dirty="0">
                <a:latin typeface="Arial"/>
                <a:ea typeface="+mn-ea"/>
                <a:cs typeface="+mn-cs"/>
              </a:rPr>
              <a:t> </a:t>
            </a:r>
            <a:r>
              <a:rPr lang="en-US" sz="1400" b="1" i="0" dirty="0" err="1">
                <a:latin typeface="Arial"/>
                <a:ea typeface="+mn-ea"/>
                <a:cs typeface="+mn-cs"/>
              </a:rPr>
              <a:t>последовательной</a:t>
            </a:r>
            <a:r>
              <a:rPr lang="en-US" sz="1400" b="1" i="0" dirty="0">
                <a:latin typeface="Arial"/>
                <a:ea typeface="+mn-ea"/>
                <a:cs typeface="+mn-cs"/>
              </a:rPr>
              <a:t> </a:t>
            </a:r>
            <a:r>
              <a:rPr lang="en-US" sz="1400" b="1" i="0" dirty="0" err="1">
                <a:latin typeface="Arial"/>
                <a:ea typeface="+mn-ea"/>
                <a:cs typeface="+mn-cs"/>
              </a:rPr>
              <a:t>шине</a:t>
            </a:r>
            <a:r>
              <a:rPr lang="en-US" sz="1400" b="1" i="0" dirty="0">
                <a:latin typeface="Arial"/>
                <a:ea typeface="+mn-ea"/>
                <a:cs typeface="+mn-cs"/>
              </a:rPr>
              <a:t> I</a:t>
            </a:r>
            <a:r>
              <a:rPr lang="en-US" sz="1400" b="1" i="0" baseline="30000" dirty="0">
                <a:latin typeface="Arial"/>
                <a:ea typeface="+mn-ea"/>
                <a:cs typeface="+mn-cs"/>
              </a:rPr>
              <a:t>2</a:t>
            </a:r>
            <a:r>
              <a:rPr lang="en-US" sz="1400" b="1" i="0" dirty="0">
                <a:latin typeface="Arial"/>
                <a:ea typeface="+mn-ea"/>
                <a:cs typeface="+mn-cs"/>
              </a:rPr>
              <a:t>C</a:t>
            </a:r>
          </a:p>
        </p:txBody>
      </p:sp>
      <p:pic>
        <p:nvPicPr>
          <p:cNvPr id="17" name="Picture 16" descr="Advanced Trigger1.png"/>
          <p:cNvPicPr>
            <a:picLocks noChangeAspect="1"/>
          </p:cNvPicPr>
          <p:nvPr/>
        </p:nvPicPr>
        <p:blipFill>
          <a:blip r:embed="rId3" cstate="screen"/>
          <a:srcRect/>
          <a:stretch>
            <a:fillRect/>
          </a:stretch>
        </p:blipFill>
        <p:spPr>
          <a:xfrm>
            <a:off x="1676400" y="914400"/>
            <a:ext cx="5791200" cy="348485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ig50.jpg"/>
          <p:cNvPicPr>
            <a:picLocks noChangeAspect="1"/>
          </p:cNvPicPr>
          <p:nvPr/>
        </p:nvPicPr>
        <p:blipFill>
          <a:blip r:embed="rId3" cstate="screen"/>
          <a:stretch>
            <a:fillRect/>
          </a:stretch>
        </p:blipFill>
        <p:spPr>
          <a:xfrm>
            <a:off x="0" y="619037"/>
            <a:ext cx="9144000" cy="5095963"/>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Принцип работы осциллографа</a:t>
            </a:r>
          </a:p>
        </p:txBody>
      </p:sp>
      <p:sp>
        <p:nvSpPr>
          <p:cNvPr id="24" name="TextBox 23"/>
          <p:cNvSpPr txBox="1"/>
          <p:nvPr/>
        </p:nvSpPr>
        <p:spPr>
          <a:xfrm>
            <a:off x="2133600" y="5638800"/>
            <a:ext cx="4419600" cy="400110"/>
          </a:xfrm>
          <a:prstGeom prst="rect">
            <a:avLst/>
          </a:prstGeom>
          <a:noFill/>
        </p:spPr>
        <p:txBody>
          <a:bodyPr wrap="square" rtlCol="0">
            <a:spAutoFit/>
          </a:bodyPr>
          <a:lstStyle/>
          <a:p>
            <a:pPr algn="ctr">
              <a:buNone/>
            </a:pPr>
            <a:r>
              <a:rPr lang="en-US" sz="2000" b="1" i="0">
                <a:latin typeface="Arial"/>
                <a:ea typeface="+mn-ea"/>
                <a:cs typeface="+mn-cs"/>
              </a:rPr>
              <a:t>Блок-схема DSO</a:t>
            </a:r>
          </a:p>
        </p:txBody>
      </p:sp>
      <p:sp>
        <p:nvSpPr>
          <p:cNvPr id="5" name="TextBox 4"/>
          <p:cNvSpPr txBox="1"/>
          <p:nvPr/>
        </p:nvSpPr>
        <p:spPr>
          <a:xfrm>
            <a:off x="381000" y="4953000"/>
            <a:ext cx="3499676" cy="461665"/>
          </a:xfrm>
          <a:prstGeom prst="rect">
            <a:avLst/>
          </a:prstGeom>
          <a:noFill/>
        </p:spPr>
        <p:txBody>
          <a:bodyPr wrap="none" rtlCol="0">
            <a:spAutoFit/>
          </a:bodyPr>
          <a:lstStyle/>
          <a:p>
            <a:pPr algn="l">
              <a:buNone/>
            </a:pPr>
            <a:r>
              <a:rPr lang="en-US" sz="1200" b="1" i="0">
                <a:latin typeface="Arial"/>
                <a:ea typeface="+mn-ea"/>
                <a:cs typeface="+mn-cs"/>
              </a:rPr>
              <a:t>Желтый = блоки канала</a:t>
            </a:r>
          </a:p>
          <a:p>
            <a:pPr algn="l">
              <a:buNone/>
            </a:pPr>
            <a:r>
              <a:rPr lang="en-US" sz="1200" b="1" i="0">
                <a:latin typeface="Arial"/>
                <a:ea typeface="+mn-ea"/>
                <a:cs typeface="+mn-cs"/>
              </a:rPr>
              <a:t>Голубой = блоки системы (поддержка всех каналов)</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Характеристики работы осциллографа</a:t>
            </a:r>
          </a:p>
        </p:txBody>
      </p:sp>
      <p:sp>
        <p:nvSpPr>
          <p:cNvPr id="162819" name="Rectangle 3"/>
          <p:cNvSpPr>
            <a:spLocks noGrp="1" noChangeArrowheads="1"/>
          </p:cNvSpPr>
          <p:nvPr>
            <p:ph type="body" idx="1"/>
          </p:nvPr>
        </p:nvSpPr>
        <p:spPr>
          <a:xfrm>
            <a:off x="228600" y="4495800"/>
            <a:ext cx="8610600" cy="762000"/>
          </a:xfrm>
        </p:spPr>
        <p:txBody>
          <a:bodyPr/>
          <a:lstStyle/>
          <a:p>
            <a:pPr marL="228600" indent="-228600" algn="l">
              <a:spcBef>
                <a:spcPts val="0"/>
              </a:spcBef>
              <a:spcAft>
                <a:spcPts val="1000"/>
              </a:spcAft>
              <a:buClr>
                <a:srgbClr val="0099CC"/>
              </a:buClr>
              <a:buFont typeface="Wingdings"/>
              <a:buChar char="§"/>
            </a:pPr>
            <a:r>
              <a:rPr lang="en-US" sz="1600" b="0" i="0" dirty="0" err="1">
                <a:solidFill>
                  <a:srgbClr val="000000"/>
                </a:solidFill>
                <a:latin typeface="Arial"/>
                <a:ea typeface="+mn-ea"/>
                <a:cs typeface="+mn-cs"/>
              </a:rPr>
              <a:t>Все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осциллографы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обладают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амплитудно-низкочастотной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характеристикой</a:t>
            </a:r>
            <a:r>
              <a:rPr lang="en-US" sz="16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600" b="0" i="0" dirty="0" err="1">
                <a:solidFill>
                  <a:srgbClr val="000000"/>
                </a:solidFill>
                <a:latin typeface="Arial"/>
                <a:ea typeface="+mn-ea"/>
                <a:cs typeface="+mn-cs"/>
              </a:rPr>
              <a:t>Частота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которой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входной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сигнал</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синусоидальной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волной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затухает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a:t>
            </a:r>
            <a:r>
              <a:rPr lang="en-US" sz="1600" b="0" i="0" dirty="0">
                <a:solidFill>
                  <a:srgbClr val="000000"/>
                </a:solidFill>
                <a:latin typeface="Arial"/>
                <a:ea typeface="+mn-ea"/>
                <a:cs typeface="+mn-cs"/>
              </a:rPr>
              <a:t> 3 </a:t>
            </a:r>
            <a:r>
              <a:rPr lang="en-US" sz="1600" b="0" i="0" dirty="0" err="1">
                <a:solidFill>
                  <a:srgbClr val="000000"/>
                </a:solidFill>
                <a:latin typeface="Arial"/>
                <a:ea typeface="+mn-ea"/>
                <a:cs typeface="+mn-cs"/>
              </a:rPr>
              <a:t>дБ</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определяет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600" b="0" i="0" dirty="0">
                <a:solidFill>
                  <a:srgbClr val="000000"/>
                </a:solidFill>
                <a:latin typeface="Arial"/>
                <a:ea typeface="+mn-ea"/>
                <a:cs typeface="+mn-cs"/>
              </a:rPr>
              <a:t>-3 </a:t>
            </a:r>
            <a:r>
              <a:rPr lang="en-US" sz="1600" b="0" i="0" dirty="0" err="1">
                <a:solidFill>
                  <a:srgbClr val="000000"/>
                </a:solidFill>
                <a:latin typeface="Arial"/>
                <a:ea typeface="+mn-ea"/>
                <a:cs typeface="+mn-cs"/>
              </a:rPr>
              <a:t>дБ</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равняется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приблизительно</a:t>
            </a:r>
            <a:r>
              <a:rPr lang="en-US" sz="1600" b="0" i="0" dirty="0">
                <a:solidFill>
                  <a:srgbClr val="000000"/>
                </a:solidFill>
                <a:latin typeface="Arial"/>
                <a:ea typeface="+mn-ea"/>
                <a:cs typeface="+mn-cs"/>
              </a:rPr>
              <a:t> -30% </a:t>
            </a:r>
            <a:r>
              <a:rPr lang="en-US" sz="1600" b="0" i="0" dirty="0" err="1">
                <a:solidFill>
                  <a:srgbClr val="000000"/>
                </a:solidFill>
                <a:latin typeface="Arial"/>
                <a:ea typeface="+mn-ea"/>
                <a:cs typeface="+mn-cs"/>
              </a:rPr>
              <a:t>амплитудной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погрешности</a:t>
            </a:r>
            <a:r>
              <a:rPr lang="en-US" sz="1600" b="0" i="0" dirty="0">
                <a:solidFill>
                  <a:srgbClr val="000000"/>
                </a:solidFill>
                <a:latin typeface="Arial"/>
                <a:ea typeface="+mn-ea"/>
                <a:cs typeface="+mn-cs"/>
              </a:rPr>
              <a:t> (-3 </a:t>
            </a:r>
            <a:r>
              <a:rPr lang="en-US" sz="1600" b="0" i="0" dirty="0" err="1">
                <a:solidFill>
                  <a:srgbClr val="000000"/>
                </a:solidFill>
                <a:latin typeface="Arial"/>
                <a:ea typeface="+mn-ea"/>
                <a:cs typeface="+mn-cs"/>
              </a:rPr>
              <a:t>дБ</a:t>
            </a:r>
            <a:r>
              <a:rPr lang="en-US" sz="1600" b="0" i="0" dirty="0">
                <a:solidFill>
                  <a:srgbClr val="000000"/>
                </a:solidFill>
                <a:latin typeface="Arial"/>
                <a:ea typeface="+mn-ea"/>
                <a:cs typeface="+mn-cs"/>
              </a:rPr>
              <a:t> = 20 Log     ).</a:t>
            </a:r>
          </a:p>
        </p:txBody>
      </p:sp>
      <p:sp>
        <p:nvSpPr>
          <p:cNvPr id="24" name="TextBox 23"/>
          <p:cNvSpPr txBox="1"/>
          <p:nvPr/>
        </p:nvSpPr>
        <p:spPr>
          <a:xfrm>
            <a:off x="1676400" y="3886200"/>
            <a:ext cx="6019800" cy="307777"/>
          </a:xfrm>
          <a:prstGeom prst="rect">
            <a:avLst/>
          </a:prstGeom>
          <a:noFill/>
        </p:spPr>
        <p:txBody>
          <a:bodyPr wrap="square" rtlCol="0">
            <a:spAutoFit/>
          </a:bodyPr>
          <a:lstStyle/>
          <a:p>
            <a:pPr algn="ctr">
              <a:buNone/>
            </a:pPr>
            <a:r>
              <a:rPr lang="en-US" sz="1400" b="1" i="0" dirty="0" err="1">
                <a:latin typeface="Arial"/>
                <a:ea typeface="+mn-ea"/>
                <a:cs typeface="+mn-cs"/>
              </a:rPr>
              <a:t>Гауссова</a:t>
            </a:r>
            <a:r>
              <a:rPr lang="en-US" sz="1400" b="1" i="0" dirty="0">
                <a:latin typeface="Arial"/>
                <a:ea typeface="+mn-ea"/>
                <a:cs typeface="+mn-cs"/>
              </a:rPr>
              <a:t> </a:t>
            </a:r>
            <a:r>
              <a:rPr lang="en-US" sz="1400" b="1" i="0" dirty="0" err="1">
                <a:latin typeface="Arial"/>
                <a:ea typeface="+mn-ea"/>
                <a:cs typeface="+mn-cs"/>
              </a:rPr>
              <a:t>амплитудно-частотная</a:t>
            </a:r>
            <a:r>
              <a:rPr lang="en-US" sz="1400" b="1" i="0" dirty="0">
                <a:latin typeface="Arial"/>
                <a:ea typeface="+mn-ea"/>
                <a:cs typeface="+mn-cs"/>
              </a:rPr>
              <a:t> </a:t>
            </a:r>
            <a:r>
              <a:rPr lang="en-US" sz="1400" b="1" i="0" dirty="0" err="1">
                <a:latin typeface="Arial"/>
                <a:ea typeface="+mn-ea"/>
                <a:cs typeface="+mn-cs"/>
              </a:rPr>
              <a:t>характеристика</a:t>
            </a:r>
            <a:r>
              <a:rPr lang="en-US" sz="1400" b="1" i="0" dirty="0">
                <a:latin typeface="Arial"/>
                <a:ea typeface="+mn-ea"/>
                <a:cs typeface="+mn-cs"/>
              </a:rPr>
              <a:t> </a:t>
            </a:r>
            <a:r>
              <a:rPr lang="en-US" sz="1400" b="1" i="0" dirty="0" err="1">
                <a:latin typeface="Arial"/>
                <a:ea typeface="+mn-ea"/>
                <a:cs typeface="+mn-cs"/>
              </a:rPr>
              <a:t>осциллографа</a:t>
            </a:r>
            <a:endParaRPr lang="en-US" sz="1400" b="1" i="0" dirty="0">
              <a:latin typeface="Arial"/>
              <a:ea typeface="+mn-ea"/>
              <a:cs typeface="+mn-cs"/>
            </a:endParaRPr>
          </a:p>
        </p:txBody>
      </p:sp>
      <p:pic>
        <p:nvPicPr>
          <p:cNvPr id="6" name="Picture 5" descr="Fig51.PNG"/>
          <p:cNvPicPr>
            <a:picLocks noChangeAspect="1"/>
          </p:cNvPicPr>
          <p:nvPr/>
        </p:nvPicPr>
        <p:blipFill>
          <a:blip r:embed="rId3" cstate="screen"/>
          <a:stretch>
            <a:fillRect/>
          </a:stretch>
        </p:blipFill>
        <p:spPr>
          <a:xfrm>
            <a:off x="2514600" y="1447800"/>
            <a:ext cx="4133850" cy="2434938"/>
          </a:xfrm>
          <a:prstGeom prst="rect">
            <a:avLst/>
          </a:prstGeom>
        </p:spPr>
      </p:pic>
      <p:sp>
        <p:nvSpPr>
          <p:cNvPr id="7" name="TextBox 6"/>
          <p:cNvSpPr txBox="1"/>
          <p:nvPr/>
        </p:nvSpPr>
        <p:spPr>
          <a:xfrm>
            <a:off x="228600" y="838200"/>
            <a:ext cx="8750793" cy="338554"/>
          </a:xfrm>
          <a:prstGeom prst="rect">
            <a:avLst/>
          </a:prstGeom>
          <a:noFill/>
        </p:spPr>
        <p:txBody>
          <a:bodyPr wrap="none" rtlCol="0">
            <a:spAutoFit/>
          </a:bodyPr>
          <a:lstStyle/>
          <a:p>
            <a:pPr algn="l">
              <a:buNone/>
            </a:pPr>
            <a:r>
              <a:rPr lang="en-US" sz="1600" b="1" i="1" dirty="0" err="1">
                <a:latin typeface="Arial"/>
                <a:ea typeface="+mn-ea"/>
                <a:cs typeface="+mn-cs"/>
              </a:rPr>
              <a:t>Полоса</a:t>
            </a:r>
            <a:r>
              <a:rPr lang="en-US" sz="1600" b="1" i="1" dirty="0">
                <a:latin typeface="Arial"/>
                <a:ea typeface="+mn-ea"/>
                <a:cs typeface="+mn-cs"/>
              </a:rPr>
              <a:t> </a:t>
            </a:r>
            <a:r>
              <a:rPr lang="en-US" sz="1600" b="1" i="1" dirty="0" err="1">
                <a:latin typeface="Arial"/>
                <a:ea typeface="+mn-ea"/>
                <a:cs typeface="+mn-cs"/>
              </a:rPr>
              <a:t>пропускания</a:t>
            </a:r>
            <a:r>
              <a:rPr lang="en-US" sz="1600" b="1" i="1" dirty="0">
                <a:latin typeface="Arial"/>
                <a:ea typeface="+mn-ea"/>
                <a:cs typeface="+mn-cs"/>
              </a:rPr>
              <a:t> </a:t>
            </a:r>
            <a:r>
              <a:rPr lang="en-US" sz="1600" b="1" i="1" dirty="0" err="1">
                <a:latin typeface="Arial"/>
                <a:ea typeface="+mn-ea"/>
                <a:cs typeface="+mn-cs"/>
              </a:rPr>
              <a:t>является</a:t>
            </a:r>
            <a:r>
              <a:rPr lang="en-US" sz="1600" b="1" i="1" dirty="0">
                <a:latin typeface="Arial"/>
                <a:ea typeface="+mn-ea"/>
                <a:cs typeface="+mn-cs"/>
              </a:rPr>
              <a:t> </a:t>
            </a:r>
            <a:r>
              <a:rPr lang="en-US" sz="1600" b="1" i="1" dirty="0" err="1">
                <a:latin typeface="Arial"/>
                <a:ea typeface="+mn-ea"/>
                <a:cs typeface="+mn-cs"/>
              </a:rPr>
              <a:t>наиболее</a:t>
            </a:r>
            <a:r>
              <a:rPr lang="en-US" sz="1600" b="1" i="1" dirty="0">
                <a:latin typeface="Arial"/>
                <a:ea typeface="+mn-ea"/>
                <a:cs typeface="+mn-cs"/>
              </a:rPr>
              <a:t> </a:t>
            </a:r>
            <a:r>
              <a:rPr lang="en-US" sz="1600" b="1" i="1" dirty="0" err="1">
                <a:latin typeface="Arial"/>
                <a:ea typeface="+mn-ea"/>
                <a:cs typeface="+mn-cs"/>
              </a:rPr>
              <a:t>важной</a:t>
            </a:r>
            <a:r>
              <a:rPr lang="en-US" sz="1600" b="1" i="1" dirty="0">
                <a:latin typeface="Arial"/>
                <a:ea typeface="+mn-ea"/>
                <a:cs typeface="+mn-cs"/>
              </a:rPr>
              <a:t> </a:t>
            </a:r>
            <a:r>
              <a:rPr lang="en-US" sz="1600" b="1" i="1" dirty="0" err="1">
                <a:latin typeface="Arial"/>
                <a:ea typeface="+mn-ea"/>
                <a:cs typeface="+mn-cs"/>
              </a:rPr>
              <a:t>характеристикой</a:t>
            </a:r>
            <a:r>
              <a:rPr lang="en-US" sz="1600" b="1" i="1" dirty="0">
                <a:latin typeface="Arial"/>
                <a:ea typeface="+mn-ea"/>
                <a:cs typeface="+mn-cs"/>
              </a:rPr>
              <a:t> </a:t>
            </a:r>
            <a:r>
              <a:rPr lang="en-US" sz="1600" b="1" i="1" dirty="0" err="1">
                <a:latin typeface="Arial"/>
                <a:ea typeface="+mn-ea"/>
                <a:cs typeface="+mn-cs"/>
              </a:rPr>
              <a:t>осциллографа</a:t>
            </a:r>
            <a:endParaRPr lang="en-US" sz="1600" b="1" i="1" dirty="0">
              <a:latin typeface="Arial"/>
              <a:ea typeface="+mn-ea"/>
              <a:cs typeface="+mn-cs"/>
            </a:endParaRPr>
          </a:p>
        </p:txBody>
      </p:sp>
      <p:sp>
        <p:nvSpPr>
          <p:cNvPr id="307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0721" name="Picture 1"/>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8210550" y="5372100"/>
            <a:ext cx="247650" cy="4953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Выбор нужной полосы пропускания</a:t>
            </a:r>
          </a:p>
        </p:txBody>
      </p:sp>
      <p:sp>
        <p:nvSpPr>
          <p:cNvPr id="162819" name="Rectangle 3"/>
          <p:cNvSpPr>
            <a:spLocks noGrp="1" noChangeArrowheads="1"/>
          </p:cNvSpPr>
          <p:nvPr>
            <p:ph type="body" idx="1"/>
          </p:nvPr>
        </p:nvSpPr>
        <p:spPr>
          <a:xfrm>
            <a:off x="228600" y="4419600"/>
            <a:ext cx="8610600" cy="762000"/>
          </a:xfrm>
        </p:spPr>
        <p:txBody>
          <a:bodyPr/>
          <a:lstStyle/>
          <a:p>
            <a:pPr marL="228600" indent="-228600" algn="l">
              <a:spcBef>
                <a:spcPts val="0"/>
              </a:spcBef>
              <a:spcAft>
                <a:spcPts val="1000"/>
              </a:spcAft>
              <a:buClr>
                <a:srgbClr val="0099CC"/>
              </a:buClr>
              <a:buFont typeface="Wingdings"/>
              <a:buChar char="§"/>
            </a:pPr>
            <a:r>
              <a:rPr lang="en-US" sz="1600" b="0" i="0" dirty="0" err="1">
                <a:solidFill>
                  <a:srgbClr val="000000"/>
                </a:solidFill>
                <a:latin typeface="Arial"/>
                <a:ea typeface="+mn-ea"/>
                <a:cs typeface="+mn-cs"/>
              </a:rPr>
              <a:t>Требуемая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для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аналоговых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приборов</a:t>
            </a:r>
            <a:r>
              <a:rPr lang="en-US" sz="1600" b="0" i="0" dirty="0">
                <a:solidFill>
                  <a:srgbClr val="000000"/>
                </a:solidFill>
                <a:latin typeface="Arial"/>
                <a:ea typeface="+mn-ea"/>
                <a:cs typeface="+mn-cs"/>
              </a:rPr>
              <a:t> — </a:t>
            </a:r>
            <a:r>
              <a:rPr lang="en-US" sz="1600" b="0" i="0" dirty="0" err="1">
                <a:solidFill>
                  <a:srgbClr val="000000"/>
                </a:solidFill>
                <a:latin typeface="Arial"/>
                <a:ea typeface="+mn-ea"/>
                <a:cs typeface="+mn-cs"/>
              </a:rPr>
              <a:t>по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меньшей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мере</a:t>
            </a:r>
            <a:r>
              <a:rPr lang="en-US" sz="1600" b="0" i="0" dirty="0">
                <a:solidFill>
                  <a:srgbClr val="000000"/>
                </a:solidFill>
                <a:latin typeface="Arial"/>
                <a:ea typeface="+mn-ea"/>
                <a:cs typeface="+mn-cs"/>
              </a:rPr>
              <a:t> в 3 </a:t>
            </a:r>
            <a:r>
              <a:rPr lang="en-US" sz="1600" b="0" i="0" dirty="0" err="1">
                <a:solidFill>
                  <a:srgbClr val="000000"/>
                </a:solidFill>
                <a:latin typeface="Arial"/>
                <a:ea typeface="+mn-ea"/>
                <a:cs typeface="+mn-cs"/>
              </a:rPr>
              <a:t>раза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выше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частоты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синусоидальной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волны</a:t>
            </a:r>
            <a:r>
              <a:rPr lang="en-US" sz="16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600" b="0" i="0" dirty="0" err="1">
                <a:solidFill>
                  <a:srgbClr val="000000"/>
                </a:solidFill>
                <a:latin typeface="Arial"/>
                <a:ea typeface="+mn-ea"/>
                <a:cs typeface="+mn-cs"/>
              </a:rPr>
              <a:t>Требуемая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для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цифровых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приборов</a:t>
            </a:r>
            <a:r>
              <a:rPr lang="en-US" sz="1600" b="0" i="0" dirty="0">
                <a:solidFill>
                  <a:srgbClr val="000000"/>
                </a:solidFill>
                <a:latin typeface="Arial"/>
                <a:ea typeface="+mn-ea"/>
                <a:cs typeface="+mn-cs"/>
              </a:rPr>
              <a:t> — </a:t>
            </a:r>
            <a:r>
              <a:rPr lang="en-US" sz="1600" b="0" i="0" dirty="0" err="1">
                <a:solidFill>
                  <a:srgbClr val="000000"/>
                </a:solidFill>
                <a:latin typeface="Arial"/>
                <a:ea typeface="+mn-ea"/>
                <a:cs typeface="+mn-cs"/>
              </a:rPr>
              <a:t>по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меньшей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мере</a:t>
            </a:r>
            <a:r>
              <a:rPr lang="en-US" sz="1600" b="0" i="0" dirty="0">
                <a:solidFill>
                  <a:srgbClr val="000000"/>
                </a:solidFill>
                <a:latin typeface="Arial"/>
                <a:ea typeface="+mn-ea"/>
                <a:cs typeface="+mn-cs"/>
              </a:rPr>
              <a:t> в 5 </a:t>
            </a:r>
            <a:r>
              <a:rPr lang="en-US" sz="1600" b="0" i="0" dirty="0" err="1">
                <a:solidFill>
                  <a:srgbClr val="000000"/>
                </a:solidFill>
                <a:latin typeface="Arial"/>
                <a:ea typeface="+mn-ea"/>
                <a:cs typeface="+mn-cs"/>
              </a:rPr>
              <a:t>раз</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выше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тактовой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частоты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цифрового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сигнала</a:t>
            </a:r>
            <a:r>
              <a:rPr lang="en-US" sz="16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600" b="0" i="0" dirty="0" err="1">
                <a:solidFill>
                  <a:srgbClr val="000000"/>
                </a:solidFill>
                <a:latin typeface="Arial"/>
                <a:ea typeface="+mn-ea"/>
                <a:cs typeface="+mn-cs"/>
              </a:rPr>
              <a:t>Более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точное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определение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основывается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скоростях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фронтов</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сигнала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приложение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r>
              <a:rPr lang="en-US" sz="1600" b="0" i="0" dirty="0">
                <a:solidFill>
                  <a:srgbClr val="000000"/>
                </a:solidFill>
                <a:latin typeface="Arial"/>
                <a:ea typeface="+mn-ea"/>
                <a:cs typeface="+mn-cs"/>
              </a:rPr>
              <a:t>" в </a:t>
            </a:r>
            <a:r>
              <a:rPr lang="en-US" sz="1600" b="0" i="0" dirty="0" err="1">
                <a:solidFill>
                  <a:srgbClr val="000000"/>
                </a:solidFill>
                <a:latin typeface="Arial"/>
                <a:ea typeface="+mn-ea"/>
                <a:cs typeface="+mn-cs"/>
              </a:rPr>
              <a:t>конце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презентации</a:t>
            </a:r>
            <a:r>
              <a:rPr lang="en-US" sz="1600" b="0" i="0" dirty="0">
                <a:solidFill>
                  <a:srgbClr val="000000"/>
                </a:solidFill>
                <a:latin typeface="Arial"/>
                <a:ea typeface="+mn-ea"/>
                <a:cs typeface="+mn-cs"/>
              </a:rPr>
              <a:t>)</a:t>
            </a:r>
          </a:p>
        </p:txBody>
      </p:sp>
      <p:sp>
        <p:nvSpPr>
          <p:cNvPr id="24" name="TextBox 23"/>
          <p:cNvSpPr txBox="1"/>
          <p:nvPr/>
        </p:nvSpPr>
        <p:spPr>
          <a:xfrm>
            <a:off x="685800" y="3695700"/>
            <a:ext cx="3962400" cy="523220"/>
          </a:xfrm>
          <a:prstGeom prst="rect">
            <a:avLst/>
          </a:prstGeom>
          <a:noFill/>
        </p:spPr>
        <p:txBody>
          <a:bodyPr wrap="square" rtlCol="0">
            <a:spAutoFit/>
          </a:bodyPr>
          <a:lstStyle/>
          <a:p>
            <a:pPr algn="ctr">
              <a:buNone/>
            </a:pPr>
            <a:r>
              <a:rPr lang="en-US" sz="1400" b="1" i="0" dirty="0" err="1">
                <a:latin typeface="Arial"/>
                <a:ea typeface="+mn-ea"/>
                <a:cs typeface="+mn-cs"/>
              </a:rPr>
              <a:t>Отклик</a:t>
            </a:r>
            <a:r>
              <a:rPr lang="en-US" sz="1400" b="1" i="0" dirty="0">
                <a:latin typeface="Arial"/>
                <a:ea typeface="+mn-ea"/>
                <a:cs typeface="+mn-cs"/>
              </a:rPr>
              <a:t> </a:t>
            </a:r>
            <a:r>
              <a:rPr lang="en-US" sz="1400" b="1" i="0" dirty="0" err="1">
                <a:latin typeface="Arial"/>
                <a:ea typeface="+mn-ea"/>
                <a:cs typeface="+mn-cs"/>
              </a:rPr>
              <a:t>при</a:t>
            </a:r>
            <a:r>
              <a:rPr lang="en-US" sz="1400" b="1" i="0" dirty="0">
                <a:latin typeface="Arial"/>
                <a:ea typeface="+mn-ea"/>
                <a:cs typeface="+mn-cs"/>
              </a:rPr>
              <a:t> </a:t>
            </a:r>
            <a:r>
              <a:rPr lang="en-US" sz="1400" b="1" i="0" dirty="0" err="1">
                <a:latin typeface="Arial"/>
                <a:ea typeface="+mn-ea"/>
                <a:cs typeface="+mn-cs"/>
              </a:rPr>
              <a:t>использовании</a:t>
            </a:r>
            <a:r>
              <a:rPr lang="en-US" sz="1400" b="1" i="0" dirty="0">
                <a:latin typeface="Arial"/>
                <a:ea typeface="+mn-ea"/>
                <a:cs typeface="+mn-cs"/>
              </a:rPr>
              <a:t> </a:t>
            </a:r>
            <a:r>
              <a:rPr lang="en-US" sz="1400" b="1" i="0" dirty="0" err="1">
                <a:latin typeface="Arial"/>
                <a:ea typeface="+mn-ea"/>
                <a:cs typeface="+mn-cs"/>
              </a:rPr>
              <a:t>осциллографа</a:t>
            </a:r>
            <a:r>
              <a:rPr lang="en-US" sz="1400" b="1" i="0" dirty="0">
                <a:latin typeface="Arial"/>
                <a:ea typeface="+mn-ea"/>
                <a:cs typeface="+mn-cs"/>
              </a:rPr>
              <a:t> с </a:t>
            </a:r>
            <a:r>
              <a:rPr lang="en-US" sz="1400" b="1" i="0" dirty="0" err="1">
                <a:latin typeface="Arial"/>
                <a:ea typeface="+mn-ea"/>
                <a:cs typeface="+mn-cs"/>
              </a:rPr>
              <a:t>полосой</a:t>
            </a:r>
            <a:r>
              <a:rPr lang="en-US" sz="1400" b="1" i="0" dirty="0">
                <a:latin typeface="Arial"/>
                <a:ea typeface="+mn-ea"/>
                <a:cs typeface="+mn-cs"/>
              </a:rPr>
              <a:t> </a:t>
            </a:r>
            <a:r>
              <a:rPr lang="en-US" sz="1400" b="1" i="0" dirty="0" err="1">
                <a:latin typeface="Arial"/>
                <a:ea typeface="+mn-ea"/>
                <a:cs typeface="+mn-cs"/>
              </a:rPr>
              <a:t>пропускания</a:t>
            </a:r>
            <a:r>
              <a:rPr lang="en-US" sz="1400" b="1" i="0" dirty="0">
                <a:latin typeface="Arial"/>
                <a:ea typeface="+mn-ea"/>
                <a:cs typeface="+mn-cs"/>
              </a:rPr>
              <a:t> 100 </a:t>
            </a:r>
            <a:r>
              <a:rPr lang="en-US" sz="1400" b="1" i="0" dirty="0" err="1">
                <a:latin typeface="Arial"/>
                <a:ea typeface="+mn-ea"/>
                <a:cs typeface="+mn-cs"/>
              </a:rPr>
              <a:t>МГц</a:t>
            </a:r>
            <a:endParaRPr lang="en-US" sz="1400" b="1" i="0" dirty="0">
              <a:latin typeface="Arial"/>
              <a:ea typeface="+mn-ea"/>
              <a:cs typeface="+mn-cs"/>
            </a:endParaRPr>
          </a:p>
        </p:txBody>
      </p:sp>
      <p:sp>
        <p:nvSpPr>
          <p:cNvPr id="7" name="TextBox 6"/>
          <p:cNvSpPr txBox="1"/>
          <p:nvPr/>
        </p:nvSpPr>
        <p:spPr>
          <a:xfrm>
            <a:off x="1600200" y="914400"/>
            <a:ext cx="6143733" cy="338554"/>
          </a:xfrm>
          <a:prstGeom prst="rect">
            <a:avLst/>
          </a:prstGeom>
          <a:noFill/>
        </p:spPr>
        <p:txBody>
          <a:bodyPr wrap="none" rtlCol="0">
            <a:spAutoFit/>
          </a:bodyPr>
          <a:lstStyle/>
          <a:p>
            <a:pPr algn="l">
              <a:buNone/>
            </a:pPr>
            <a:r>
              <a:rPr lang="en-US" sz="1600" b="1" i="1" dirty="0" err="1">
                <a:latin typeface="Arial"/>
                <a:ea typeface="+mn-ea"/>
                <a:cs typeface="+mn-cs"/>
              </a:rPr>
              <a:t>Вход</a:t>
            </a:r>
            <a:r>
              <a:rPr lang="en-US" sz="1600" b="1" i="1" dirty="0">
                <a:latin typeface="Arial"/>
                <a:ea typeface="+mn-ea"/>
                <a:cs typeface="+mn-cs"/>
              </a:rPr>
              <a:t> = </a:t>
            </a:r>
            <a:r>
              <a:rPr lang="en-US" sz="1600" b="1" i="1" dirty="0" err="1">
                <a:latin typeface="Arial"/>
                <a:ea typeface="+mn-ea"/>
                <a:cs typeface="+mn-cs"/>
              </a:rPr>
              <a:t>цифровой</a:t>
            </a:r>
            <a:r>
              <a:rPr lang="en-US" sz="1600" b="1" i="1" dirty="0">
                <a:latin typeface="Arial"/>
                <a:ea typeface="+mn-ea"/>
                <a:cs typeface="+mn-cs"/>
              </a:rPr>
              <a:t> </a:t>
            </a:r>
            <a:r>
              <a:rPr lang="en-US" sz="1600" b="1" i="1" dirty="0" err="1">
                <a:latin typeface="Arial"/>
                <a:ea typeface="+mn-ea"/>
                <a:cs typeface="+mn-cs"/>
              </a:rPr>
              <a:t>тактовый</a:t>
            </a:r>
            <a:r>
              <a:rPr lang="en-US" sz="1600" b="1" i="1" dirty="0">
                <a:latin typeface="Arial"/>
                <a:ea typeface="+mn-ea"/>
                <a:cs typeface="+mn-cs"/>
              </a:rPr>
              <a:t> </a:t>
            </a:r>
            <a:r>
              <a:rPr lang="en-US" sz="1600" b="1" i="1" dirty="0" err="1">
                <a:latin typeface="Arial"/>
                <a:ea typeface="+mn-ea"/>
                <a:cs typeface="+mn-cs"/>
              </a:rPr>
              <a:t>сигнал</a:t>
            </a:r>
            <a:r>
              <a:rPr lang="en-US" sz="1600" b="1" i="1" dirty="0">
                <a:latin typeface="Arial"/>
                <a:ea typeface="+mn-ea"/>
                <a:cs typeface="+mn-cs"/>
              </a:rPr>
              <a:t> с </a:t>
            </a:r>
            <a:r>
              <a:rPr lang="en-US" sz="1600" b="1" i="1" dirty="0" err="1">
                <a:latin typeface="Arial"/>
                <a:ea typeface="+mn-ea"/>
                <a:cs typeface="+mn-cs"/>
              </a:rPr>
              <a:t>частотой</a:t>
            </a:r>
            <a:r>
              <a:rPr lang="en-US" sz="1600" b="1" i="1" dirty="0">
                <a:latin typeface="Arial"/>
                <a:ea typeface="+mn-ea"/>
                <a:cs typeface="+mn-cs"/>
              </a:rPr>
              <a:t> 100 </a:t>
            </a:r>
            <a:r>
              <a:rPr lang="en-US" sz="1600" b="1" i="1" dirty="0" err="1">
                <a:latin typeface="Arial"/>
                <a:ea typeface="+mn-ea"/>
                <a:cs typeface="+mn-cs"/>
              </a:rPr>
              <a:t>МГц</a:t>
            </a:r>
            <a:endParaRPr lang="en-US" sz="1600" b="1" i="1" dirty="0">
              <a:latin typeface="Arial"/>
              <a:ea typeface="+mn-ea"/>
              <a:cs typeface="+mn-cs"/>
            </a:endParaRPr>
          </a:p>
        </p:txBody>
      </p:sp>
      <p:pic>
        <p:nvPicPr>
          <p:cNvPr id="8" name="Picture 7" descr="Fig02.png"/>
          <p:cNvPicPr>
            <a:picLocks noChangeAspect="1"/>
          </p:cNvPicPr>
          <p:nvPr/>
        </p:nvPicPr>
        <p:blipFill>
          <a:blip r:embed="rId3" cstate="screen"/>
          <a:srcRect/>
          <a:stretch>
            <a:fillRect/>
          </a:stretch>
        </p:blipFill>
        <p:spPr>
          <a:xfrm>
            <a:off x="762000" y="1410652"/>
            <a:ext cx="3810000" cy="2292679"/>
          </a:xfrm>
          <a:prstGeom prst="rect">
            <a:avLst/>
          </a:prstGeom>
        </p:spPr>
      </p:pic>
      <p:pic>
        <p:nvPicPr>
          <p:cNvPr id="9" name="Picture 8" descr="Fig03.png"/>
          <p:cNvPicPr>
            <a:picLocks noChangeAspect="1"/>
          </p:cNvPicPr>
          <p:nvPr/>
        </p:nvPicPr>
        <p:blipFill>
          <a:blip r:embed="rId4" cstate="screen"/>
          <a:srcRect/>
          <a:stretch>
            <a:fillRect/>
          </a:stretch>
        </p:blipFill>
        <p:spPr>
          <a:xfrm>
            <a:off x="4800600" y="1397000"/>
            <a:ext cx="3810000" cy="2292679"/>
          </a:xfrm>
          <a:prstGeom prst="rect">
            <a:avLst/>
          </a:prstGeom>
        </p:spPr>
      </p:pic>
      <p:sp>
        <p:nvSpPr>
          <p:cNvPr id="11" name="TextBox 10"/>
          <p:cNvSpPr txBox="1"/>
          <p:nvPr/>
        </p:nvSpPr>
        <p:spPr>
          <a:xfrm>
            <a:off x="4724400" y="3695700"/>
            <a:ext cx="3962400" cy="523220"/>
          </a:xfrm>
          <a:prstGeom prst="rect">
            <a:avLst/>
          </a:prstGeom>
          <a:noFill/>
        </p:spPr>
        <p:txBody>
          <a:bodyPr wrap="square" rtlCol="0">
            <a:spAutoFit/>
          </a:bodyPr>
          <a:lstStyle/>
          <a:p>
            <a:pPr algn="ctr">
              <a:buNone/>
            </a:pPr>
            <a:r>
              <a:rPr lang="en-US" sz="1400" b="1" i="0" dirty="0" err="1">
                <a:latin typeface="Arial"/>
                <a:ea typeface="+mn-ea"/>
                <a:cs typeface="+mn-cs"/>
              </a:rPr>
              <a:t>Отклик</a:t>
            </a:r>
            <a:r>
              <a:rPr lang="en-US" sz="1400" b="1" i="0" dirty="0">
                <a:latin typeface="Arial"/>
                <a:ea typeface="+mn-ea"/>
                <a:cs typeface="+mn-cs"/>
              </a:rPr>
              <a:t> </a:t>
            </a:r>
            <a:r>
              <a:rPr lang="en-US" sz="1400" b="1" i="0" dirty="0" err="1">
                <a:latin typeface="Arial"/>
                <a:ea typeface="+mn-ea"/>
                <a:cs typeface="+mn-cs"/>
              </a:rPr>
              <a:t>при</a:t>
            </a:r>
            <a:r>
              <a:rPr lang="en-US" sz="1400" b="1" i="0" dirty="0">
                <a:latin typeface="Arial"/>
                <a:ea typeface="+mn-ea"/>
                <a:cs typeface="+mn-cs"/>
              </a:rPr>
              <a:t> </a:t>
            </a:r>
            <a:r>
              <a:rPr lang="en-US" sz="1400" b="1" i="0" dirty="0" err="1">
                <a:latin typeface="Arial"/>
                <a:ea typeface="+mn-ea"/>
                <a:cs typeface="+mn-cs"/>
              </a:rPr>
              <a:t>использовании</a:t>
            </a:r>
            <a:r>
              <a:rPr lang="en-US" sz="1400" b="1" i="0" dirty="0">
                <a:latin typeface="Arial"/>
                <a:ea typeface="+mn-ea"/>
                <a:cs typeface="+mn-cs"/>
              </a:rPr>
              <a:t> </a:t>
            </a:r>
            <a:r>
              <a:rPr lang="en-US" sz="1400" b="1" i="0" dirty="0" err="1">
                <a:latin typeface="Arial"/>
                <a:ea typeface="+mn-ea"/>
                <a:cs typeface="+mn-cs"/>
              </a:rPr>
              <a:t>осциллографа</a:t>
            </a:r>
            <a:r>
              <a:rPr lang="en-US" sz="1400" b="1" i="0" dirty="0">
                <a:latin typeface="Arial"/>
                <a:ea typeface="+mn-ea"/>
                <a:cs typeface="+mn-cs"/>
              </a:rPr>
              <a:t> с </a:t>
            </a:r>
            <a:r>
              <a:rPr lang="en-US" sz="1400" b="1" i="0" dirty="0" err="1">
                <a:latin typeface="Arial"/>
                <a:ea typeface="+mn-ea"/>
                <a:cs typeface="+mn-cs"/>
              </a:rPr>
              <a:t>полосой</a:t>
            </a:r>
            <a:r>
              <a:rPr lang="en-US" sz="1400" b="1" i="0" dirty="0">
                <a:latin typeface="Arial"/>
                <a:ea typeface="+mn-ea"/>
                <a:cs typeface="+mn-cs"/>
              </a:rPr>
              <a:t> </a:t>
            </a:r>
            <a:r>
              <a:rPr lang="en-US" sz="1400" b="1" i="0" dirty="0" err="1">
                <a:latin typeface="Arial"/>
                <a:ea typeface="+mn-ea"/>
                <a:cs typeface="+mn-cs"/>
              </a:rPr>
              <a:t>пропускания</a:t>
            </a:r>
            <a:r>
              <a:rPr lang="en-US" sz="1400" b="1" i="0" dirty="0">
                <a:latin typeface="Arial"/>
                <a:ea typeface="+mn-ea"/>
                <a:cs typeface="+mn-cs"/>
              </a:rPr>
              <a:t> 500 </a:t>
            </a:r>
            <a:r>
              <a:rPr lang="en-US" sz="1400" b="1" i="0" dirty="0" err="1">
                <a:latin typeface="Arial"/>
                <a:ea typeface="+mn-ea"/>
                <a:cs typeface="+mn-cs"/>
              </a:rPr>
              <a:t>МГц</a:t>
            </a:r>
            <a:endParaRPr lang="en-US" sz="1400" b="1" i="0" dirty="0">
              <a:latin typeface="Arial"/>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dirty="0" err="1">
                <a:solidFill>
                  <a:srgbClr val="0099CC"/>
                </a:solidFill>
                <a:effectLst>
                  <a:outerShdw blurRad="38100" dist="38100" dir="2700000" algn="tl">
                    <a:srgbClr val="C0C0C0"/>
                  </a:outerShdw>
                </a:effectLst>
                <a:latin typeface="Arial"/>
                <a:ea typeface="+mj-ea"/>
                <a:cs typeface="+mj-cs"/>
              </a:rPr>
              <a:t>Программа</a:t>
            </a:r>
            <a:endParaRPr lang="en-US" sz="32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228600" y="914400"/>
            <a:ext cx="8688388" cy="5105400"/>
          </a:xfrm>
        </p:spPr>
        <p:txBody>
          <a:bodyPr/>
          <a:lstStyle/>
          <a:p>
            <a:pPr algn="l">
              <a:spcBef>
                <a:spcPts val="0"/>
              </a:spcBef>
              <a:spcAft>
                <a:spcPts val="144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Что</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такое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осциллограф</a:t>
            </a:r>
            <a:r>
              <a:rPr lang="en-US" sz="2000" b="1" i="0" dirty="0">
                <a:solidFill>
                  <a:srgbClr val="000000"/>
                </a:solidFill>
                <a:latin typeface="Arial"/>
                <a:ea typeface="+mn-ea"/>
                <a:cs typeface="+mn-cs"/>
              </a:rPr>
              <a:t>?</a:t>
            </a: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Основы</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проведения</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измерений</a:t>
            </a:r>
            <a:r>
              <a:rPr lang="en-US" sz="2000" b="1" i="0" dirty="0">
                <a:solidFill>
                  <a:srgbClr val="000000"/>
                </a:solidFill>
                <a:latin typeface="Arial"/>
                <a:ea typeface="+mn-ea"/>
                <a:cs typeface="+mn-cs"/>
              </a:rPr>
              <a:t> </a:t>
            </a:r>
            <a:r>
              <a:rPr lang="sk-SK" sz="2000" b="1" i="0" dirty="0" smtClean="0">
                <a:solidFill>
                  <a:srgbClr val="000000"/>
                </a:solidFill>
                <a:latin typeface="Arial"/>
                <a:ea typeface="+mn-ea"/>
                <a:cs typeface="+mn-cs"/>
              </a:rPr>
              <a:t/>
            </a:r>
            <a:br>
              <a:rPr lang="sk-SK" sz="2000" b="1" i="0" dirty="0" smtClean="0">
                <a:solidFill>
                  <a:srgbClr val="000000"/>
                </a:solidFill>
                <a:latin typeface="Arial"/>
                <a:ea typeface="+mn-ea"/>
                <a:cs typeface="+mn-cs"/>
              </a:rPr>
            </a:br>
            <a:r>
              <a:rPr lang="sk-SK" sz="2000" b="1" i="0" dirty="0" smtClean="0">
                <a:solidFill>
                  <a:srgbClr val="000000"/>
                </a:solidFill>
                <a:latin typeface="Arial"/>
                <a:ea typeface="+mn-ea"/>
                <a:cs typeface="+mn-cs"/>
              </a:rPr>
              <a:t>   </a:t>
            </a:r>
            <a:r>
              <a:rPr lang="en-US" sz="2000" b="1" i="0" dirty="0" smtClean="0">
                <a:solidFill>
                  <a:srgbClr val="000000"/>
                </a:solidFill>
                <a:latin typeface="Arial"/>
                <a:ea typeface="+mn-ea"/>
                <a:cs typeface="+mn-cs"/>
              </a:rPr>
              <a:t>(</a:t>
            </a:r>
            <a:r>
              <a:rPr lang="en-US" sz="2000" b="1" i="0" dirty="0" err="1">
                <a:solidFill>
                  <a:srgbClr val="000000"/>
                </a:solidFill>
                <a:latin typeface="Arial"/>
                <a:ea typeface="+mn-ea"/>
                <a:cs typeface="+mn-cs"/>
              </a:rPr>
              <a:t>низкочастотная</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модель</a:t>
            </a:r>
            <a:r>
              <a:rPr lang="en-US" sz="2000" b="1" i="0" dirty="0">
                <a:solidFill>
                  <a:srgbClr val="000000"/>
                </a:solidFill>
                <a:latin typeface="Arial"/>
                <a:ea typeface="+mn-ea"/>
                <a:cs typeface="+mn-cs"/>
              </a:rPr>
              <a:t>)</a:t>
            </a: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Измерение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напряжения</a:t>
            </a:r>
            <a:r>
              <a:rPr lang="en-US" sz="2000" b="1" i="0" dirty="0">
                <a:solidFill>
                  <a:srgbClr val="000000"/>
                </a:solidFill>
                <a:latin typeface="Arial"/>
                <a:ea typeface="+mn-ea"/>
                <a:cs typeface="+mn-cs"/>
              </a:rPr>
              <a:t> и </a:t>
            </a:r>
            <a:r>
              <a:rPr lang="en-US" sz="2000" b="1" i="0" dirty="0" err="1">
                <a:solidFill>
                  <a:srgbClr val="000000"/>
                </a:solidFill>
                <a:latin typeface="Arial"/>
                <a:ea typeface="+mn-ea"/>
                <a:cs typeface="+mn-cs"/>
              </a:rPr>
              <a:t>времени</a:t>
            </a:r>
            <a:endParaRPr lang="en-US" sz="2000" b="1" i="0" dirty="0">
              <a:solidFill>
                <a:srgbClr val="000000"/>
              </a:solidFill>
              <a:latin typeface="Arial"/>
              <a:ea typeface="+mn-ea"/>
              <a:cs typeface="+mn-cs"/>
            </a:endParaRP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Надлежащее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масштабирование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сигналов</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на</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экране</a:t>
            </a:r>
            <a:endParaRPr lang="en-US" sz="2000" b="1" i="0" dirty="0">
              <a:solidFill>
                <a:srgbClr val="000000"/>
              </a:solidFill>
              <a:latin typeface="Arial"/>
              <a:ea typeface="+mn-ea"/>
              <a:cs typeface="+mn-cs"/>
            </a:endParaRP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Описание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запуска</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осциллографа</a:t>
            </a:r>
            <a:endParaRPr lang="en-US" sz="2000" b="1" i="0" dirty="0">
              <a:solidFill>
                <a:srgbClr val="000000"/>
              </a:solidFill>
              <a:latin typeface="Arial"/>
              <a:ea typeface="+mn-ea"/>
              <a:cs typeface="+mn-cs"/>
            </a:endParaRPr>
          </a:p>
          <a:p>
            <a:pPr marL="228600" indent="-228600" algn="l">
              <a:spcBef>
                <a:spcPts val="0"/>
              </a:spcBef>
              <a:spcAft>
                <a:spcPts val="1320"/>
              </a:spcAft>
              <a:buClr>
                <a:srgbClr val="0099CC"/>
              </a:buClr>
              <a:buFont typeface="Wingdings"/>
              <a:buChar char="§"/>
            </a:pPr>
            <a:r>
              <a:rPr lang="en-US" sz="2000" b="1" i="0" dirty="0" err="1">
                <a:solidFill>
                  <a:srgbClr val="000000"/>
                </a:solidFill>
                <a:latin typeface="Arial"/>
                <a:ea typeface="+mn-ea"/>
                <a:cs typeface="+mn-cs"/>
              </a:rPr>
              <a:t>Принцип</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работы</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осциллографа</a:t>
            </a:r>
            <a:r>
              <a:rPr lang="en-US" sz="2000" b="1" i="0" dirty="0">
                <a:solidFill>
                  <a:srgbClr val="000000"/>
                </a:solidFill>
                <a:latin typeface="Arial"/>
                <a:ea typeface="+mn-ea"/>
                <a:cs typeface="+mn-cs"/>
              </a:rPr>
              <a:t> и </a:t>
            </a:r>
            <a:r>
              <a:rPr lang="en-US" sz="2000" b="1" i="0" dirty="0" err="1">
                <a:solidFill>
                  <a:srgbClr val="000000"/>
                </a:solidFill>
                <a:latin typeface="Arial"/>
                <a:ea typeface="+mn-ea"/>
                <a:cs typeface="+mn-cs"/>
              </a:rPr>
              <a:t>характеристики</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работы</a:t>
            </a:r>
            <a:endParaRPr lang="en-US" sz="2000" b="1" i="0" dirty="0">
              <a:solidFill>
                <a:srgbClr val="000000"/>
              </a:solidFill>
              <a:latin typeface="Arial"/>
              <a:ea typeface="+mn-ea"/>
              <a:cs typeface="+mn-cs"/>
            </a:endParaRP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Повторение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измерения</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модель</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для</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динамического</a:t>
            </a:r>
            <a:r>
              <a:rPr lang="en-US" sz="2000" b="1" i="0" dirty="0">
                <a:solidFill>
                  <a:srgbClr val="000000"/>
                </a:solidFill>
                <a:latin typeface="Arial"/>
                <a:ea typeface="+mn-ea"/>
                <a:cs typeface="+mn-cs"/>
              </a:rPr>
              <a:t> </a:t>
            </a:r>
            <a:r>
              <a:rPr lang="sk-SK" sz="2000" b="1" i="0" dirty="0" smtClean="0">
                <a:solidFill>
                  <a:srgbClr val="000000"/>
                </a:solidFill>
                <a:latin typeface="Arial"/>
                <a:ea typeface="+mn-ea"/>
                <a:cs typeface="+mn-cs"/>
              </a:rPr>
              <a:t/>
            </a:r>
            <a:br>
              <a:rPr lang="sk-SK" sz="2000" b="1" i="0" dirty="0" smtClean="0">
                <a:solidFill>
                  <a:srgbClr val="000000"/>
                </a:solidFill>
                <a:latin typeface="Arial"/>
                <a:ea typeface="+mn-ea"/>
                <a:cs typeface="+mn-cs"/>
              </a:rPr>
            </a:br>
            <a:r>
              <a:rPr lang="sk-SK" sz="2000" b="1" i="0" dirty="0" smtClean="0">
                <a:solidFill>
                  <a:srgbClr val="000000"/>
                </a:solidFill>
                <a:latin typeface="Arial"/>
                <a:ea typeface="+mn-ea"/>
                <a:cs typeface="+mn-cs"/>
              </a:rPr>
              <a:t>   </a:t>
            </a:r>
            <a:r>
              <a:rPr lang="en-US" sz="2000" b="1" i="0" dirty="0" err="1" smtClean="0">
                <a:solidFill>
                  <a:srgbClr val="000000"/>
                </a:solidFill>
                <a:latin typeface="Arial"/>
                <a:ea typeface="+mn-ea"/>
                <a:cs typeface="+mn-cs"/>
              </a:rPr>
              <a:t>диапазона</a:t>
            </a:r>
            <a:r>
              <a:rPr lang="en-US" sz="2000" b="1" i="0" dirty="0" smtClean="0">
                <a:solidFill>
                  <a:srgbClr val="000000"/>
                </a:solidFill>
                <a:latin typeface="Arial"/>
                <a:ea typeface="+mn-ea"/>
                <a:cs typeface="+mn-cs"/>
              </a:rPr>
              <a:t>/</a:t>
            </a:r>
            <a:r>
              <a:rPr lang="en-US" sz="2000" b="1" i="0" dirty="0" err="1" smtClean="0">
                <a:solidFill>
                  <a:srgbClr val="000000"/>
                </a:solidFill>
                <a:latin typeface="Arial"/>
                <a:ea typeface="+mn-ea"/>
                <a:cs typeface="+mn-cs"/>
              </a:rPr>
              <a:t>переменного</a:t>
            </a:r>
            <a:r>
              <a:rPr lang="en-US" sz="2000" b="1" i="0" dirty="0" smtClean="0">
                <a:solidFill>
                  <a:srgbClr val="000000"/>
                </a:solidFill>
                <a:latin typeface="Arial"/>
                <a:ea typeface="+mn-ea"/>
                <a:cs typeface="+mn-cs"/>
              </a:rPr>
              <a:t> </a:t>
            </a:r>
            <a:r>
              <a:rPr lang="en-US" sz="2000" b="1" i="0" dirty="0" err="1">
                <a:solidFill>
                  <a:srgbClr val="000000"/>
                </a:solidFill>
                <a:latin typeface="Arial"/>
                <a:ea typeface="+mn-ea"/>
                <a:cs typeface="+mn-cs"/>
              </a:rPr>
              <a:t>тока</a:t>
            </a:r>
            <a:r>
              <a:rPr lang="en-US" sz="2000" b="1" i="0" dirty="0">
                <a:solidFill>
                  <a:srgbClr val="000000"/>
                </a:solidFill>
                <a:latin typeface="Arial"/>
                <a:ea typeface="+mn-ea"/>
                <a:cs typeface="+mn-cs"/>
              </a:rPr>
              <a:t> и </a:t>
            </a:r>
            <a:r>
              <a:rPr lang="en-US" sz="2000" b="1" i="0" dirty="0" err="1">
                <a:solidFill>
                  <a:srgbClr val="000000"/>
                </a:solidFill>
                <a:latin typeface="Arial"/>
                <a:ea typeface="+mn-ea"/>
                <a:cs typeface="+mn-cs"/>
              </a:rPr>
              <a:t>влияния</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нагрузки</a:t>
            </a:r>
            <a:r>
              <a:rPr lang="en-US" sz="2000" b="1" i="0" dirty="0">
                <a:solidFill>
                  <a:srgbClr val="000000"/>
                </a:solidFill>
                <a:latin typeface="Arial"/>
                <a:ea typeface="+mn-ea"/>
                <a:cs typeface="+mn-cs"/>
              </a:rPr>
              <a:t>)</a:t>
            </a: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Использование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лабораторного</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руководства</a:t>
            </a:r>
            <a:r>
              <a:rPr lang="en-US" sz="2000" b="1" i="0" dirty="0">
                <a:solidFill>
                  <a:srgbClr val="000000"/>
                </a:solidFill>
                <a:latin typeface="Arial"/>
                <a:ea typeface="+mn-ea"/>
                <a:cs typeface="+mn-cs"/>
              </a:rPr>
              <a:t> и </a:t>
            </a:r>
            <a:r>
              <a:rPr lang="en-US" sz="2000" b="1" i="0" dirty="0" err="1">
                <a:solidFill>
                  <a:srgbClr val="000000"/>
                </a:solidFill>
                <a:latin typeface="Arial"/>
                <a:ea typeface="+mn-ea"/>
                <a:cs typeface="+mn-cs"/>
              </a:rPr>
              <a:t>учебного</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пособия</a:t>
            </a:r>
            <a:r>
              <a:rPr lang="en-US" sz="2000" b="1" i="0" dirty="0">
                <a:solidFill>
                  <a:srgbClr val="000000"/>
                </a:solidFill>
                <a:latin typeface="Arial"/>
                <a:ea typeface="+mn-ea"/>
                <a:cs typeface="+mn-cs"/>
              </a:rPr>
              <a:t> </a:t>
            </a:r>
            <a:r>
              <a:rPr lang="sk-SK" sz="2000" b="1" i="0" dirty="0" smtClean="0">
                <a:solidFill>
                  <a:srgbClr val="000000"/>
                </a:solidFill>
                <a:latin typeface="Arial"/>
                <a:ea typeface="+mn-ea"/>
                <a:cs typeface="+mn-cs"/>
              </a:rPr>
              <a:t/>
            </a:r>
            <a:br>
              <a:rPr lang="sk-SK" sz="2000" b="1" i="0" dirty="0" smtClean="0">
                <a:solidFill>
                  <a:srgbClr val="000000"/>
                </a:solidFill>
                <a:latin typeface="Arial"/>
                <a:ea typeface="+mn-ea"/>
                <a:cs typeface="+mn-cs"/>
              </a:rPr>
            </a:br>
            <a:r>
              <a:rPr lang="sk-SK" sz="2000" b="1" i="0" dirty="0" smtClean="0">
                <a:solidFill>
                  <a:srgbClr val="000000"/>
                </a:solidFill>
                <a:latin typeface="Arial"/>
                <a:ea typeface="+mn-ea"/>
                <a:cs typeface="+mn-cs"/>
              </a:rPr>
              <a:t>   </a:t>
            </a:r>
            <a:r>
              <a:rPr lang="en-US" sz="2000" b="1" i="0" dirty="0" err="1" smtClean="0">
                <a:solidFill>
                  <a:srgbClr val="000000"/>
                </a:solidFill>
                <a:latin typeface="Arial"/>
                <a:ea typeface="+mn-ea"/>
                <a:cs typeface="+mn-cs"/>
              </a:rPr>
              <a:t>по</a:t>
            </a:r>
            <a:r>
              <a:rPr lang="en-US" sz="2000" b="1" i="0" dirty="0" smtClean="0">
                <a:solidFill>
                  <a:srgbClr val="000000"/>
                </a:solidFill>
                <a:latin typeface="Arial"/>
                <a:ea typeface="+mn-ea"/>
                <a:cs typeface="+mn-cs"/>
              </a:rPr>
              <a:t> </a:t>
            </a:r>
            <a:r>
              <a:rPr lang="en-US" sz="2000" b="1" i="0" dirty="0">
                <a:solidFill>
                  <a:srgbClr val="000000"/>
                </a:solidFill>
                <a:latin typeface="Arial"/>
                <a:ea typeface="+mn-ea"/>
                <a:cs typeface="+mn-cs"/>
              </a:rPr>
              <a:t>DSOXEDK</a:t>
            </a:r>
          </a:p>
          <a:p>
            <a:pPr algn="l">
              <a:spcBef>
                <a:spcPts val="0"/>
              </a:spcBef>
              <a:spcAft>
                <a:spcPts val="1320"/>
              </a:spcAft>
              <a:buClr>
                <a:srgbClr val="0099CC"/>
              </a:buClr>
              <a:buFont typeface="Wingdings"/>
              <a:buChar char="§"/>
            </a:pP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Дополнительные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технические</a:t>
            </a:r>
            <a:r>
              <a:rPr lang="en-US" sz="2000" b="1" i="0" dirty="0">
                <a:solidFill>
                  <a:srgbClr val="000000"/>
                </a:solidFill>
                <a:latin typeface="Arial"/>
                <a:ea typeface="+mn-ea"/>
                <a:cs typeface="+mn-cs"/>
              </a:rPr>
              <a:t> </a:t>
            </a:r>
            <a:r>
              <a:rPr lang="en-US" sz="2000" b="1" i="0" dirty="0" err="1">
                <a:solidFill>
                  <a:srgbClr val="000000"/>
                </a:solidFill>
                <a:latin typeface="Arial"/>
                <a:ea typeface="+mn-ea"/>
                <a:cs typeface="+mn-cs"/>
              </a:rPr>
              <a:t>ресурсы</a:t>
            </a:r>
            <a:endParaRPr lang="en-US" sz="2000" b="1" i="0" dirty="0">
              <a:solidFill>
                <a:srgbClr val="000000"/>
              </a:solidFill>
              <a:latin typeface="Arial"/>
              <a:ea typeface="+mn-ea"/>
              <a:cs typeface="+mn-cs"/>
            </a:endParaRPr>
          </a:p>
        </p:txBody>
      </p:sp>
      <p:pic>
        <p:nvPicPr>
          <p:cNvPr id="8" name="Picture 4" descr="MCj02382080000[1]"/>
          <p:cNvPicPr>
            <a:picLocks noChangeAspect="1" noChangeArrowheads="1"/>
          </p:cNvPicPr>
          <p:nvPr/>
        </p:nvPicPr>
        <p:blipFill>
          <a:blip r:embed="rId3" cstate="screen"/>
          <a:srcRect/>
          <a:stretch>
            <a:fillRect/>
          </a:stretch>
        </p:blipFill>
        <p:spPr bwMode="auto">
          <a:xfrm>
            <a:off x="7070725" y="228600"/>
            <a:ext cx="2073275" cy="245427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3000" b="1" i="0" dirty="0" err="1">
                <a:solidFill>
                  <a:srgbClr val="0099CC"/>
                </a:solidFill>
                <a:effectLst>
                  <a:outerShdw blurRad="38100" dist="38100" dir="2700000" algn="tl">
                    <a:srgbClr val="C0C0C0"/>
                  </a:outerShdw>
                </a:effectLst>
                <a:latin typeface="Arial"/>
                <a:ea typeface="+mj-ea"/>
                <a:cs typeface="+mj-cs"/>
              </a:rPr>
              <a:t>Другие</a:t>
            </a:r>
            <a:r>
              <a:rPr lang="en-US" sz="3000" b="1" i="0" dirty="0">
                <a:solidFill>
                  <a:srgbClr val="0099CC"/>
                </a:solidFill>
                <a:effectLst>
                  <a:outerShdw blurRad="38100" dist="38100" dir="2700000" algn="tl">
                    <a:srgbClr val="C0C0C0"/>
                  </a:outerShdw>
                </a:effectLst>
                <a:latin typeface="Arial"/>
                <a:ea typeface="+mj-ea"/>
                <a:cs typeface="+mj-cs"/>
              </a:rPr>
              <a:t> </a:t>
            </a:r>
            <a:r>
              <a:rPr lang="en-US" sz="3000" b="1" i="0" dirty="0" err="1">
                <a:solidFill>
                  <a:srgbClr val="0099CC"/>
                </a:solidFill>
                <a:effectLst>
                  <a:outerShdw blurRad="38100" dist="38100" dir="2700000" algn="tl">
                    <a:srgbClr val="C0C0C0"/>
                  </a:outerShdw>
                </a:effectLst>
                <a:latin typeface="Arial"/>
                <a:ea typeface="+mj-ea"/>
                <a:cs typeface="+mj-cs"/>
              </a:rPr>
              <a:t>важные</a:t>
            </a:r>
            <a:r>
              <a:rPr lang="en-US" sz="3000" b="1" i="0" dirty="0">
                <a:solidFill>
                  <a:srgbClr val="0099CC"/>
                </a:solidFill>
                <a:effectLst>
                  <a:outerShdw blurRad="38100" dist="38100" dir="2700000" algn="tl">
                    <a:srgbClr val="C0C0C0"/>
                  </a:outerShdw>
                </a:effectLst>
                <a:latin typeface="Arial"/>
                <a:ea typeface="+mj-ea"/>
                <a:cs typeface="+mj-cs"/>
              </a:rPr>
              <a:t> </a:t>
            </a:r>
            <a:r>
              <a:rPr lang="en-US" sz="3000" b="1" i="0" dirty="0" err="1">
                <a:solidFill>
                  <a:srgbClr val="0099CC"/>
                </a:solidFill>
                <a:effectLst>
                  <a:outerShdw blurRad="38100" dist="38100" dir="2700000" algn="tl">
                    <a:srgbClr val="C0C0C0"/>
                  </a:outerShdw>
                </a:effectLst>
                <a:latin typeface="Arial"/>
                <a:ea typeface="+mj-ea"/>
                <a:cs typeface="+mj-cs"/>
              </a:rPr>
              <a:t>характеристики</a:t>
            </a:r>
            <a:r>
              <a:rPr lang="en-US" sz="3000" b="1" i="0" dirty="0">
                <a:solidFill>
                  <a:srgbClr val="0099CC"/>
                </a:solidFill>
                <a:effectLst>
                  <a:outerShdw blurRad="38100" dist="38100" dir="2700000" algn="tl">
                    <a:srgbClr val="C0C0C0"/>
                  </a:outerShdw>
                </a:effectLst>
                <a:latin typeface="Arial"/>
                <a:ea typeface="+mj-ea"/>
                <a:cs typeface="+mj-cs"/>
              </a:rPr>
              <a:t> </a:t>
            </a:r>
            <a:r>
              <a:rPr lang="en-US" sz="3000" b="1" i="0" dirty="0" err="1">
                <a:solidFill>
                  <a:srgbClr val="0099CC"/>
                </a:solidFill>
                <a:effectLst>
                  <a:outerShdw blurRad="38100" dist="38100" dir="2700000" algn="tl">
                    <a:srgbClr val="C0C0C0"/>
                  </a:outerShdw>
                </a:effectLst>
                <a:latin typeface="Arial"/>
                <a:ea typeface="+mj-ea"/>
                <a:cs typeface="+mj-cs"/>
              </a:rPr>
              <a:t>осциллографа</a:t>
            </a:r>
            <a:endParaRPr lang="en-US" sz="30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838200"/>
            <a:ext cx="4648200" cy="762000"/>
          </a:xfrm>
        </p:spPr>
        <p:txBody>
          <a:bodyPr/>
          <a:lstStyle/>
          <a:p>
            <a:pPr marL="228600" indent="-228600" algn="l">
              <a:spcBef>
                <a:spcPts val="0"/>
              </a:spcBef>
              <a:spcAft>
                <a:spcPts val="1000"/>
              </a:spcAft>
              <a:buClr>
                <a:srgbClr val="0099CC"/>
              </a:buClr>
              <a:buFont typeface="Wingdings"/>
              <a:buChar char="§"/>
            </a:pPr>
            <a:r>
              <a:rPr lang="en-US" sz="1600" b="0" i="0" u="sng" dirty="0" err="1">
                <a:solidFill>
                  <a:srgbClr val="000000"/>
                </a:solidFill>
                <a:latin typeface="Arial"/>
                <a:ea typeface="+mn-ea"/>
                <a:cs typeface="+mn-cs"/>
              </a:rPr>
              <a:t>Частота</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дискретизации</a:t>
            </a:r>
            <a:r>
              <a:rPr lang="en-US" sz="1600" b="0" i="0" u="sng" dirty="0">
                <a:solidFill>
                  <a:srgbClr val="000000"/>
                </a:solidFill>
                <a:latin typeface="Arial"/>
                <a:ea typeface="+mn-ea"/>
                <a:cs typeface="+mn-cs"/>
              </a:rPr>
              <a:t> </a:t>
            </a:r>
            <a:r>
              <a:rPr lang="en-US" sz="1600" b="0" i="0" dirty="0">
                <a:solidFill>
                  <a:srgbClr val="000000"/>
                </a:solidFill>
                <a:latin typeface="Arial"/>
                <a:ea typeface="+mn-ea"/>
                <a:cs typeface="+mn-cs"/>
              </a:rPr>
              <a:t>(</a:t>
            </a:r>
            <a:r>
              <a:rPr lang="en-US" sz="1600" b="0" i="0" dirty="0" err="1">
                <a:solidFill>
                  <a:srgbClr val="000000"/>
                </a:solidFill>
                <a:latin typeface="Arial"/>
                <a:ea typeface="+mn-ea"/>
                <a:cs typeface="+mn-cs"/>
              </a:rPr>
              <a:t>проб</a:t>
            </a:r>
            <a:r>
              <a:rPr lang="en-US" sz="1600" b="0" i="0" dirty="0">
                <a:solidFill>
                  <a:srgbClr val="000000"/>
                </a:solidFill>
                <a:latin typeface="Arial"/>
                <a:ea typeface="+mn-ea"/>
                <a:cs typeface="+mn-cs"/>
              </a:rPr>
              <a:t>/с) — </a:t>
            </a:r>
            <a:r>
              <a:rPr lang="en-US" sz="1600" b="0" i="0" dirty="0" err="1">
                <a:solidFill>
                  <a:srgbClr val="000000"/>
                </a:solidFill>
                <a:latin typeface="Arial"/>
                <a:ea typeface="+mn-ea"/>
                <a:cs typeface="+mn-cs"/>
              </a:rPr>
              <a:t>по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меньшей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мере</a:t>
            </a:r>
            <a:r>
              <a:rPr lang="en-US" sz="1600" b="0" i="0" dirty="0">
                <a:solidFill>
                  <a:srgbClr val="000000"/>
                </a:solidFill>
                <a:latin typeface="Arial"/>
                <a:ea typeface="+mn-ea"/>
                <a:cs typeface="+mn-cs"/>
              </a:rPr>
              <a:t> в 4 </a:t>
            </a:r>
            <a:r>
              <a:rPr lang="en-US" sz="1600" b="0" i="0" dirty="0" err="1">
                <a:solidFill>
                  <a:srgbClr val="000000"/>
                </a:solidFill>
                <a:latin typeface="Arial"/>
                <a:ea typeface="+mn-ea"/>
                <a:cs typeface="+mn-cs"/>
              </a:rPr>
              <a:t>раза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больше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полосы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пропускания</a:t>
            </a:r>
            <a:endParaRPr lang="en-US" sz="1600" b="0" i="0" dirty="0">
              <a:solidFill>
                <a:srgbClr val="000000"/>
              </a:solidFill>
              <a:latin typeface="Arial"/>
              <a:ea typeface="+mn-ea"/>
              <a:cs typeface="+mn-cs"/>
            </a:endParaRPr>
          </a:p>
          <a:p>
            <a:pPr marL="228600" indent="-228600" algn="l">
              <a:spcBef>
                <a:spcPts val="0"/>
              </a:spcBef>
              <a:spcAft>
                <a:spcPts val="1000"/>
              </a:spcAft>
              <a:buClr>
                <a:srgbClr val="0099CC"/>
              </a:buClr>
              <a:buFont typeface="Wingdings"/>
              <a:buChar char="§"/>
            </a:pPr>
            <a:r>
              <a:rPr lang="en-US" sz="1600" b="0" i="0" u="sng" dirty="0" err="1">
                <a:solidFill>
                  <a:srgbClr val="000000"/>
                </a:solidFill>
                <a:latin typeface="Arial"/>
                <a:ea typeface="+mn-ea"/>
                <a:cs typeface="+mn-cs"/>
              </a:rPr>
              <a:t>Объем</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памяти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определяет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максимальную</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длину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сигнала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которую</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можно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зарегистрировать</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прерывая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отбор</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проб</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максимальной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частой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дискретизации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a:t>
            </a:r>
          </a:p>
          <a:p>
            <a:pPr marL="228600" indent="-228600" algn="l">
              <a:spcBef>
                <a:spcPts val="0"/>
              </a:spcBef>
              <a:spcAft>
                <a:spcPts val="1000"/>
              </a:spcAft>
              <a:buClr>
                <a:srgbClr val="0099CC"/>
              </a:buClr>
              <a:buFont typeface="Wingdings"/>
              <a:buChar char="§"/>
            </a:pPr>
            <a:r>
              <a:rPr lang="en-US" sz="1600" b="0" i="0" u="sng" dirty="0" err="1">
                <a:solidFill>
                  <a:srgbClr val="000000"/>
                </a:solidFill>
                <a:latin typeface="Arial"/>
                <a:ea typeface="+mn-ea"/>
                <a:cs typeface="+mn-cs"/>
              </a:rPr>
              <a:t>Число</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каналов</a:t>
            </a:r>
            <a:r>
              <a:rPr lang="en-US" sz="1600" b="0" i="0" u="sng" dirty="0">
                <a:solidFill>
                  <a:srgbClr val="000000"/>
                </a:solidFill>
                <a:latin typeface="Arial"/>
                <a:ea typeface="+mn-ea"/>
                <a:cs typeface="+mn-cs"/>
              </a:rPr>
              <a:t> </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обычно</a:t>
            </a:r>
            <a:r>
              <a:rPr lang="en-US" sz="1600" b="0" i="0" dirty="0">
                <a:solidFill>
                  <a:srgbClr val="000000"/>
                </a:solidFill>
                <a:latin typeface="Arial"/>
                <a:ea typeface="+mn-ea"/>
                <a:cs typeface="+mn-cs"/>
              </a:rPr>
              <a:t> 2 </a:t>
            </a:r>
            <a:r>
              <a:rPr lang="en-US" sz="1600" b="0" i="0" dirty="0" err="1">
                <a:solidFill>
                  <a:srgbClr val="000000"/>
                </a:solidFill>
                <a:latin typeface="Arial"/>
                <a:ea typeface="+mn-ea"/>
                <a:cs typeface="+mn-cs"/>
              </a:rPr>
              <a:t>или</a:t>
            </a:r>
            <a:r>
              <a:rPr lang="en-US" sz="1600" b="0" i="0" dirty="0">
                <a:solidFill>
                  <a:srgbClr val="000000"/>
                </a:solidFill>
                <a:latin typeface="Arial"/>
                <a:ea typeface="+mn-ea"/>
                <a:cs typeface="+mn-cs"/>
              </a:rPr>
              <a:t> 4. В </a:t>
            </a:r>
            <a:r>
              <a:rPr lang="en-US" sz="1600" b="0" i="0" dirty="0" err="1">
                <a:solidFill>
                  <a:srgbClr val="000000"/>
                </a:solidFill>
                <a:latin typeface="Arial"/>
                <a:ea typeface="+mn-ea"/>
                <a:cs typeface="+mn-cs"/>
              </a:rPr>
              <a:t>модели</a:t>
            </a:r>
            <a:r>
              <a:rPr lang="en-US" sz="1600" b="0" i="0" dirty="0">
                <a:solidFill>
                  <a:srgbClr val="000000"/>
                </a:solidFill>
                <a:latin typeface="Arial"/>
                <a:ea typeface="+mn-ea"/>
                <a:cs typeface="+mn-cs"/>
              </a:rPr>
              <a:t> MSO </a:t>
            </a:r>
            <a:r>
              <a:rPr lang="en-US" sz="1600" b="0" i="0" dirty="0" err="1">
                <a:solidFill>
                  <a:srgbClr val="000000"/>
                </a:solidFill>
                <a:latin typeface="Arial"/>
                <a:ea typeface="+mn-ea"/>
                <a:cs typeface="+mn-cs"/>
              </a:rPr>
              <a:t>добавлено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от</a:t>
            </a:r>
            <a:r>
              <a:rPr lang="en-US" sz="1600" b="0" i="0" dirty="0">
                <a:solidFill>
                  <a:srgbClr val="000000"/>
                </a:solidFill>
                <a:latin typeface="Arial"/>
                <a:ea typeface="+mn-ea"/>
                <a:cs typeface="+mn-cs"/>
              </a:rPr>
              <a:t> 8 </a:t>
            </a:r>
            <a:r>
              <a:rPr lang="en-US" sz="1600" b="0" i="0" dirty="0" err="1">
                <a:solidFill>
                  <a:srgbClr val="000000"/>
                </a:solidFill>
                <a:latin typeface="Arial"/>
                <a:ea typeface="+mn-ea"/>
                <a:cs typeface="+mn-cs"/>
              </a:rPr>
              <a:t>до</a:t>
            </a:r>
            <a:r>
              <a:rPr lang="en-US" sz="1600" b="0" i="0" dirty="0">
                <a:solidFill>
                  <a:srgbClr val="000000"/>
                </a:solidFill>
                <a:latin typeface="Arial"/>
                <a:ea typeface="+mn-ea"/>
                <a:cs typeface="+mn-cs"/>
              </a:rPr>
              <a:t> 32 </a:t>
            </a:r>
            <a:r>
              <a:rPr lang="en-US" sz="1600" b="0" i="0" dirty="0" err="1">
                <a:solidFill>
                  <a:srgbClr val="000000"/>
                </a:solidFill>
                <a:latin typeface="Arial"/>
                <a:ea typeface="+mn-ea"/>
                <a:cs typeface="+mn-cs"/>
              </a:rPr>
              <a:t>каналов</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сбора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цифровых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данных</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разрешением</a:t>
            </a:r>
            <a:r>
              <a:rPr lang="en-US" sz="1600" b="0" i="0" dirty="0">
                <a:solidFill>
                  <a:srgbClr val="000000"/>
                </a:solidFill>
                <a:latin typeface="Arial"/>
                <a:ea typeface="+mn-ea"/>
                <a:cs typeface="+mn-cs"/>
              </a:rPr>
              <a:t> 1 </a:t>
            </a:r>
            <a:r>
              <a:rPr lang="en-US" sz="1600" b="0" i="0" dirty="0" err="1">
                <a:solidFill>
                  <a:srgbClr val="000000"/>
                </a:solidFill>
                <a:latin typeface="Arial"/>
                <a:ea typeface="+mn-ea"/>
                <a:cs typeface="+mn-cs"/>
              </a:rPr>
              <a:t>бит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высоким</a:t>
            </a:r>
            <a:r>
              <a:rPr lang="en-US" sz="1600" b="0" i="0" dirty="0">
                <a:solidFill>
                  <a:srgbClr val="000000"/>
                </a:solidFill>
                <a:latin typeface="Arial"/>
                <a:ea typeface="+mn-ea"/>
                <a:cs typeface="+mn-cs"/>
              </a:rPr>
              <a:t> и </a:t>
            </a:r>
            <a:r>
              <a:rPr lang="en-US" sz="1600" b="0" i="0" dirty="0" err="1">
                <a:solidFill>
                  <a:srgbClr val="000000"/>
                </a:solidFill>
                <a:latin typeface="Arial"/>
                <a:ea typeface="+mn-ea"/>
                <a:cs typeface="+mn-cs"/>
              </a:rPr>
              <a:t>низким</a:t>
            </a:r>
            <a:r>
              <a:rPr lang="en-US" sz="1600" b="0" i="0" dirty="0">
                <a:solidFill>
                  <a:srgbClr val="000000"/>
                </a:solidFill>
                <a:latin typeface="Arial"/>
                <a:ea typeface="+mn-ea"/>
                <a:cs typeface="+mn-cs"/>
              </a:rPr>
              <a:t>).</a:t>
            </a:r>
          </a:p>
        </p:txBody>
      </p:sp>
      <p:pic>
        <p:nvPicPr>
          <p:cNvPr id="10" name="Picture 2"/>
          <p:cNvPicPr>
            <a:picLocks noChangeAspect="1" noChangeArrowheads="1"/>
          </p:cNvPicPr>
          <p:nvPr/>
        </p:nvPicPr>
        <p:blipFill>
          <a:blip r:embed="rId3" cstate="screen"/>
          <a:srcRect/>
          <a:stretch>
            <a:fillRect/>
          </a:stretch>
        </p:blipFill>
        <p:spPr bwMode="auto">
          <a:xfrm>
            <a:off x="5029200" y="1066800"/>
            <a:ext cx="3783724" cy="2438400"/>
          </a:xfrm>
          <a:prstGeom prst="rect">
            <a:avLst/>
          </a:prstGeom>
          <a:noFill/>
          <a:ln w="9525">
            <a:noFill/>
            <a:miter lim="800000"/>
            <a:headEnd/>
            <a:tailEnd/>
          </a:ln>
        </p:spPr>
      </p:pic>
      <p:sp>
        <p:nvSpPr>
          <p:cNvPr id="12" name="Rectangle 3"/>
          <p:cNvSpPr txBox="1">
            <a:spLocks noChangeArrowheads="1"/>
          </p:cNvSpPr>
          <p:nvPr/>
        </p:nvSpPr>
        <p:spPr bwMode="black">
          <a:xfrm>
            <a:off x="304800" y="4165600"/>
            <a:ext cx="8458200" cy="762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28600" marR="0" indent="-228600" algn="l" defTabSz="914400">
              <a:lnSpc>
                <a:spcPct val="100000"/>
              </a:lnSpc>
              <a:spcBef>
                <a:spcPts val="0"/>
              </a:spcBef>
              <a:spcAft>
                <a:spcPts val="1000"/>
              </a:spcAft>
              <a:buClr>
                <a:srgbClr val="0099CC"/>
              </a:buClr>
              <a:buFont typeface="Wingdings"/>
              <a:buChar char="§"/>
            </a:pPr>
            <a:r>
              <a:rPr lang="en-US" sz="1600" b="0" i="0" u="sng" strike="noStrike" spc="0" baseline="0" dirty="0" err="1">
                <a:solidFill>
                  <a:srgbClr val="000000"/>
                </a:solidFill>
                <a:latin typeface="Arial"/>
                <a:ea typeface="+mn-ea"/>
                <a:cs typeface="+mn-cs"/>
              </a:rPr>
              <a:t>Скорость</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обновления</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сигнала</a:t>
            </a:r>
            <a:r>
              <a:rPr lang="en-US" sz="1600" b="0" i="0" u="sng" strike="noStrike" spc="0" baseline="0" dirty="0">
                <a:solidFill>
                  <a:srgbClr val="000000"/>
                </a:solidFill>
                <a:latin typeface="Arial"/>
                <a:ea typeface="+mn-ea"/>
                <a:cs typeface="+mn-cs"/>
              </a:rPr>
              <a:t> </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более</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высокая</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скорость</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увеличивает</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вероятность</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регистрации</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редких</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проблем</a:t>
            </a:r>
            <a:r>
              <a:rPr lang="en-US" sz="1600" b="0" i="0" u="none" strike="noStrike" spc="0" baseline="0" dirty="0">
                <a:solidFill>
                  <a:srgbClr val="000000"/>
                </a:solidFill>
                <a:latin typeface="Arial"/>
                <a:ea typeface="+mn-ea"/>
                <a:cs typeface="+mn-cs"/>
              </a:rPr>
              <a:t> в </a:t>
            </a:r>
            <a:r>
              <a:rPr lang="en-US" sz="1600" b="0" i="0" u="none" strike="noStrike" spc="0" baseline="0" dirty="0" err="1">
                <a:solidFill>
                  <a:srgbClr val="000000"/>
                </a:solidFill>
                <a:latin typeface="Arial"/>
                <a:ea typeface="+mn-ea"/>
                <a:cs typeface="+mn-cs"/>
              </a:rPr>
              <a:t>цепи</a:t>
            </a:r>
            <a:r>
              <a:rPr lang="en-US" sz="1600" b="0" i="0" u="none" strike="noStrike" spc="0" baseline="0" dirty="0">
                <a:solidFill>
                  <a:srgbClr val="000000"/>
                </a:solidFill>
                <a:latin typeface="Arial"/>
                <a:ea typeface="+mn-ea"/>
                <a:cs typeface="+mn-cs"/>
              </a:rPr>
              <a:t>.</a:t>
            </a:r>
          </a:p>
          <a:p>
            <a:pPr marL="228600" marR="0" indent="-228600" algn="l" defTabSz="914400">
              <a:lnSpc>
                <a:spcPct val="100000"/>
              </a:lnSpc>
              <a:spcBef>
                <a:spcPts val="0"/>
              </a:spcBef>
              <a:spcAft>
                <a:spcPts val="1000"/>
              </a:spcAft>
              <a:buClr>
                <a:srgbClr val="0099CC"/>
              </a:buClr>
              <a:buFont typeface="Wingdings"/>
              <a:buChar char="§"/>
            </a:pPr>
            <a:r>
              <a:rPr lang="en-US" sz="1600" b="0" i="0" u="sng" strike="noStrike" spc="0" baseline="0" dirty="0" err="1">
                <a:solidFill>
                  <a:srgbClr val="000000"/>
                </a:solidFill>
                <a:latin typeface="Arial"/>
                <a:ea typeface="+mn-ea"/>
                <a:cs typeface="+mn-cs"/>
              </a:rPr>
              <a:t>Качество</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изображения</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дисплея</a:t>
            </a:r>
            <a:r>
              <a:rPr lang="en-US" sz="1600" b="0" i="0" u="sng" strike="noStrike" spc="0" baseline="0" dirty="0">
                <a:solidFill>
                  <a:srgbClr val="000000"/>
                </a:solidFill>
                <a:latin typeface="Arial"/>
                <a:ea typeface="+mn-ea"/>
                <a:cs typeface="+mn-cs"/>
              </a:rPr>
              <a:t> </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размер</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разрешение</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число</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уровней</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яркости</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дисплея</a:t>
            </a:r>
            <a:r>
              <a:rPr lang="en-US" sz="1600" b="0" i="0" u="none" strike="noStrike" spc="0" baseline="0" dirty="0">
                <a:solidFill>
                  <a:srgbClr val="000000"/>
                </a:solidFill>
                <a:latin typeface="Arial"/>
                <a:ea typeface="+mn-ea"/>
                <a:cs typeface="+mn-cs"/>
              </a:rPr>
              <a:t>.</a:t>
            </a:r>
          </a:p>
          <a:p>
            <a:pPr marL="228600" marR="0" indent="-228600" algn="l" defTabSz="914400">
              <a:lnSpc>
                <a:spcPct val="100000"/>
              </a:lnSpc>
              <a:spcBef>
                <a:spcPts val="0"/>
              </a:spcBef>
              <a:spcAft>
                <a:spcPts val="1000"/>
              </a:spcAft>
              <a:buClr>
                <a:srgbClr val="0099CC"/>
              </a:buClr>
              <a:buFont typeface="Wingdings"/>
              <a:buChar char="§"/>
            </a:pPr>
            <a:r>
              <a:rPr lang="en-US" sz="1600" b="0" i="0" u="sng" strike="noStrike" spc="0" baseline="0" dirty="0" err="1">
                <a:solidFill>
                  <a:srgbClr val="000000"/>
                </a:solidFill>
                <a:latin typeface="Arial"/>
                <a:ea typeface="+mn-ea"/>
                <a:cs typeface="+mn-cs"/>
              </a:rPr>
              <a:t>Расширенные</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режимы</a:t>
            </a:r>
            <a:r>
              <a:rPr lang="en-US" sz="1600" b="0" i="0" u="sng" strike="noStrike" spc="0" baseline="0" dirty="0">
                <a:solidFill>
                  <a:srgbClr val="000000"/>
                </a:solidFill>
                <a:latin typeface="Arial"/>
                <a:ea typeface="+mn-ea"/>
                <a:cs typeface="+mn-cs"/>
              </a:rPr>
              <a:t> </a:t>
            </a:r>
            <a:r>
              <a:rPr lang="en-US" sz="1600" b="0" i="0" u="sng" strike="noStrike" spc="0" baseline="0" dirty="0" err="1">
                <a:solidFill>
                  <a:srgbClr val="000000"/>
                </a:solidFill>
                <a:latin typeface="Arial"/>
                <a:ea typeface="+mn-ea"/>
                <a:cs typeface="+mn-cs"/>
              </a:rPr>
              <a:t>запуска</a:t>
            </a:r>
            <a:r>
              <a:rPr lang="en-US" sz="1600" b="0" i="0" u="sng" strike="noStrike" spc="0" baseline="0" dirty="0">
                <a:solidFill>
                  <a:srgbClr val="000000"/>
                </a:solidFill>
                <a:latin typeface="Arial"/>
                <a:ea typeface="+mn-ea"/>
                <a:cs typeface="+mn-cs"/>
              </a:rPr>
              <a:t> </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классифицированные</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по</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времени</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длительности</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импульса</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по</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шаблону</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видеосигналу</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последовательному</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сигналу</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нарушению</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сигнала</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скорость</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фронта</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время</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настройки</a:t>
            </a:r>
            <a:r>
              <a:rPr lang="en-US" sz="1600" b="0" i="0" u="none" strike="noStrike" spc="0" baseline="0" dirty="0">
                <a:solidFill>
                  <a:srgbClr val="000000"/>
                </a:solidFill>
                <a:latin typeface="Arial"/>
                <a:ea typeface="+mn-ea"/>
                <a:cs typeface="+mn-cs"/>
              </a:rPr>
              <a:t>/</a:t>
            </a:r>
            <a:r>
              <a:rPr lang="en-US" sz="1600" b="0" i="0" u="none" strike="noStrike" spc="0" baseline="0" dirty="0" err="1">
                <a:solidFill>
                  <a:srgbClr val="000000"/>
                </a:solidFill>
                <a:latin typeface="Arial"/>
                <a:ea typeface="+mn-ea"/>
                <a:cs typeface="+mn-cs"/>
              </a:rPr>
              <a:t>удержания</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короткий</a:t>
            </a:r>
            <a:r>
              <a:rPr lang="en-US" sz="1600" b="0" i="0" u="none" strike="noStrike" spc="0" baseline="0" dirty="0">
                <a:solidFill>
                  <a:srgbClr val="000000"/>
                </a:solidFill>
                <a:latin typeface="Arial"/>
                <a:ea typeface="+mn-ea"/>
                <a:cs typeface="+mn-cs"/>
              </a:rPr>
              <a:t> </a:t>
            </a:r>
            <a:r>
              <a:rPr lang="en-US" sz="1600" b="0" i="0" u="none" strike="noStrike" spc="0" baseline="0" dirty="0" err="1">
                <a:solidFill>
                  <a:srgbClr val="000000"/>
                </a:solidFill>
                <a:latin typeface="Arial"/>
                <a:ea typeface="+mn-ea"/>
                <a:cs typeface="+mn-cs"/>
              </a:rPr>
              <a:t>пакет</a:t>
            </a:r>
            <a:r>
              <a:rPr lang="en-US" sz="1600" b="0" i="0" u="none" strike="noStrike" spc="0" baseline="0" dirty="0">
                <a:solidFill>
                  <a:srgbClr val="000000"/>
                </a:solidFill>
                <a:latin typeface="Arial"/>
                <a:ea typeface="+mn-ea"/>
                <a:cs typeface="+mn-cs"/>
              </a:rPr>
              <a:t>) и т. д.</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60"/>
              </a:spcAft>
              <a:buNone/>
            </a:pPr>
            <a:r>
              <a:rPr lang="en-US" sz="2600" b="1" i="0" dirty="0" err="1">
                <a:solidFill>
                  <a:srgbClr val="0099CC"/>
                </a:solidFill>
                <a:effectLst>
                  <a:outerShdw blurRad="38100" dist="38100" dir="2700000" algn="tl">
                    <a:srgbClr val="C0C0C0"/>
                  </a:outerShdw>
                </a:effectLst>
                <a:latin typeface="Arial"/>
                <a:ea typeface="+mj-ea"/>
                <a:cs typeface="+mj-cs"/>
              </a:rPr>
              <a:t>Повторение</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измерения</a:t>
            </a:r>
            <a:r>
              <a:rPr lang="en-US" sz="2600" b="1" i="0" dirty="0">
                <a:solidFill>
                  <a:srgbClr val="0099CC"/>
                </a:solidFill>
                <a:effectLst>
                  <a:outerShdw blurRad="38100" dist="38100" dir="2700000" algn="tl">
                    <a:srgbClr val="C0C0C0"/>
                  </a:outerShdw>
                </a:effectLst>
                <a:latin typeface="Arial"/>
                <a:ea typeface="+mj-ea"/>
                <a:cs typeface="+mj-cs"/>
              </a:rPr>
              <a:t> — </a:t>
            </a:r>
            <a:r>
              <a:rPr lang="en-US" sz="2600" b="1" i="0" dirty="0" err="1">
                <a:solidFill>
                  <a:srgbClr val="0099CC"/>
                </a:solidFill>
                <a:effectLst>
                  <a:outerShdw blurRad="38100" dist="38100" dir="2700000" algn="tl">
                    <a:srgbClr val="C0C0C0"/>
                  </a:outerShdw>
                </a:effectLst>
                <a:latin typeface="Arial"/>
                <a:ea typeface="+mj-ea"/>
                <a:cs typeface="+mj-cs"/>
              </a:rPr>
              <a:t>модель</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пробника</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для</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динамического</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диапазона</a:t>
            </a:r>
            <a:r>
              <a:rPr lang="en-US" sz="2600" b="1" i="0" dirty="0">
                <a:solidFill>
                  <a:srgbClr val="0099CC"/>
                </a:solidFill>
                <a:effectLst>
                  <a:outerShdw blurRad="38100" dist="38100" dir="2700000" algn="tl">
                    <a:srgbClr val="C0C0C0"/>
                  </a:outerShdw>
                </a:effectLst>
                <a:latin typeface="Arial"/>
                <a:ea typeface="+mj-ea"/>
                <a:cs typeface="+mj-cs"/>
              </a:rPr>
              <a:t>/</a:t>
            </a:r>
            <a:r>
              <a:rPr lang="en-US" sz="2600" b="1" i="0" dirty="0" err="1">
                <a:solidFill>
                  <a:srgbClr val="0099CC"/>
                </a:solidFill>
                <a:effectLst>
                  <a:outerShdw blurRad="38100" dist="38100" dir="2700000" algn="tl">
                    <a:srgbClr val="C0C0C0"/>
                  </a:outerShdw>
                </a:effectLst>
                <a:latin typeface="Arial"/>
                <a:ea typeface="+mj-ea"/>
                <a:cs typeface="+mj-cs"/>
              </a:rPr>
              <a:t>переменного</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тока</a:t>
            </a:r>
            <a:endParaRPr lang="en-US" sz="26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3276600"/>
            <a:ext cx="8458200" cy="3048000"/>
          </a:xfrm>
        </p:spPr>
        <p:txBody>
          <a:bodyPr/>
          <a:lstStyle/>
          <a:p>
            <a:pPr marL="228600" indent="-228600" algn="l">
              <a:spcBef>
                <a:spcPts val="0"/>
              </a:spcBef>
              <a:spcAft>
                <a:spcPts val="960"/>
              </a:spcAft>
              <a:buClr>
                <a:srgbClr val="0099CC"/>
              </a:buClr>
              <a:buFont typeface="Wingdings"/>
              <a:buChar char="§"/>
            </a:pPr>
            <a:r>
              <a:rPr lang="en-US" sz="1400" b="1" i="1" dirty="0" err="1">
                <a:solidFill>
                  <a:srgbClr val="000000"/>
                </a:solidFill>
                <a:latin typeface="Arial"/>
                <a:ea typeface="+mn-ea"/>
                <a:cs typeface="+mn-cs"/>
              </a:rPr>
              <a:t>C</a:t>
            </a:r>
            <a:r>
              <a:rPr lang="en-US" sz="1400" b="1" i="1" baseline="-25000" dirty="0" err="1">
                <a:solidFill>
                  <a:srgbClr val="000000"/>
                </a:solidFill>
                <a:latin typeface="Arial"/>
                <a:ea typeface="+mn-ea"/>
                <a:cs typeface="+mn-cs"/>
              </a:rPr>
              <a:t>осциллографа</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и</a:t>
            </a:r>
            <a:r>
              <a:rPr lang="sk-SK" sz="1400" b="0" i="0" dirty="0" smtClean="0">
                <a:solidFill>
                  <a:srgbClr val="000000"/>
                </a:solidFill>
                <a:latin typeface="Arial"/>
                <a:ea typeface="+mn-ea"/>
                <a:cs typeface="+mn-cs"/>
              </a:rPr>
              <a:t> </a:t>
            </a:r>
            <a:r>
              <a:rPr lang="en-US" sz="1400" b="1" i="1" dirty="0" err="1" smtClean="0">
                <a:solidFill>
                  <a:srgbClr val="000000"/>
                </a:solidFill>
                <a:latin typeface="Arial"/>
                <a:ea typeface="+mn-ea"/>
                <a:cs typeface="+mn-cs"/>
              </a:rPr>
              <a:t>C</a:t>
            </a:r>
            <a:r>
              <a:rPr lang="en-US" sz="1400" b="1" i="1" baseline="-25000" dirty="0" err="1" smtClean="0">
                <a:solidFill>
                  <a:srgbClr val="000000"/>
                </a:solidFill>
                <a:latin typeface="Arial"/>
                <a:ea typeface="+mn-ea"/>
                <a:cs typeface="+mn-cs"/>
              </a:rPr>
              <a:t>кабеля</a:t>
            </a:r>
            <a:r>
              <a:rPr lang="en-US" sz="1400" b="0" i="0" dirty="0" smtClean="0">
                <a:solidFill>
                  <a:srgbClr val="000000"/>
                </a:solidFill>
                <a:latin typeface="Arial"/>
                <a:ea typeface="+mn-ea"/>
                <a:cs typeface="+mn-cs"/>
              </a:rPr>
              <a:t> </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это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внутренняя</a:t>
            </a:r>
            <a:r>
              <a:rPr lang="en-US" sz="1400" b="0" i="0" dirty="0">
                <a:solidFill>
                  <a:srgbClr val="000000"/>
                </a:solidFill>
                <a:latin typeface="Arial"/>
                <a:ea typeface="+mn-ea"/>
                <a:cs typeface="+mn-cs"/>
              </a:rPr>
              <a:t>/</a:t>
            </a:r>
            <a:r>
              <a:rPr lang="en-US" sz="1400" b="0" i="0" dirty="0" err="1">
                <a:solidFill>
                  <a:srgbClr val="000000"/>
                </a:solidFill>
                <a:latin typeface="Arial"/>
                <a:ea typeface="+mn-ea"/>
                <a:cs typeface="+mn-cs"/>
              </a:rPr>
              <a:t>паразитная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емкость</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заложенная</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конструкцию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прибора</a:t>
            </a:r>
            <a:r>
              <a:rPr lang="en-US" sz="1400" b="0" i="0" dirty="0">
                <a:solidFill>
                  <a:srgbClr val="000000"/>
                </a:solidFill>
                <a:latin typeface="Arial"/>
                <a:ea typeface="+mn-ea"/>
                <a:cs typeface="+mn-cs"/>
              </a:rPr>
              <a:t>)</a:t>
            </a:r>
          </a:p>
          <a:p>
            <a:pPr marL="228600" indent="-228600" algn="l">
              <a:spcBef>
                <a:spcPts val="0"/>
              </a:spcBef>
              <a:spcAft>
                <a:spcPts val="960"/>
              </a:spcAft>
              <a:buClr>
                <a:srgbClr val="0099CC"/>
              </a:buClr>
              <a:buFont typeface="Wingdings"/>
              <a:buChar char="§"/>
            </a:pPr>
            <a:r>
              <a:rPr lang="en-US" sz="1400" b="1" i="1" dirty="0" err="1">
                <a:solidFill>
                  <a:srgbClr val="000000"/>
                </a:solidFill>
                <a:latin typeface="Arial"/>
                <a:ea typeface="+mn-ea"/>
                <a:cs typeface="+mn-cs"/>
              </a:rPr>
              <a:t>C</a:t>
            </a:r>
            <a:r>
              <a:rPr lang="en-US" sz="1400" b="1" i="1" baseline="-25000" dirty="0" err="1">
                <a:solidFill>
                  <a:srgbClr val="000000"/>
                </a:solidFill>
                <a:latin typeface="Arial"/>
                <a:ea typeface="+mn-ea"/>
                <a:cs typeface="+mn-cs"/>
              </a:rPr>
              <a:t>наконечника</a:t>
            </a:r>
            <a:r>
              <a:rPr lang="en-US" sz="1400" b="0" i="0" dirty="0">
                <a:solidFill>
                  <a:srgbClr val="000000"/>
                </a:solidFill>
                <a:latin typeface="Arial"/>
                <a:ea typeface="+mn-ea"/>
                <a:cs typeface="+mn-cs"/>
              </a:rPr>
              <a:t> и </a:t>
            </a:r>
            <a:r>
              <a:rPr lang="en-US" sz="1400" b="1" i="1" dirty="0" err="1">
                <a:solidFill>
                  <a:srgbClr val="000000"/>
                </a:solidFill>
                <a:latin typeface="Arial"/>
                <a:ea typeface="+mn-ea"/>
                <a:cs typeface="+mn-cs"/>
              </a:rPr>
              <a:t>C</a:t>
            </a:r>
            <a:r>
              <a:rPr lang="en-US" sz="1400" b="1" i="1" baseline="-25000" dirty="0" err="1">
                <a:solidFill>
                  <a:srgbClr val="000000"/>
                </a:solidFill>
                <a:latin typeface="Arial"/>
                <a:ea typeface="+mn-ea"/>
                <a:cs typeface="+mn-cs"/>
              </a:rPr>
              <a:t>комп</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заложены</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контракцию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прибора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компенсации</a:t>
            </a:r>
            <a:r>
              <a:rPr lang="en-US" sz="1400" b="0" i="0" dirty="0">
                <a:solidFill>
                  <a:srgbClr val="000000"/>
                </a:solidFill>
                <a:latin typeface="Arial"/>
                <a:ea typeface="+mn-ea"/>
                <a:cs typeface="+mn-cs"/>
              </a:rPr>
              <a:t> </a:t>
            </a:r>
            <a:r>
              <a:rPr lang="en-US" sz="1400" b="1" i="1" dirty="0" err="1">
                <a:solidFill>
                  <a:srgbClr val="000000"/>
                </a:solidFill>
                <a:latin typeface="Arial"/>
                <a:ea typeface="+mn-ea"/>
                <a:cs typeface="+mn-cs"/>
              </a:rPr>
              <a:t>C</a:t>
            </a:r>
            <a:r>
              <a:rPr lang="en-US" sz="1400" b="1" i="1" baseline="-25000" dirty="0" err="1">
                <a:solidFill>
                  <a:srgbClr val="000000"/>
                </a:solidFill>
                <a:latin typeface="Arial"/>
                <a:ea typeface="+mn-ea"/>
                <a:cs typeface="+mn-cs"/>
              </a:rPr>
              <a:t>осциллографа</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и</a:t>
            </a:r>
            <a:r>
              <a:rPr lang="sk-SK" sz="1400" b="0" i="0" dirty="0" smtClean="0">
                <a:solidFill>
                  <a:srgbClr val="000000"/>
                </a:solidFill>
                <a:latin typeface="Arial"/>
                <a:ea typeface="+mn-ea"/>
                <a:cs typeface="+mn-cs"/>
              </a:rPr>
              <a:t> </a:t>
            </a:r>
            <a:r>
              <a:rPr lang="en-US" sz="1400" b="1" i="1" dirty="0" err="1" smtClean="0">
                <a:solidFill>
                  <a:srgbClr val="000000"/>
                </a:solidFill>
                <a:latin typeface="Arial"/>
                <a:ea typeface="+mn-ea"/>
                <a:cs typeface="+mn-cs"/>
              </a:rPr>
              <a:t>C</a:t>
            </a:r>
            <a:r>
              <a:rPr lang="en-US" sz="1400" b="1" i="1" baseline="-25000" dirty="0" err="1" smtClean="0">
                <a:solidFill>
                  <a:srgbClr val="000000"/>
                </a:solidFill>
                <a:latin typeface="Arial"/>
                <a:ea typeface="+mn-ea"/>
                <a:cs typeface="+mn-cs"/>
              </a:rPr>
              <a:t>кабеля</a:t>
            </a:r>
            <a:r>
              <a:rPr lang="en-US" sz="1400" b="0" i="0" dirty="0">
                <a:solidFill>
                  <a:srgbClr val="000000"/>
                </a:solidFill>
                <a:latin typeface="Arial"/>
                <a:ea typeface="+mn-ea"/>
                <a:cs typeface="+mn-cs"/>
              </a:rPr>
              <a:t>.</a:t>
            </a:r>
          </a:p>
          <a:p>
            <a:pPr marL="228600" indent="-228600" algn="l">
              <a:spcBef>
                <a:spcPts val="0"/>
              </a:spcBef>
              <a:spcAft>
                <a:spcPts val="960"/>
              </a:spcAft>
              <a:buClr>
                <a:srgbClr val="0099CC"/>
              </a:buClr>
              <a:buFont typeface="Wingdings"/>
              <a:buChar char="§"/>
            </a:pPr>
            <a:r>
              <a:rPr lang="en-US" sz="1400" b="0" i="0" dirty="0" err="1">
                <a:solidFill>
                  <a:srgbClr val="000000"/>
                </a:solidFill>
                <a:latin typeface="Arial"/>
                <a:ea typeface="+mn-ea"/>
                <a:cs typeface="+mn-cs"/>
              </a:rPr>
              <a:t>Если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компенсация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настроена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должным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образом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динамическое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затухание</a:t>
            </a:r>
            <a:r>
              <a:rPr lang="en-US" sz="1400" b="0" i="0" dirty="0">
                <a:solidFill>
                  <a:srgbClr val="000000"/>
                </a:solidFill>
                <a:latin typeface="Arial"/>
                <a:ea typeface="+mn-ea"/>
                <a:cs typeface="+mn-cs"/>
              </a:rPr>
              <a:t>/</a:t>
            </a:r>
            <a:r>
              <a:rPr lang="en-US" sz="1400" b="0" i="0" dirty="0" err="1">
                <a:solidFill>
                  <a:srgbClr val="000000"/>
                </a:solidFill>
                <a:latin typeface="Arial"/>
                <a:ea typeface="+mn-ea"/>
                <a:cs typeface="+mn-cs"/>
              </a:rPr>
              <a:t>затухание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переменного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тока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обусловленное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зависящим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частоты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емкостным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сопротивлением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должно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совпадать</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резистивным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затуханием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делителя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напряжения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заложенным</a:t>
            </a:r>
            <a:r>
              <a:rPr lang="en-US" sz="1400" b="0" i="0" dirty="0">
                <a:solidFill>
                  <a:srgbClr val="000000"/>
                </a:solidFill>
                <a:latin typeface="Arial"/>
                <a:ea typeface="+mn-ea"/>
                <a:cs typeface="+mn-cs"/>
              </a:rPr>
              <a:t> в </a:t>
            </a:r>
            <a:r>
              <a:rPr lang="en-US" sz="1400" b="0" i="0" dirty="0" err="1">
                <a:solidFill>
                  <a:srgbClr val="000000"/>
                </a:solidFill>
                <a:latin typeface="Arial"/>
                <a:ea typeface="+mn-ea"/>
                <a:cs typeface="+mn-cs"/>
              </a:rPr>
              <a:t>конструкцию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прибора</a:t>
            </a:r>
            <a:r>
              <a:rPr lang="en-US" sz="1400" b="0" i="0" dirty="0">
                <a:solidFill>
                  <a:srgbClr val="000000"/>
                </a:solidFill>
                <a:latin typeface="Arial"/>
                <a:ea typeface="+mn-ea"/>
                <a:cs typeface="+mn-cs"/>
              </a:rPr>
              <a:t> (10:1).</a:t>
            </a:r>
          </a:p>
        </p:txBody>
      </p:sp>
      <p:pic>
        <p:nvPicPr>
          <p:cNvPr id="84994" name="Picture 2"/>
          <p:cNvPicPr>
            <a:picLocks noChangeAspect="1" noChangeArrowheads="1"/>
          </p:cNvPicPr>
          <p:nvPr/>
        </p:nvPicPr>
        <p:blipFill>
          <a:blip r:embed="rId3" cstate="screen"/>
          <a:srcRect/>
          <a:stretch>
            <a:fillRect/>
          </a:stretch>
        </p:blipFill>
        <p:spPr bwMode="auto">
          <a:xfrm>
            <a:off x="0" y="1143000"/>
            <a:ext cx="3200400" cy="1803680"/>
          </a:xfrm>
          <a:prstGeom prst="rect">
            <a:avLst/>
          </a:prstGeom>
          <a:noFill/>
          <a:ln w="9525">
            <a:noFill/>
            <a:miter lim="800000"/>
            <a:headEnd/>
            <a:tailEnd/>
          </a:ln>
        </p:spPr>
      </p:pic>
      <p:pic>
        <p:nvPicPr>
          <p:cNvPr id="84995" name="Picture 3"/>
          <p:cNvPicPr>
            <a:picLocks noChangeAspect="1" noChangeArrowheads="1"/>
          </p:cNvPicPr>
          <p:nvPr/>
        </p:nvPicPr>
        <p:blipFill>
          <a:blip r:embed="rId4" cstate="screen"/>
          <a:srcRect/>
          <a:stretch>
            <a:fillRect/>
          </a:stretch>
        </p:blipFill>
        <p:spPr bwMode="auto">
          <a:xfrm>
            <a:off x="3124200" y="711764"/>
            <a:ext cx="5867400" cy="2260036"/>
          </a:xfrm>
          <a:prstGeom prst="rect">
            <a:avLst/>
          </a:prstGeom>
          <a:noFill/>
          <a:ln w="9525">
            <a:noFill/>
            <a:miter lim="800000"/>
            <a:headEnd/>
            <a:tailEnd/>
          </a:ln>
        </p:spPr>
      </p:pic>
      <p:sp>
        <p:nvSpPr>
          <p:cNvPr id="7" name="TextBox 6"/>
          <p:cNvSpPr txBox="1"/>
          <p:nvPr/>
        </p:nvSpPr>
        <p:spPr>
          <a:xfrm>
            <a:off x="5105400" y="2819400"/>
            <a:ext cx="3259290" cy="307777"/>
          </a:xfrm>
          <a:prstGeom prst="rect">
            <a:avLst/>
          </a:prstGeom>
          <a:noFill/>
        </p:spPr>
        <p:txBody>
          <a:bodyPr wrap="none" rtlCol="0">
            <a:spAutoFit/>
          </a:bodyPr>
          <a:lstStyle/>
          <a:p>
            <a:pPr algn="l">
              <a:buNone/>
            </a:pPr>
            <a:r>
              <a:rPr lang="en-US" sz="1400" b="1" i="0" dirty="0" err="1">
                <a:latin typeface="Arial"/>
                <a:ea typeface="+mn-ea"/>
                <a:cs typeface="+mn-cs"/>
              </a:rPr>
              <a:t>Модель</a:t>
            </a:r>
            <a:r>
              <a:rPr lang="en-US" sz="1400" b="1" i="0" dirty="0">
                <a:latin typeface="Arial"/>
                <a:ea typeface="+mn-ea"/>
                <a:cs typeface="+mn-cs"/>
              </a:rPr>
              <a:t> </a:t>
            </a:r>
            <a:r>
              <a:rPr lang="en-US" sz="1400" b="1" i="0" dirty="0" err="1">
                <a:latin typeface="Arial"/>
                <a:ea typeface="+mn-ea"/>
                <a:cs typeface="+mn-cs"/>
              </a:rPr>
              <a:t>пассивного</a:t>
            </a:r>
            <a:r>
              <a:rPr lang="en-US" sz="1400" b="1" i="0" dirty="0">
                <a:latin typeface="Arial"/>
                <a:ea typeface="+mn-ea"/>
                <a:cs typeface="+mn-cs"/>
              </a:rPr>
              <a:t> </a:t>
            </a:r>
            <a:r>
              <a:rPr lang="en-US" sz="1400" b="1" i="0" dirty="0" err="1">
                <a:latin typeface="Arial"/>
                <a:ea typeface="+mn-ea"/>
                <a:cs typeface="+mn-cs"/>
              </a:rPr>
              <a:t>пробника</a:t>
            </a:r>
            <a:r>
              <a:rPr lang="en-US" sz="1400" b="1" i="0" dirty="0">
                <a:latin typeface="Arial"/>
                <a:ea typeface="+mn-ea"/>
                <a:cs typeface="+mn-cs"/>
              </a:rPr>
              <a:t> 10:1</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TextBox 11"/>
          <p:cNvSpPr txBox="1"/>
          <p:nvPr/>
        </p:nvSpPr>
        <p:spPr>
          <a:xfrm>
            <a:off x="838200" y="5712023"/>
            <a:ext cx="7812395" cy="307777"/>
          </a:xfrm>
          <a:prstGeom prst="rect">
            <a:avLst/>
          </a:prstGeom>
          <a:noFill/>
        </p:spPr>
        <p:txBody>
          <a:bodyPr wrap="none" rtlCol="0">
            <a:spAutoFit/>
          </a:bodyPr>
          <a:lstStyle/>
          <a:p>
            <a:pPr algn="l">
              <a:buNone/>
            </a:pPr>
            <a:r>
              <a:rPr lang="en-US" sz="1400" b="1" i="1" dirty="0" err="1">
                <a:latin typeface="Arial"/>
                <a:ea typeface="+mn-ea"/>
                <a:cs typeface="+mn-cs"/>
              </a:rPr>
              <a:t>Где</a:t>
            </a:r>
            <a:r>
              <a:rPr lang="en-US" sz="1400" b="1" i="1" dirty="0">
                <a:latin typeface="Arial"/>
                <a:ea typeface="+mn-ea"/>
                <a:cs typeface="+mn-cs"/>
              </a:rPr>
              <a:t> </a:t>
            </a:r>
            <a:r>
              <a:rPr lang="en-US" sz="1400" b="1" i="1" dirty="0" err="1">
                <a:latin typeface="Arial"/>
                <a:ea typeface="+mn-ea"/>
                <a:cs typeface="+mn-cs"/>
              </a:rPr>
              <a:t>C</a:t>
            </a:r>
            <a:r>
              <a:rPr lang="en-US" sz="1400" b="1" i="1" baseline="-25000" dirty="0" err="1">
                <a:latin typeface="Arial"/>
                <a:ea typeface="+mn-ea"/>
                <a:cs typeface="+mn-cs"/>
              </a:rPr>
              <a:t>parallel</a:t>
            </a:r>
            <a:r>
              <a:rPr lang="en-US" sz="1400" b="1" i="1" dirty="0">
                <a:latin typeface="Arial"/>
                <a:ea typeface="+mn-ea"/>
                <a:cs typeface="+mn-cs"/>
              </a:rPr>
              <a:t> — </a:t>
            </a:r>
            <a:r>
              <a:rPr lang="en-US" sz="1400" b="1" i="1" dirty="0" err="1">
                <a:latin typeface="Arial"/>
                <a:ea typeface="+mn-ea"/>
                <a:cs typeface="+mn-cs"/>
              </a:rPr>
              <a:t>это</a:t>
            </a:r>
            <a:r>
              <a:rPr lang="en-US" sz="1400" b="1" i="1" dirty="0">
                <a:latin typeface="Arial"/>
                <a:ea typeface="+mn-ea"/>
                <a:cs typeface="+mn-cs"/>
              </a:rPr>
              <a:t> </a:t>
            </a:r>
            <a:r>
              <a:rPr lang="en-US" sz="1400" b="1" i="1" dirty="0" err="1">
                <a:latin typeface="Arial"/>
                <a:ea typeface="+mn-ea"/>
                <a:cs typeface="+mn-cs"/>
              </a:rPr>
              <a:t>сумма</a:t>
            </a:r>
            <a:r>
              <a:rPr lang="en-US" sz="1400" b="1" i="1" dirty="0">
                <a:latin typeface="Arial"/>
                <a:ea typeface="+mn-ea"/>
                <a:cs typeface="+mn-cs"/>
              </a:rPr>
              <a:t> </a:t>
            </a:r>
            <a:r>
              <a:rPr lang="en-US" sz="1400" b="1" i="1" dirty="0" err="1">
                <a:latin typeface="Arial"/>
                <a:ea typeface="+mn-ea"/>
                <a:cs typeface="+mn-cs"/>
              </a:rPr>
              <a:t>C</a:t>
            </a:r>
            <a:r>
              <a:rPr lang="en-US" sz="1400" b="1" i="1" baseline="-25000" dirty="0" err="1">
                <a:latin typeface="Arial"/>
                <a:ea typeface="+mn-ea"/>
                <a:cs typeface="+mn-cs"/>
              </a:rPr>
              <a:t>комп</a:t>
            </a:r>
            <a:r>
              <a:rPr lang="en-US" sz="1400" b="1" i="1" dirty="0">
                <a:latin typeface="Arial"/>
                <a:ea typeface="+mn-ea"/>
                <a:cs typeface="+mn-cs"/>
              </a:rPr>
              <a:t> + </a:t>
            </a:r>
            <a:r>
              <a:rPr lang="en-US" sz="1400" b="1" i="1" dirty="0" err="1">
                <a:latin typeface="Arial"/>
                <a:ea typeface="+mn-ea"/>
                <a:cs typeface="+mn-cs"/>
              </a:rPr>
              <a:t>C</a:t>
            </a:r>
            <a:r>
              <a:rPr lang="en-US" sz="1400" b="1" i="1" baseline="-25000" dirty="0" err="1">
                <a:latin typeface="Arial"/>
                <a:ea typeface="+mn-ea"/>
                <a:cs typeface="+mn-cs"/>
              </a:rPr>
              <a:t>кабеля</a:t>
            </a:r>
            <a:r>
              <a:rPr lang="en-US" sz="1400" b="1" i="1" dirty="0">
                <a:latin typeface="Arial"/>
                <a:ea typeface="+mn-ea"/>
                <a:cs typeface="+mn-cs"/>
              </a:rPr>
              <a:t> + </a:t>
            </a:r>
            <a:r>
              <a:rPr lang="en-US" sz="1400" b="1" i="1" dirty="0" err="1">
                <a:latin typeface="Arial"/>
                <a:ea typeface="+mn-ea"/>
                <a:cs typeface="+mn-cs"/>
              </a:rPr>
              <a:t>C</a:t>
            </a:r>
            <a:r>
              <a:rPr lang="en-US" sz="1400" b="1" i="1" baseline="-25000" dirty="0" err="1">
                <a:latin typeface="Arial"/>
                <a:ea typeface="+mn-ea"/>
                <a:cs typeface="+mn-cs"/>
              </a:rPr>
              <a:t>осциллографа</a:t>
            </a:r>
            <a:r>
              <a:rPr lang="en-US" sz="1400" b="1" i="1" dirty="0">
                <a:latin typeface="Arial"/>
                <a:ea typeface="+mn-ea"/>
                <a:cs typeface="+mn-cs"/>
              </a:rPr>
              <a:t> </a:t>
            </a:r>
            <a:r>
              <a:rPr lang="en-US" sz="1400" b="1" i="1" dirty="0" err="1">
                <a:latin typeface="Arial"/>
                <a:ea typeface="+mn-ea"/>
                <a:cs typeface="+mn-cs"/>
              </a:rPr>
              <a:t>при</a:t>
            </a:r>
            <a:r>
              <a:rPr lang="en-US" sz="1400" b="1" i="1" dirty="0">
                <a:latin typeface="Arial"/>
                <a:ea typeface="+mn-ea"/>
                <a:cs typeface="+mn-cs"/>
              </a:rPr>
              <a:t> </a:t>
            </a:r>
            <a:r>
              <a:rPr lang="en-US" sz="1400" b="1" i="1" dirty="0" err="1">
                <a:latin typeface="Arial"/>
                <a:ea typeface="+mn-ea"/>
                <a:cs typeface="+mn-cs"/>
              </a:rPr>
              <a:t>параллельном</a:t>
            </a:r>
            <a:r>
              <a:rPr lang="en-US" sz="1400" b="1" i="1" dirty="0">
                <a:latin typeface="Arial"/>
                <a:ea typeface="+mn-ea"/>
                <a:cs typeface="+mn-cs"/>
              </a:rPr>
              <a:t> </a:t>
            </a:r>
            <a:r>
              <a:rPr lang="en-US" sz="1400" b="1" i="1" dirty="0" err="1">
                <a:latin typeface="Arial"/>
                <a:ea typeface="+mn-ea"/>
                <a:cs typeface="+mn-cs"/>
              </a:rPr>
              <a:t>подключении</a:t>
            </a:r>
            <a:endParaRPr lang="en-US" sz="1400" b="1" i="1" dirty="0">
              <a:latin typeface="Arial"/>
              <a:ea typeface="+mn-ea"/>
              <a:cs typeface="+mn-cs"/>
            </a:endParaRPr>
          </a:p>
        </p:txBody>
      </p:sp>
      <p:sp>
        <p:nvSpPr>
          <p:cNvPr id="2457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458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4581" name="Picture 5"/>
          <p:cNvPicPr>
            <a:picLocks noChangeAspect="1" noChangeArrowheads="1"/>
          </p:cNvPicPr>
          <p:nvPr/>
        </p:nvPicPr>
        <p:blipFill>
          <a:blip r:embed="rId5" cstate="screen">
            <a:clrChange>
              <a:clrFrom>
                <a:srgbClr val="FFFFFF"/>
              </a:clrFrom>
              <a:clrTo>
                <a:srgbClr val="FFFFFF">
                  <a:alpha val="0"/>
                </a:srgbClr>
              </a:clrTo>
            </a:clrChange>
          </a:blip>
          <a:srcRect/>
          <a:stretch>
            <a:fillRect/>
          </a:stretch>
        </p:blipFill>
        <p:spPr bwMode="auto">
          <a:xfrm>
            <a:off x="3352800" y="5038725"/>
            <a:ext cx="2028825" cy="6000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Компенсация пробников</a:t>
            </a:r>
          </a:p>
        </p:txBody>
      </p:sp>
      <p:sp>
        <p:nvSpPr>
          <p:cNvPr id="162819" name="Rectangle 3"/>
          <p:cNvSpPr>
            <a:spLocks noGrp="1" noChangeArrowheads="1"/>
          </p:cNvSpPr>
          <p:nvPr>
            <p:ph type="body" idx="1"/>
          </p:nvPr>
        </p:nvSpPr>
        <p:spPr>
          <a:xfrm>
            <a:off x="381000" y="4267200"/>
            <a:ext cx="8458200" cy="1371600"/>
          </a:xfrm>
        </p:spPr>
        <p:txBody>
          <a:bodyPr/>
          <a:lstStyle/>
          <a:p>
            <a:pPr marL="228600" indent="-228600" algn="l">
              <a:spcBef>
                <a:spcPts val="0"/>
              </a:spcBef>
              <a:spcAft>
                <a:spcPts val="960"/>
              </a:spcAft>
              <a:buClr>
                <a:srgbClr val="0099CC"/>
              </a:buClr>
              <a:buFont typeface="Wingdings"/>
              <a:buChar char="§"/>
            </a:pPr>
            <a:r>
              <a:rPr lang="en-US" sz="1400" b="0" i="0" dirty="0" err="1">
                <a:solidFill>
                  <a:srgbClr val="000000"/>
                </a:solidFill>
                <a:latin typeface="Arial"/>
                <a:ea typeface="+mn-ea"/>
                <a:cs typeface="+mn-cs"/>
              </a:rPr>
              <a:t>Подключите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канал</a:t>
            </a:r>
            <a:r>
              <a:rPr lang="en-US" sz="1400" b="0" i="0" dirty="0">
                <a:solidFill>
                  <a:srgbClr val="000000"/>
                </a:solidFill>
                <a:latin typeface="Arial"/>
                <a:ea typeface="+mn-ea"/>
                <a:cs typeface="+mn-cs"/>
              </a:rPr>
              <a:t> 1 и </a:t>
            </a:r>
            <a:r>
              <a:rPr lang="en-US" sz="1400" b="0" i="0" dirty="0" err="1">
                <a:solidFill>
                  <a:srgbClr val="000000"/>
                </a:solidFill>
                <a:latin typeface="Arial"/>
                <a:ea typeface="+mn-ea"/>
                <a:cs typeface="+mn-cs"/>
              </a:rPr>
              <a:t>канал</a:t>
            </a:r>
            <a:r>
              <a:rPr lang="en-US" sz="1400" b="0" i="0" dirty="0">
                <a:solidFill>
                  <a:srgbClr val="000000"/>
                </a:solidFill>
                <a:latin typeface="Arial"/>
                <a:ea typeface="+mn-ea"/>
                <a:cs typeface="+mn-cs"/>
              </a:rPr>
              <a:t> 2 </a:t>
            </a:r>
            <a:r>
              <a:rPr lang="en-US" sz="1400" b="0" i="0" dirty="0" err="1">
                <a:solidFill>
                  <a:srgbClr val="000000"/>
                </a:solidFill>
                <a:latin typeface="Arial"/>
                <a:ea typeface="+mn-ea"/>
                <a:cs typeface="+mn-cs"/>
              </a:rPr>
              <a:t>пробника</a:t>
            </a:r>
            <a:r>
              <a:rPr lang="en-US" sz="1400" b="0" i="0" dirty="0">
                <a:solidFill>
                  <a:srgbClr val="000000"/>
                </a:solidFill>
                <a:latin typeface="Arial"/>
                <a:ea typeface="+mn-ea"/>
                <a:cs typeface="+mn-cs"/>
              </a:rPr>
              <a:t> к </a:t>
            </a:r>
            <a:r>
              <a:rPr lang="en-US" sz="1400" b="0" i="0" dirty="0" err="1">
                <a:solidFill>
                  <a:srgbClr val="000000"/>
                </a:solidFill>
                <a:latin typeface="Arial"/>
                <a:ea typeface="+mn-ea"/>
                <a:cs typeface="+mn-cs"/>
              </a:rPr>
              <a:t>контакту</a:t>
            </a:r>
            <a:r>
              <a:rPr lang="en-US" sz="1400" b="0" i="0" dirty="0">
                <a:solidFill>
                  <a:srgbClr val="000000"/>
                </a:solidFill>
                <a:latin typeface="Arial"/>
                <a:ea typeface="+mn-ea"/>
                <a:cs typeface="+mn-cs"/>
              </a:rPr>
              <a:t> Probe Comp (</a:t>
            </a:r>
            <a:r>
              <a:rPr lang="en-US" sz="1400" b="0" i="0" dirty="0" err="1">
                <a:solidFill>
                  <a:srgbClr val="000000"/>
                </a:solidFill>
                <a:latin typeface="Arial"/>
                <a:ea typeface="+mn-ea"/>
                <a:cs typeface="+mn-cs"/>
              </a:rPr>
              <a:t>совпадает</a:t>
            </a:r>
            <a:r>
              <a:rPr lang="en-US" sz="1400" b="0" i="0" dirty="0">
                <a:solidFill>
                  <a:srgbClr val="000000"/>
                </a:solidFill>
                <a:latin typeface="Arial"/>
                <a:ea typeface="+mn-ea"/>
                <a:cs typeface="+mn-cs"/>
              </a:rPr>
              <a:t> с Demo2).</a:t>
            </a:r>
          </a:p>
          <a:p>
            <a:pPr marL="228600" indent="-228600" algn="l">
              <a:spcBef>
                <a:spcPts val="0"/>
              </a:spcBef>
              <a:spcAft>
                <a:spcPts val="960"/>
              </a:spcAft>
              <a:buClr>
                <a:srgbClr val="0099CC"/>
              </a:buClr>
              <a:buFont typeface="Wingdings"/>
              <a:buChar char="§"/>
            </a:pPr>
            <a:r>
              <a:rPr lang="en-US" sz="1400" b="0" i="0" dirty="0">
                <a:solidFill>
                  <a:srgbClr val="000000"/>
                </a:solidFill>
                <a:latin typeface="Arial"/>
                <a:ea typeface="+mn-ea"/>
                <a:cs typeface="+mn-cs"/>
              </a:rPr>
              <a:t>С </a:t>
            </a:r>
            <a:r>
              <a:rPr lang="en-US" sz="1400" b="0" i="0" dirty="0" err="1">
                <a:solidFill>
                  <a:srgbClr val="000000"/>
                </a:solidFill>
                <a:latin typeface="Arial"/>
                <a:ea typeface="+mn-ea"/>
                <a:cs typeface="+mn-cs"/>
              </a:rPr>
              <a:t>помощью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ручек</a:t>
            </a:r>
            <a:r>
              <a:rPr lang="en-US" sz="1400" b="0" i="0" dirty="0">
                <a:solidFill>
                  <a:srgbClr val="000000"/>
                </a:solidFill>
                <a:latin typeface="Arial"/>
                <a:ea typeface="+mn-ea"/>
                <a:cs typeface="+mn-cs"/>
              </a:rPr>
              <a:t> "В/</a:t>
            </a:r>
            <a:r>
              <a:rPr lang="en-US" sz="1400" b="0" i="0" dirty="0" err="1">
                <a:solidFill>
                  <a:srgbClr val="000000"/>
                </a:solidFill>
                <a:latin typeface="Arial"/>
                <a:ea typeface="+mn-ea"/>
                <a:cs typeface="+mn-cs"/>
              </a:rPr>
              <a:t>деление</a:t>
            </a:r>
            <a:r>
              <a:rPr lang="en-US" sz="1400" b="0" i="0" dirty="0">
                <a:solidFill>
                  <a:srgbClr val="000000"/>
                </a:solidFill>
                <a:latin typeface="Arial"/>
                <a:ea typeface="+mn-ea"/>
                <a:cs typeface="+mn-cs"/>
              </a:rPr>
              <a:t>" и "С/</a:t>
            </a:r>
            <a:r>
              <a:rPr lang="en-US" sz="1400" b="0" i="0" dirty="0" err="1">
                <a:solidFill>
                  <a:srgbClr val="000000"/>
                </a:solidFill>
                <a:latin typeface="Arial"/>
                <a:ea typeface="+mn-ea"/>
                <a:cs typeface="+mn-cs"/>
              </a:rPr>
              <a:t>деление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настройте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вывод</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обоих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сигналов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экран</a:t>
            </a:r>
            <a:r>
              <a:rPr lang="en-US" sz="1400" b="0" i="0" dirty="0">
                <a:solidFill>
                  <a:srgbClr val="000000"/>
                </a:solidFill>
                <a:latin typeface="Arial"/>
                <a:ea typeface="+mn-ea"/>
                <a:cs typeface="+mn-cs"/>
              </a:rPr>
              <a:t>.</a:t>
            </a:r>
          </a:p>
          <a:p>
            <a:pPr marL="228600" indent="-228600" algn="l">
              <a:spcBef>
                <a:spcPts val="0"/>
              </a:spcBef>
              <a:spcAft>
                <a:spcPts val="960"/>
              </a:spcAft>
              <a:buClr>
                <a:srgbClr val="0099CC"/>
              </a:buClr>
              <a:buFont typeface="Wingdings"/>
              <a:buChar char="§"/>
            </a:pP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получения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ровного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прямоугольного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отклика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отрегулируйте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конденсатор</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переменной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емкости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компенсации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пробника</a:t>
            </a:r>
            <a:r>
              <a:rPr lang="en-US" sz="1400" b="0" i="0" dirty="0">
                <a:solidFill>
                  <a:srgbClr val="000000"/>
                </a:solidFill>
                <a:latin typeface="Arial"/>
                <a:ea typeface="+mn-ea"/>
                <a:cs typeface="+mn-cs"/>
              </a:rPr>
              <a:t>	</a:t>
            </a:r>
            <a:r>
              <a:rPr lang="en-US" sz="1400" b="0" i="0" dirty="0" smtClean="0">
                <a:solidFill>
                  <a:srgbClr val="000000"/>
                </a:solidFill>
                <a:latin typeface="Arial"/>
                <a:ea typeface="+mn-ea"/>
                <a:cs typeface="+mn-cs"/>
              </a:rPr>
              <a:t>(</a:t>
            </a:r>
            <a:r>
              <a:rPr lang="en-US" sz="1400" b="1" i="1" dirty="0" err="1">
                <a:solidFill>
                  <a:srgbClr val="000000"/>
                </a:solidFill>
                <a:latin typeface="Arial"/>
                <a:ea typeface="+mn-ea"/>
                <a:cs typeface="+mn-cs"/>
              </a:rPr>
              <a:t>C</a:t>
            </a:r>
            <a:r>
              <a:rPr lang="en-US" sz="1400" b="1" i="1" baseline="-25000" dirty="0" err="1">
                <a:solidFill>
                  <a:srgbClr val="000000"/>
                </a:solidFill>
                <a:latin typeface="Arial"/>
                <a:ea typeface="+mn-ea"/>
                <a:cs typeface="+mn-cs"/>
              </a:rPr>
              <a:t>комп</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обоих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пробниках</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помощью</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небольшой</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отвертки</a:t>
            </a:r>
            <a:r>
              <a:rPr lang="en-US" sz="1400" b="0" i="0" dirty="0">
                <a:solidFill>
                  <a:srgbClr val="000000"/>
                </a:solidFill>
                <a:latin typeface="Arial"/>
                <a:ea typeface="+mn-ea"/>
                <a:cs typeface="+mn-cs"/>
              </a:rPr>
              <a:t> с </a:t>
            </a:r>
            <a:r>
              <a:rPr lang="en-US" sz="1400" b="0" i="0" dirty="0" err="1">
                <a:solidFill>
                  <a:srgbClr val="000000"/>
                </a:solidFill>
                <a:latin typeface="Arial"/>
                <a:ea typeface="+mn-ea"/>
                <a:cs typeface="+mn-cs"/>
              </a:rPr>
              <a:t>плоским</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жалом</a:t>
            </a:r>
            <a:r>
              <a:rPr lang="en-US" sz="1400" b="0" i="0" dirty="0">
                <a:solidFill>
                  <a:srgbClr val="000000"/>
                </a:solidFill>
                <a:latin typeface="Arial"/>
                <a:ea typeface="+mn-ea"/>
                <a:cs typeface="+mn-cs"/>
              </a:rPr>
              <a:t>. </a:t>
            </a:r>
          </a:p>
        </p:txBody>
      </p:sp>
      <p:sp>
        <p:nvSpPr>
          <p:cNvPr id="7" name="TextBox 6"/>
          <p:cNvSpPr txBox="1"/>
          <p:nvPr/>
        </p:nvSpPr>
        <p:spPr>
          <a:xfrm>
            <a:off x="1331322" y="3200400"/>
            <a:ext cx="2501647" cy="307777"/>
          </a:xfrm>
          <a:prstGeom prst="rect">
            <a:avLst/>
          </a:prstGeom>
          <a:noFill/>
        </p:spPr>
        <p:txBody>
          <a:bodyPr wrap="none" rtlCol="0">
            <a:spAutoFit/>
          </a:bodyPr>
          <a:lstStyle/>
          <a:p>
            <a:pPr algn="l">
              <a:buNone/>
            </a:pPr>
            <a:r>
              <a:rPr lang="en-US" sz="1400" b="1" i="0" dirty="0" err="1">
                <a:latin typeface="Arial"/>
                <a:ea typeface="+mn-ea"/>
                <a:cs typeface="+mn-cs"/>
              </a:rPr>
              <a:t>Правильная</a:t>
            </a:r>
            <a:r>
              <a:rPr lang="en-US" sz="1400" b="1" i="0" dirty="0">
                <a:latin typeface="Arial"/>
                <a:ea typeface="+mn-ea"/>
                <a:cs typeface="+mn-cs"/>
              </a:rPr>
              <a:t> </a:t>
            </a:r>
            <a:r>
              <a:rPr lang="en-US" sz="1400" b="1" i="0" dirty="0" err="1">
                <a:latin typeface="Arial"/>
                <a:ea typeface="+mn-ea"/>
                <a:cs typeface="+mn-cs"/>
              </a:rPr>
              <a:t>компенсация</a:t>
            </a:r>
            <a:endParaRPr lang="en-US" sz="1400" b="1" i="0" dirty="0">
              <a:latin typeface="Arial"/>
              <a:ea typeface="+mn-ea"/>
              <a:cs typeface="+mn-cs"/>
            </a:endParaRP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descr="Fig21.png"/>
          <p:cNvPicPr>
            <a:picLocks noChangeAspect="1"/>
          </p:cNvPicPr>
          <p:nvPr/>
        </p:nvPicPr>
        <p:blipFill>
          <a:blip r:embed="rId3" cstate="screen"/>
          <a:srcRect t="10686"/>
          <a:stretch>
            <a:fillRect/>
          </a:stretch>
        </p:blipFill>
        <p:spPr>
          <a:xfrm>
            <a:off x="609600" y="914400"/>
            <a:ext cx="3810000" cy="2292679"/>
          </a:xfrm>
          <a:prstGeom prst="rect">
            <a:avLst/>
          </a:prstGeom>
        </p:spPr>
      </p:pic>
      <p:pic>
        <p:nvPicPr>
          <p:cNvPr id="13" name="Picture 12" descr="Fig22.png"/>
          <p:cNvPicPr>
            <a:picLocks noChangeAspect="1"/>
          </p:cNvPicPr>
          <p:nvPr/>
        </p:nvPicPr>
        <p:blipFill>
          <a:blip r:embed="rId4" cstate="screen"/>
          <a:srcRect t="10686"/>
          <a:stretch>
            <a:fillRect/>
          </a:stretch>
        </p:blipFill>
        <p:spPr>
          <a:xfrm>
            <a:off x="4724400" y="914400"/>
            <a:ext cx="3810000" cy="2292679"/>
          </a:xfrm>
          <a:prstGeom prst="rect">
            <a:avLst/>
          </a:prstGeom>
        </p:spPr>
      </p:pic>
      <p:sp>
        <p:nvSpPr>
          <p:cNvPr id="14" name="TextBox 13"/>
          <p:cNvSpPr txBox="1"/>
          <p:nvPr/>
        </p:nvSpPr>
        <p:spPr>
          <a:xfrm>
            <a:off x="4572000" y="3200400"/>
            <a:ext cx="4552913" cy="523220"/>
          </a:xfrm>
          <a:prstGeom prst="rect">
            <a:avLst/>
          </a:prstGeom>
          <a:noFill/>
        </p:spPr>
        <p:txBody>
          <a:bodyPr wrap="none" rtlCol="0">
            <a:spAutoFit/>
          </a:bodyPr>
          <a:lstStyle/>
          <a:p>
            <a:pPr algn="l">
              <a:buNone/>
            </a:pPr>
            <a:r>
              <a:rPr lang="en-US" sz="1400" b="1" i="0" dirty="0" err="1">
                <a:latin typeface="Arial"/>
                <a:ea typeface="+mn-ea"/>
                <a:cs typeface="+mn-cs"/>
              </a:rPr>
              <a:t>Канал</a:t>
            </a:r>
            <a:r>
              <a:rPr lang="en-US" sz="1400" b="1" i="0" dirty="0">
                <a:latin typeface="Arial"/>
                <a:ea typeface="+mn-ea"/>
                <a:cs typeface="+mn-cs"/>
              </a:rPr>
              <a:t> 1 (</a:t>
            </a:r>
            <a:r>
              <a:rPr lang="en-US" sz="1400" b="1" i="0" dirty="0" err="1">
                <a:latin typeface="Arial"/>
                <a:ea typeface="+mn-ea"/>
                <a:cs typeface="+mn-cs"/>
              </a:rPr>
              <a:t>желтый</a:t>
            </a:r>
            <a:r>
              <a:rPr lang="en-US" sz="1400" b="1" i="0" dirty="0">
                <a:latin typeface="Arial"/>
                <a:ea typeface="+mn-ea"/>
                <a:cs typeface="+mn-cs"/>
              </a:rPr>
              <a:t>) = </a:t>
            </a:r>
            <a:r>
              <a:rPr lang="en-US" sz="1400" b="1" i="0" dirty="0" err="1">
                <a:latin typeface="Arial"/>
                <a:ea typeface="+mn-ea"/>
                <a:cs typeface="+mn-cs"/>
              </a:rPr>
              <a:t>чрезмерная</a:t>
            </a:r>
            <a:r>
              <a:rPr lang="en-US" sz="1400" b="1" i="0" dirty="0">
                <a:latin typeface="Arial"/>
                <a:ea typeface="+mn-ea"/>
                <a:cs typeface="+mn-cs"/>
              </a:rPr>
              <a:t> </a:t>
            </a:r>
            <a:r>
              <a:rPr lang="en-US" sz="1400" b="1" i="0" dirty="0" err="1">
                <a:latin typeface="Arial"/>
                <a:ea typeface="+mn-ea"/>
                <a:cs typeface="+mn-cs"/>
              </a:rPr>
              <a:t>компенсация</a:t>
            </a:r>
            <a:endParaRPr lang="en-US" sz="1400" b="1" i="0" dirty="0">
              <a:latin typeface="Arial"/>
              <a:ea typeface="+mn-ea"/>
              <a:cs typeface="+mn-cs"/>
            </a:endParaRPr>
          </a:p>
          <a:p>
            <a:pPr algn="l">
              <a:buNone/>
            </a:pPr>
            <a:r>
              <a:rPr lang="en-US" sz="1400" b="1" i="0" dirty="0" err="1">
                <a:latin typeface="Arial"/>
                <a:ea typeface="+mn-ea"/>
                <a:cs typeface="+mn-cs"/>
              </a:rPr>
              <a:t>Канал</a:t>
            </a:r>
            <a:r>
              <a:rPr lang="en-US" sz="1400" b="1" i="0" dirty="0">
                <a:latin typeface="Arial"/>
                <a:ea typeface="+mn-ea"/>
                <a:cs typeface="+mn-cs"/>
              </a:rPr>
              <a:t> 2 (</a:t>
            </a:r>
            <a:r>
              <a:rPr lang="en-US" sz="1400" b="1" i="0" dirty="0" err="1">
                <a:latin typeface="Arial"/>
                <a:ea typeface="+mn-ea"/>
                <a:cs typeface="+mn-cs"/>
              </a:rPr>
              <a:t>зеленый</a:t>
            </a:r>
            <a:r>
              <a:rPr lang="en-US" sz="1400" b="1" i="0" dirty="0">
                <a:latin typeface="Arial"/>
                <a:ea typeface="+mn-ea"/>
                <a:cs typeface="+mn-cs"/>
              </a:rPr>
              <a:t>) = </a:t>
            </a:r>
            <a:r>
              <a:rPr lang="en-US" sz="1400" b="1" i="0" dirty="0" err="1">
                <a:latin typeface="Arial"/>
                <a:ea typeface="+mn-ea"/>
                <a:cs typeface="+mn-cs"/>
              </a:rPr>
              <a:t>недостаточная</a:t>
            </a:r>
            <a:r>
              <a:rPr lang="en-US" sz="1400" b="1" i="0" dirty="0">
                <a:latin typeface="Arial"/>
                <a:ea typeface="+mn-ea"/>
                <a:cs typeface="+mn-cs"/>
              </a:rPr>
              <a:t> </a:t>
            </a:r>
            <a:r>
              <a:rPr lang="en-US" sz="1400" b="1" i="0" dirty="0" err="1">
                <a:latin typeface="Arial"/>
                <a:ea typeface="+mn-ea"/>
                <a:cs typeface="+mn-cs"/>
              </a:rPr>
              <a:t>компенсация</a:t>
            </a:r>
            <a:endParaRPr lang="en-US" sz="1400" b="1" i="0" dirty="0">
              <a:latin typeface="Arial"/>
              <a:ea typeface="+mn-ea"/>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Нагрузка пробника</a:t>
            </a:r>
          </a:p>
        </p:txBody>
      </p:sp>
      <p:sp>
        <p:nvSpPr>
          <p:cNvPr id="162819" name="Rectangle 3"/>
          <p:cNvSpPr>
            <a:spLocks noGrp="1" noChangeArrowheads="1"/>
          </p:cNvSpPr>
          <p:nvPr>
            <p:ph type="body" idx="1"/>
          </p:nvPr>
        </p:nvSpPr>
        <p:spPr>
          <a:xfrm>
            <a:off x="304800" y="1143000"/>
            <a:ext cx="8458200" cy="1600200"/>
          </a:xfrm>
        </p:spPr>
        <p:txBody>
          <a:bodyPr/>
          <a:lstStyle/>
          <a:p>
            <a:pPr marL="228600" indent="-228600" algn="l">
              <a:spcBef>
                <a:spcPts val="0"/>
              </a:spcBef>
              <a:spcAft>
                <a:spcPts val="1080"/>
              </a:spcAft>
              <a:buClr>
                <a:srgbClr val="0099CC"/>
              </a:buClr>
              <a:buFont typeface="Wingdings"/>
              <a:buChar char="§"/>
            </a:pPr>
            <a:r>
              <a:rPr lang="en-US" sz="1800" b="0" i="0">
                <a:solidFill>
                  <a:srgbClr val="000000"/>
                </a:solidFill>
                <a:latin typeface="Arial"/>
                <a:ea typeface="+mn-ea"/>
                <a:cs typeface="+mn-cs"/>
              </a:rPr>
              <a:t>Модель пробника и входа осциллографа можно упростить, оставив лишь резистор и конденсатор.</a:t>
            </a:r>
          </a:p>
          <a:p>
            <a:pPr marL="228600" indent="-228600" algn="l">
              <a:spcBef>
                <a:spcPts val="0"/>
              </a:spcBef>
              <a:spcAft>
                <a:spcPts val="1080"/>
              </a:spcAft>
              <a:buClr>
                <a:srgbClr val="0099CC"/>
              </a:buClr>
              <a:buFont typeface="Wingdings"/>
              <a:buChar char="§"/>
            </a:pPr>
            <a:endParaRPr lang="en-US" sz="1800" dirty="0" smtClean="0"/>
          </a:p>
          <a:p>
            <a:pPr marL="228600" indent="-228600" algn="l">
              <a:spcBef>
                <a:spcPts val="0"/>
              </a:spcBef>
              <a:spcAft>
                <a:spcPts val="1080"/>
              </a:spcAft>
              <a:buClr>
                <a:srgbClr val="0099CC"/>
              </a:buClr>
              <a:buFont typeface="Wingdings"/>
              <a:buChar char="§"/>
            </a:pPr>
            <a:endParaRPr lang="en-US" sz="1800" dirty="0" smtClean="0"/>
          </a:p>
          <a:p>
            <a:pPr marL="228600" indent="-228600" algn="l">
              <a:spcBef>
                <a:spcPts val="0"/>
              </a:spcBef>
              <a:spcAft>
                <a:spcPts val="1080"/>
              </a:spcAft>
              <a:buClr>
                <a:srgbClr val="0099CC"/>
              </a:buClr>
              <a:buFont typeface="Wingdings"/>
              <a:buChar char="§"/>
            </a:pPr>
            <a:endParaRPr lang="en-US" sz="1800" dirty="0" smtClean="0"/>
          </a:p>
          <a:p>
            <a:pPr marL="228600" indent="-228600" algn="l">
              <a:spcBef>
                <a:spcPts val="0"/>
              </a:spcBef>
              <a:spcAft>
                <a:spcPts val="1080"/>
              </a:spcAft>
              <a:buClr>
                <a:srgbClr val="0099CC"/>
              </a:buClr>
              <a:buFont typeface="Wingdings"/>
              <a:buChar char="§"/>
            </a:pPr>
            <a:endParaRPr lang="en-US" sz="1800" dirty="0" smtClean="0"/>
          </a:p>
          <a:p>
            <a:pPr marL="228600" indent="-228600" algn="l">
              <a:spcBef>
                <a:spcPts val="0"/>
              </a:spcBef>
              <a:spcAft>
                <a:spcPts val="1080"/>
              </a:spcAft>
              <a:buClr>
                <a:srgbClr val="0099CC"/>
              </a:buClr>
              <a:buFont typeface="Wingdings"/>
              <a:buChar char="§"/>
            </a:pPr>
            <a:endParaRPr lang="en-US" sz="1800" dirty="0" smtClean="0"/>
          </a:p>
          <a:p>
            <a:pPr marL="228600" indent="-228600" algn="l">
              <a:spcBef>
                <a:spcPts val="0"/>
              </a:spcBef>
              <a:spcAft>
                <a:spcPts val="1080"/>
              </a:spcAft>
              <a:buClr>
                <a:srgbClr val="0099CC"/>
              </a:buClr>
              <a:buFont typeface="Wingdings"/>
              <a:buChar char="§"/>
            </a:pPr>
            <a:r>
              <a:rPr lang="en-US" sz="1800" b="0" i="0">
                <a:solidFill>
                  <a:srgbClr val="000000"/>
                </a:solidFill>
                <a:latin typeface="Arial"/>
                <a:ea typeface="+mn-ea"/>
                <a:cs typeface="+mn-cs"/>
              </a:rPr>
              <a:t>Любой прибор (не только осциллографы), подключенный к тестируемой цепи, становится ее частью и оказывает влияние на результаты измерений особенно при высоких частотах. </a:t>
            </a:r>
          </a:p>
          <a:p>
            <a:pPr marL="228600" indent="-228600" algn="l">
              <a:spcBef>
                <a:spcPts val="0"/>
              </a:spcBef>
              <a:spcAft>
                <a:spcPts val="1080"/>
              </a:spcAft>
              <a:buClr>
                <a:srgbClr val="0099CC"/>
              </a:buClr>
              <a:buFont typeface="Wingdings"/>
              <a:buChar char="§"/>
            </a:pPr>
            <a:r>
              <a:rPr lang="en-US" sz="1800" b="0" i="0">
                <a:solidFill>
                  <a:srgbClr val="000000"/>
                </a:solidFill>
                <a:latin typeface="Arial"/>
                <a:ea typeface="+mn-ea"/>
                <a:cs typeface="+mn-cs"/>
              </a:rPr>
              <a:t>"Нагрузка" подразумевает негативное влияние осциллографа и пробника на производительность цепи. </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2971800" y="1524000"/>
            <a:ext cx="2369746" cy="1751837"/>
          </a:xfrm>
          <a:prstGeom prst="rect">
            <a:avLst/>
          </a:prstGeom>
        </p:spPr>
      </p:pic>
      <p:sp>
        <p:nvSpPr>
          <p:cNvPr id="12" name="TextBox 11"/>
          <p:cNvSpPr txBox="1"/>
          <p:nvPr/>
        </p:nvSpPr>
        <p:spPr>
          <a:xfrm>
            <a:off x="4648200" y="1905000"/>
            <a:ext cx="657552" cy="338554"/>
          </a:xfrm>
          <a:prstGeom prst="rect">
            <a:avLst/>
          </a:prstGeom>
          <a:solidFill>
            <a:schemeClr val="bg1"/>
          </a:solidFill>
        </p:spPr>
        <p:txBody>
          <a:bodyPr wrap="none" rtlCol="0">
            <a:spAutoFit/>
          </a:bodyPr>
          <a:lstStyle/>
          <a:p>
            <a:pPr algn="l">
              <a:buNone/>
            </a:pPr>
            <a:r>
              <a:rPr lang="en-US" sz="1600" b="1" i="0">
                <a:latin typeface="Arial"/>
                <a:ea typeface="+mn-ea"/>
                <a:cs typeface="+mn-cs"/>
              </a:rPr>
              <a:t>C</a:t>
            </a:r>
            <a:r>
              <a:rPr lang="en-US" sz="1600" b="1" i="0" baseline="-25000">
                <a:latin typeface="Arial"/>
                <a:ea typeface="+mn-ea"/>
                <a:cs typeface="+mn-cs"/>
              </a:rPr>
              <a:t>нагр</a:t>
            </a:r>
          </a:p>
        </p:txBody>
      </p:sp>
      <p:sp>
        <p:nvSpPr>
          <p:cNvPr id="15" name="TextBox 14"/>
          <p:cNvSpPr txBox="1"/>
          <p:nvPr/>
        </p:nvSpPr>
        <p:spPr>
          <a:xfrm>
            <a:off x="2895600" y="3200400"/>
            <a:ext cx="3119765" cy="338554"/>
          </a:xfrm>
          <a:prstGeom prst="rect">
            <a:avLst/>
          </a:prstGeom>
          <a:noFill/>
        </p:spPr>
        <p:txBody>
          <a:bodyPr wrap="none" rtlCol="0">
            <a:spAutoFit/>
          </a:bodyPr>
          <a:lstStyle/>
          <a:p>
            <a:pPr algn="l">
              <a:buNone/>
            </a:pPr>
            <a:r>
              <a:rPr lang="en-US" sz="1600" b="1" i="0">
                <a:latin typeface="Arial"/>
                <a:ea typeface="+mn-ea"/>
                <a:cs typeface="+mn-cs"/>
              </a:rPr>
              <a:t>Модель нагрузки пробника и осциллографа</a:t>
            </a:r>
          </a:p>
        </p:txBody>
      </p:sp>
      <p:sp>
        <p:nvSpPr>
          <p:cNvPr id="9" name="TextBox 8"/>
          <p:cNvSpPr txBox="1"/>
          <p:nvPr/>
        </p:nvSpPr>
        <p:spPr>
          <a:xfrm>
            <a:off x="2743200" y="2057400"/>
            <a:ext cx="885825" cy="338554"/>
          </a:xfrm>
          <a:prstGeom prst="rect">
            <a:avLst/>
          </a:prstGeom>
          <a:solidFill>
            <a:schemeClr val="bg1"/>
          </a:solidFill>
        </p:spPr>
        <p:txBody>
          <a:bodyPr wrap="square" rtlCol="0">
            <a:spAutoFit/>
          </a:bodyPr>
          <a:lstStyle/>
          <a:p>
            <a:pPr algn="l">
              <a:buNone/>
            </a:pPr>
            <a:r>
              <a:rPr lang="en-US" sz="1600" b="1" i="0">
                <a:latin typeface="Arial"/>
                <a:ea typeface="+mn-ea"/>
                <a:cs typeface="+mn-cs"/>
              </a:rPr>
              <a:t>    R</a:t>
            </a:r>
            <a:r>
              <a:rPr lang="en-US" sz="1600" b="1" i="0" baseline="-25000">
                <a:latin typeface="Arial"/>
                <a:ea typeface="+mn-ea"/>
                <a:cs typeface="+mn-cs"/>
              </a:rPr>
              <a:t>нагр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Задание</a:t>
            </a:r>
          </a:p>
        </p:txBody>
      </p:sp>
      <p:sp>
        <p:nvSpPr>
          <p:cNvPr id="162819" name="Rectangle 3"/>
          <p:cNvSpPr>
            <a:spLocks noGrp="1" noChangeArrowheads="1"/>
          </p:cNvSpPr>
          <p:nvPr>
            <p:ph type="body" idx="1"/>
          </p:nvPr>
        </p:nvSpPr>
        <p:spPr>
          <a:xfrm>
            <a:off x="381000" y="3200400"/>
            <a:ext cx="8458200" cy="1905000"/>
          </a:xfrm>
        </p:spPr>
        <p:txBody>
          <a:bodyPr/>
          <a:lstStyle/>
          <a:p>
            <a:pPr marL="347472" indent="-347472" algn="l">
              <a:spcBef>
                <a:spcPts val="0"/>
              </a:spcBef>
              <a:spcAft>
                <a:spcPts val="1080"/>
              </a:spcAft>
              <a:buClr>
                <a:srgbClr val="0099CC"/>
              </a:buClr>
              <a:buFont typeface="Arial"/>
              <a:buAutoNum type="arabicPeriod"/>
            </a:pPr>
            <a:r>
              <a:rPr lang="en-US" sz="1800" b="0" i="0" dirty="0" err="1">
                <a:solidFill>
                  <a:srgbClr val="000000"/>
                </a:solidFill>
                <a:latin typeface="Arial"/>
                <a:ea typeface="+mn-ea"/>
                <a:cs typeface="+mn-cs"/>
              </a:rPr>
              <a:t>Если</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осциллографа</a:t>
            </a:r>
            <a:r>
              <a:rPr lang="en-US" sz="1800" b="0" i="0" dirty="0">
                <a:solidFill>
                  <a:srgbClr val="000000"/>
                </a:solidFill>
                <a:latin typeface="Arial"/>
                <a:ea typeface="+mn-ea"/>
                <a:cs typeface="+mn-cs"/>
              </a:rPr>
              <a:t> = 15 </a:t>
            </a:r>
            <a:r>
              <a:rPr lang="en-US" sz="1800" b="0" i="0" dirty="0" err="1">
                <a:solidFill>
                  <a:srgbClr val="000000"/>
                </a:solidFill>
                <a:latin typeface="Arial"/>
                <a:ea typeface="+mn-ea"/>
                <a:cs typeface="+mn-cs"/>
              </a:rPr>
              <a:t>пФ</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кабеля</a:t>
            </a:r>
            <a:r>
              <a:rPr lang="en-US" sz="1800" b="0" i="0" dirty="0">
                <a:solidFill>
                  <a:srgbClr val="000000"/>
                </a:solidFill>
                <a:latin typeface="Arial"/>
                <a:ea typeface="+mn-ea"/>
                <a:cs typeface="+mn-cs"/>
              </a:rPr>
              <a:t> = 100 </a:t>
            </a:r>
            <a:r>
              <a:rPr lang="en-US" sz="1800" b="0" i="0" dirty="0" err="1" smtClean="0">
                <a:solidFill>
                  <a:srgbClr val="000000"/>
                </a:solidFill>
                <a:latin typeface="Arial"/>
                <a:ea typeface="+mn-ea"/>
                <a:cs typeface="+mn-cs"/>
              </a:rPr>
              <a:t>пФ</a:t>
            </a:r>
            <a:r>
              <a:rPr lang="en-US" sz="1800" b="0" i="0" dirty="0" smtClean="0">
                <a:solidFill>
                  <a:srgbClr val="000000"/>
                </a:solidFill>
                <a:latin typeface="Arial"/>
                <a:ea typeface="+mn-ea"/>
                <a:cs typeface="+mn-cs"/>
              </a:rPr>
              <a:t> </a:t>
            </a:r>
            <a:r>
              <a:rPr lang="en-US" sz="1800" b="0" i="0" dirty="0">
                <a:solidFill>
                  <a:srgbClr val="000000"/>
                </a:solidFill>
                <a:latin typeface="Arial"/>
                <a:ea typeface="+mn-ea"/>
                <a:cs typeface="+mn-cs"/>
              </a:rPr>
              <a:t>и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наконечника</a:t>
            </a:r>
            <a:r>
              <a:rPr lang="en-US" sz="1800" b="0" i="0" dirty="0">
                <a:solidFill>
                  <a:srgbClr val="000000"/>
                </a:solidFill>
                <a:latin typeface="Arial"/>
                <a:ea typeface="+mn-ea"/>
                <a:cs typeface="+mn-cs"/>
              </a:rPr>
              <a:t> = 15 </a:t>
            </a:r>
            <a:r>
              <a:rPr lang="en-US" sz="1800" b="0" i="0" dirty="0" err="1" smtClean="0">
                <a:solidFill>
                  <a:srgbClr val="000000"/>
                </a:solidFill>
                <a:latin typeface="Arial"/>
                <a:ea typeface="+mn-ea"/>
                <a:cs typeface="+mn-cs"/>
              </a:rPr>
              <a:t>пФ</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вычислите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комп</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правильной</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настройке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комп</a:t>
            </a:r>
            <a:r>
              <a:rPr lang="en-US" sz="1800" b="0" i="0" dirty="0">
                <a:solidFill>
                  <a:srgbClr val="000000"/>
                </a:solidFill>
                <a:latin typeface="Arial"/>
                <a:ea typeface="+mn-ea"/>
                <a:cs typeface="+mn-cs"/>
              </a:rPr>
              <a:t> = ______</a:t>
            </a:r>
          </a:p>
          <a:p>
            <a:pPr marL="347472" indent="-347472" algn="l">
              <a:spcBef>
                <a:spcPts val="0"/>
              </a:spcBef>
              <a:spcAft>
                <a:spcPts val="1080"/>
              </a:spcAft>
              <a:buClr>
                <a:srgbClr val="0099CC"/>
              </a:buClr>
              <a:buFont typeface="Arial"/>
              <a:buAutoNum type="arabicPeriod"/>
            </a:pPr>
            <a:r>
              <a:rPr lang="en-US" sz="1800" b="0" i="0" dirty="0" err="1">
                <a:solidFill>
                  <a:srgbClr val="000000"/>
                </a:solidFill>
                <a:latin typeface="Arial"/>
                <a:ea typeface="+mn-ea"/>
                <a:cs typeface="+mn-cs"/>
              </a:rPr>
              <a:t>Используя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вычисленное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значение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комп</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определите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нагр</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нагр</a:t>
            </a:r>
            <a:r>
              <a:rPr lang="en-US" sz="1800" b="0" i="0" dirty="0">
                <a:solidFill>
                  <a:srgbClr val="000000"/>
                </a:solidFill>
                <a:latin typeface="Arial"/>
                <a:ea typeface="+mn-ea"/>
                <a:cs typeface="+mn-cs"/>
              </a:rPr>
              <a:t> = ______</a:t>
            </a:r>
          </a:p>
          <a:p>
            <a:pPr marL="347472" indent="-347472" algn="l">
              <a:spcBef>
                <a:spcPts val="0"/>
              </a:spcBef>
              <a:spcAft>
                <a:spcPts val="1080"/>
              </a:spcAft>
              <a:buClr>
                <a:srgbClr val="0099CC"/>
              </a:buClr>
              <a:buFont typeface="Arial"/>
              <a:buAutoNum type="arabicPeriod"/>
            </a:pPr>
            <a:r>
              <a:rPr lang="en-US" sz="1800" b="0" i="0" dirty="0" err="1">
                <a:solidFill>
                  <a:srgbClr val="000000"/>
                </a:solidFill>
                <a:latin typeface="Arial"/>
                <a:ea typeface="+mn-ea"/>
                <a:cs typeface="+mn-cs"/>
              </a:rPr>
              <a:t>Используя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полученное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значение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нагр</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вычислите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емкостное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сопротивление</a:t>
            </a:r>
            <a:r>
              <a:rPr lang="en-US" sz="1800" b="0" i="0" dirty="0">
                <a:solidFill>
                  <a:srgbClr val="000000"/>
                </a:solidFill>
                <a:latin typeface="Arial"/>
                <a:ea typeface="+mn-ea"/>
                <a:cs typeface="+mn-cs"/>
              </a:rPr>
              <a:t> </a:t>
            </a:r>
            <a:r>
              <a:rPr lang="en-US" sz="1800" b="1" i="1" dirty="0" err="1">
                <a:solidFill>
                  <a:srgbClr val="000000"/>
                </a:solidFill>
                <a:latin typeface="Arial"/>
                <a:ea typeface="+mn-ea"/>
                <a:cs typeface="+mn-cs"/>
              </a:rPr>
              <a:t>C</a:t>
            </a:r>
            <a:r>
              <a:rPr lang="en-US" sz="1800" b="1" i="1" baseline="-25000" dirty="0" err="1">
                <a:solidFill>
                  <a:srgbClr val="000000"/>
                </a:solidFill>
                <a:latin typeface="Arial"/>
                <a:ea typeface="+mn-ea"/>
                <a:cs typeface="+mn-cs"/>
              </a:rPr>
              <a:t>нагр</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при</a:t>
            </a:r>
            <a:r>
              <a:rPr lang="en-US" sz="1800" b="0" i="0" dirty="0">
                <a:solidFill>
                  <a:srgbClr val="000000"/>
                </a:solidFill>
                <a:latin typeface="Arial"/>
                <a:ea typeface="+mn-ea"/>
                <a:cs typeface="+mn-cs"/>
              </a:rPr>
              <a:t> 500 </a:t>
            </a:r>
            <a:r>
              <a:rPr lang="en-US" sz="1800" b="0" i="0" dirty="0" err="1">
                <a:solidFill>
                  <a:srgbClr val="000000"/>
                </a:solidFill>
                <a:latin typeface="Arial"/>
                <a:ea typeface="+mn-ea"/>
                <a:cs typeface="+mn-cs"/>
              </a:rPr>
              <a:t>МГц</a:t>
            </a:r>
            <a:r>
              <a:rPr lang="en-US" sz="1800" b="0" i="0" dirty="0">
                <a:solidFill>
                  <a:srgbClr val="000000"/>
                </a:solidFill>
                <a:latin typeface="Arial"/>
                <a:ea typeface="+mn-ea"/>
                <a:cs typeface="+mn-cs"/>
              </a:rPr>
              <a:t>.     </a:t>
            </a:r>
            <a:r>
              <a:rPr lang="en-US" sz="1800" b="1" i="1" dirty="0">
                <a:solidFill>
                  <a:srgbClr val="000000"/>
                </a:solidFill>
                <a:latin typeface="Arial"/>
                <a:ea typeface="+mn-ea"/>
                <a:cs typeface="+mn-cs"/>
              </a:rPr>
              <a:t>X</a:t>
            </a:r>
            <a:r>
              <a:rPr lang="en-US" sz="1800" b="1" i="1" baseline="-25000" dirty="0">
                <a:solidFill>
                  <a:srgbClr val="000000"/>
                </a:solidFill>
                <a:latin typeface="Arial"/>
                <a:ea typeface="+mn-ea"/>
                <a:cs typeface="+mn-cs"/>
              </a:rPr>
              <a:t>C-</a:t>
            </a:r>
            <a:r>
              <a:rPr lang="en-US" sz="1800" b="1" i="1" baseline="-25000" dirty="0" err="1">
                <a:solidFill>
                  <a:srgbClr val="000000"/>
                </a:solidFill>
                <a:latin typeface="Arial"/>
                <a:ea typeface="+mn-ea"/>
                <a:cs typeface="+mn-cs"/>
              </a:rPr>
              <a:t>нагр</a:t>
            </a:r>
            <a:r>
              <a:rPr lang="en-US" sz="1800" b="0" i="0" dirty="0">
                <a:solidFill>
                  <a:srgbClr val="000000"/>
                </a:solidFill>
                <a:latin typeface="Arial"/>
                <a:ea typeface="+mn-ea"/>
                <a:cs typeface="+mn-cs"/>
              </a:rPr>
              <a:t> = ______</a:t>
            </a:r>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descr="Fig23.jpg"/>
          <p:cNvPicPr>
            <a:picLocks noChangeAspect="1"/>
          </p:cNvPicPr>
          <p:nvPr/>
        </p:nvPicPr>
        <p:blipFill>
          <a:blip r:embed="rId3" cstate="screen"/>
          <a:stretch>
            <a:fillRect/>
          </a:stretch>
        </p:blipFill>
        <p:spPr>
          <a:xfrm>
            <a:off x="5791200" y="1371600"/>
            <a:ext cx="1683946" cy="1244859"/>
          </a:xfrm>
          <a:prstGeom prst="rect">
            <a:avLst/>
          </a:prstGeom>
        </p:spPr>
      </p:pic>
      <p:sp>
        <p:nvSpPr>
          <p:cNvPr id="12" name="TextBox 11"/>
          <p:cNvSpPr txBox="1"/>
          <p:nvPr/>
        </p:nvSpPr>
        <p:spPr>
          <a:xfrm>
            <a:off x="6934200" y="1638300"/>
            <a:ext cx="936475" cy="307777"/>
          </a:xfrm>
          <a:prstGeom prst="rect">
            <a:avLst/>
          </a:prstGeom>
          <a:solidFill>
            <a:schemeClr val="bg1"/>
          </a:solidFill>
        </p:spPr>
        <p:txBody>
          <a:bodyPr wrap="none" rtlCol="0">
            <a:spAutoFit/>
          </a:bodyPr>
          <a:lstStyle/>
          <a:p>
            <a:pPr algn="l">
              <a:buNone/>
            </a:pPr>
            <a:r>
              <a:rPr lang="en-US" sz="1400" b="0" i="0">
                <a:solidFill>
                  <a:srgbClr val="FF0000"/>
                </a:solidFill>
                <a:latin typeface="Arial"/>
                <a:ea typeface="+mn-ea"/>
                <a:cs typeface="+mn-cs"/>
              </a:rPr>
              <a:t>C </a:t>
            </a:r>
            <a:r>
              <a:rPr lang="en-US" sz="1400" b="0" i="0" baseline="-25000">
                <a:solidFill>
                  <a:srgbClr val="FF0000"/>
                </a:solidFill>
                <a:latin typeface="Arial"/>
                <a:ea typeface="+mn-ea"/>
                <a:cs typeface="+mn-cs"/>
              </a:rPr>
              <a:t>нагр</a:t>
            </a:r>
            <a:r>
              <a:rPr lang="en-US" sz="1400" b="0" i="0">
                <a:solidFill>
                  <a:srgbClr val="FF0000"/>
                </a:solidFill>
                <a:latin typeface="Arial"/>
                <a:ea typeface="+mn-ea"/>
                <a:cs typeface="+mn-cs"/>
              </a:rPr>
              <a:t> = ?</a:t>
            </a:r>
          </a:p>
        </p:txBody>
      </p:sp>
      <p:pic>
        <p:nvPicPr>
          <p:cNvPr id="9" name="Picture 3"/>
          <p:cNvPicPr>
            <a:picLocks noChangeAspect="1" noChangeArrowheads="1"/>
          </p:cNvPicPr>
          <p:nvPr/>
        </p:nvPicPr>
        <p:blipFill>
          <a:blip r:embed="rId4" cstate="screen"/>
          <a:srcRect/>
          <a:stretch>
            <a:fillRect/>
          </a:stretch>
        </p:blipFill>
        <p:spPr bwMode="auto">
          <a:xfrm>
            <a:off x="457200" y="1066800"/>
            <a:ext cx="4114800" cy="1584960"/>
          </a:xfrm>
          <a:prstGeom prst="rect">
            <a:avLst/>
          </a:prstGeom>
          <a:noFill/>
          <a:ln w="9525">
            <a:noFill/>
            <a:miter lim="800000"/>
            <a:headEnd/>
            <a:tailEnd/>
          </a:ln>
        </p:spPr>
      </p:pic>
      <p:sp>
        <p:nvSpPr>
          <p:cNvPr id="11" name="Right Arrow 10"/>
          <p:cNvSpPr/>
          <p:nvPr/>
        </p:nvSpPr>
        <p:spPr bwMode="auto">
          <a:xfrm>
            <a:off x="4648200" y="1447800"/>
            <a:ext cx="914400" cy="914400"/>
          </a:xfrm>
          <a:prstGeom prst="rightArrow">
            <a:avLst/>
          </a:prstGeom>
          <a:solidFill>
            <a:schemeClr val="accent1"/>
          </a:solidFill>
          <a:ln w="12700" cap="flat" cmpd="sng" algn="ctr">
            <a:solidFill>
              <a:schemeClr val="accent1"/>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36"/>
              </a:spcAft>
              <a:buNone/>
            </a:pPr>
            <a:r>
              <a:rPr lang="en-US" sz="2800" b="1" i="0" dirty="0" err="1">
                <a:solidFill>
                  <a:srgbClr val="0099CC"/>
                </a:solidFill>
                <a:effectLst>
                  <a:outerShdw blurRad="38100" dist="38100" dir="2700000" algn="tl">
                    <a:srgbClr val="C0C0C0"/>
                  </a:outerShdw>
                </a:effectLst>
                <a:latin typeface="Arial"/>
                <a:ea typeface="+mj-ea"/>
                <a:cs typeface="+mj-cs"/>
              </a:rPr>
              <a:t>Использование</a:t>
            </a:r>
            <a:r>
              <a:rPr lang="en-US" sz="2800" b="1" i="0" dirty="0">
                <a:solidFill>
                  <a:srgbClr val="0099CC"/>
                </a:solidFill>
                <a:effectLst>
                  <a:outerShdw blurRad="38100" dist="38100" dir="2700000" algn="tl">
                    <a:srgbClr val="C0C0C0"/>
                  </a:outerShdw>
                </a:effectLst>
                <a:latin typeface="Arial"/>
                <a:ea typeface="+mj-ea"/>
                <a:cs typeface="+mj-cs"/>
              </a:rPr>
              <a:t> </a:t>
            </a:r>
            <a:r>
              <a:rPr lang="en-US" sz="2800" b="1" i="0" dirty="0" err="1">
                <a:solidFill>
                  <a:srgbClr val="0099CC"/>
                </a:solidFill>
                <a:effectLst>
                  <a:outerShdw blurRad="38100" dist="38100" dir="2700000" algn="tl">
                    <a:srgbClr val="C0C0C0"/>
                  </a:outerShdw>
                </a:effectLst>
                <a:latin typeface="Arial"/>
                <a:ea typeface="+mj-ea"/>
                <a:cs typeface="+mj-cs"/>
              </a:rPr>
              <a:t>лабораторного</a:t>
            </a:r>
            <a:r>
              <a:rPr lang="en-US" sz="2800" b="1" i="0" dirty="0">
                <a:solidFill>
                  <a:srgbClr val="0099CC"/>
                </a:solidFill>
                <a:effectLst>
                  <a:outerShdw blurRad="38100" dist="38100" dir="2700000" algn="tl">
                    <a:srgbClr val="C0C0C0"/>
                  </a:outerShdw>
                </a:effectLst>
                <a:latin typeface="Arial"/>
                <a:ea typeface="+mj-ea"/>
                <a:cs typeface="+mj-cs"/>
              </a:rPr>
              <a:t> </a:t>
            </a:r>
            <a:r>
              <a:rPr lang="en-US" sz="2800" b="1" i="0" dirty="0" err="1">
                <a:solidFill>
                  <a:srgbClr val="0099CC"/>
                </a:solidFill>
                <a:effectLst>
                  <a:outerShdw blurRad="38100" dist="38100" dir="2700000" algn="tl">
                    <a:srgbClr val="C0C0C0"/>
                  </a:outerShdw>
                </a:effectLst>
                <a:latin typeface="Arial"/>
                <a:ea typeface="+mj-ea"/>
                <a:cs typeface="+mj-cs"/>
              </a:rPr>
              <a:t>руководства</a:t>
            </a:r>
            <a:r>
              <a:rPr lang="en-US" sz="2800" b="1" i="0" dirty="0">
                <a:solidFill>
                  <a:srgbClr val="0099CC"/>
                </a:solidFill>
                <a:effectLst>
                  <a:outerShdw blurRad="38100" dist="38100" dir="2700000" algn="tl">
                    <a:srgbClr val="C0C0C0"/>
                  </a:outerShdw>
                </a:effectLst>
                <a:latin typeface="Arial"/>
                <a:ea typeface="+mj-ea"/>
                <a:cs typeface="+mj-cs"/>
              </a:rPr>
              <a:t> </a:t>
            </a:r>
            <a:r>
              <a:rPr lang="en-US" sz="2800" b="1" i="0" dirty="0" err="1">
                <a:solidFill>
                  <a:srgbClr val="0099CC"/>
                </a:solidFill>
                <a:effectLst>
                  <a:outerShdw blurRad="38100" dist="38100" dir="2700000" algn="tl">
                    <a:srgbClr val="C0C0C0"/>
                  </a:outerShdw>
                </a:effectLst>
                <a:latin typeface="Arial"/>
                <a:ea typeface="+mj-ea"/>
                <a:cs typeface="+mj-cs"/>
              </a:rPr>
              <a:t>по</a:t>
            </a:r>
            <a:r>
              <a:rPr lang="en-US" sz="2800" b="1" i="0" dirty="0">
                <a:solidFill>
                  <a:srgbClr val="0099CC"/>
                </a:solidFill>
                <a:effectLst>
                  <a:outerShdw blurRad="38100" dist="38100" dir="2700000" algn="tl">
                    <a:srgbClr val="C0C0C0"/>
                  </a:outerShdw>
                </a:effectLst>
                <a:latin typeface="Arial"/>
                <a:ea typeface="+mj-ea"/>
                <a:cs typeface="+mj-cs"/>
              </a:rPr>
              <a:t> </a:t>
            </a:r>
            <a:r>
              <a:rPr lang="en-US" sz="2800" b="1" i="0" dirty="0" err="1">
                <a:solidFill>
                  <a:srgbClr val="0099CC"/>
                </a:solidFill>
                <a:effectLst>
                  <a:outerShdw blurRad="38100" dist="38100" dir="2700000" algn="tl">
                    <a:srgbClr val="C0C0C0"/>
                  </a:outerShdw>
                </a:effectLst>
                <a:latin typeface="Arial"/>
                <a:ea typeface="+mj-ea"/>
                <a:cs typeface="+mj-cs"/>
              </a:rPr>
              <a:t>осциллографам</a:t>
            </a:r>
            <a:r>
              <a:rPr lang="en-US" sz="2800" b="1" i="0" dirty="0">
                <a:solidFill>
                  <a:srgbClr val="0099CC"/>
                </a:solidFill>
                <a:effectLst>
                  <a:outerShdw blurRad="38100" dist="38100" dir="2700000" algn="tl">
                    <a:srgbClr val="C0C0C0"/>
                  </a:outerShdw>
                </a:effectLst>
                <a:latin typeface="Arial"/>
                <a:ea typeface="+mj-ea"/>
                <a:cs typeface="+mj-cs"/>
              </a:rPr>
              <a:t> и </a:t>
            </a:r>
            <a:r>
              <a:rPr lang="en-US" sz="2800" b="1" i="0" dirty="0" err="1">
                <a:solidFill>
                  <a:srgbClr val="0099CC"/>
                </a:solidFill>
                <a:effectLst>
                  <a:outerShdw blurRad="38100" dist="38100" dir="2700000" algn="tl">
                    <a:srgbClr val="C0C0C0"/>
                  </a:outerShdw>
                </a:effectLst>
                <a:latin typeface="Arial"/>
                <a:ea typeface="+mj-ea"/>
                <a:cs typeface="+mj-cs"/>
              </a:rPr>
              <a:t>учебного</a:t>
            </a:r>
            <a:r>
              <a:rPr lang="en-US" sz="2800" b="1" i="0" dirty="0">
                <a:solidFill>
                  <a:srgbClr val="0099CC"/>
                </a:solidFill>
                <a:effectLst>
                  <a:outerShdw blurRad="38100" dist="38100" dir="2700000" algn="tl">
                    <a:srgbClr val="C0C0C0"/>
                  </a:outerShdw>
                </a:effectLst>
                <a:latin typeface="Arial"/>
                <a:ea typeface="+mj-ea"/>
                <a:cs typeface="+mj-cs"/>
              </a:rPr>
              <a:t> </a:t>
            </a:r>
            <a:r>
              <a:rPr lang="en-US" sz="2800" b="1" i="0" dirty="0" err="1">
                <a:solidFill>
                  <a:srgbClr val="0099CC"/>
                </a:solidFill>
                <a:effectLst>
                  <a:outerShdw blurRad="38100" dist="38100" dir="2700000" algn="tl">
                    <a:srgbClr val="C0C0C0"/>
                  </a:outerShdw>
                </a:effectLst>
                <a:latin typeface="Arial"/>
                <a:ea typeface="+mj-ea"/>
                <a:cs typeface="+mj-cs"/>
              </a:rPr>
              <a:t>пособия</a:t>
            </a:r>
            <a:endParaRPr lang="en-US" sz="28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1295400"/>
            <a:ext cx="4800600" cy="4724400"/>
          </a:xfrm>
        </p:spPr>
        <p:txBody>
          <a:bodyPr/>
          <a:lstStyle/>
          <a:p>
            <a:pPr algn="l">
              <a:spcBef>
                <a:spcPts val="0"/>
              </a:spcBef>
              <a:spcAft>
                <a:spcPts val="1000"/>
              </a:spcAft>
              <a:buNone/>
            </a:pPr>
            <a:r>
              <a:rPr lang="en-US" sz="1600" b="1" i="1" u="sng" dirty="0" err="1">
                <a:solidFill>
                  <a:srgbClr val="000000"/>
                </a:solidFill>
                <a:latin typeface="Arial"/>
                <a:ea typeface="+mn-ea"/>
                <a:cs typeface="+mn-cs"/>
              </a:rPr>
              <a:t>Домашнее</a:t>
            </a:r>
            <a:r>
              <a:rPr lang="en-US" sz="1600" b="1" i="1" u="sng" dirty="0">
                <a:solidFill>
                  <a:srgbClr val="000000"/>
                </a:solidFill>
                <a:latin typeface="Arial"/>
                <a:ea typeface="+mn-ea"/>
                <a:cs typeface="+mn-cs"/>
              </a:rPr>
              <a:t> </a:t>
            </a:r>
            <a:r>
              <a:rPr lang="en-US" sz="1600" b="1" i="1" u="sng" dirty="0" err="1">
                <a:solidFill>
                  <a:srgbClr val="000000"/>
                </a:solidFill>
                <a:latin typeface="Arial"/>
                <a:ea typeface="+mn-ea"/>
                <a:cs typeface="+mn-cs"/>
              </a:rPr>
              <a:t>задание</a:t>
            </a:r>
            <a:r>
              <a:rPr lang="en-US" sz="1600" b="1" i="1" dirty="0">
                <a:solidFill>
                  <a:srgbClr val="000000"/>
                </a:solidFill>
                <a:latin typeface="Arial"/>
                <a:ea typeface="+mn-ea"/>
                <a:cs typeface="+mn-cs"/>
              </a:rPr>
              <a:t> — </a:t>
            </a:r>
            <a:r>
              <a:rPr lang="en-US" sz="1600" b="0" i="1" dirty="0" err="1">
                <a:solidFill>
                  <a:srgbClr val="000000"/>
                </a:solidFill>
                <a:latin typeface="Arial"/>
                <a:ea typeface="+mn-ea"/>
                <a:cs typeface="+mn-cs"/>
              </a:rPr>
              <a:t>прочтите</a:t>
            </a:r>
            <a:r>
              <a:rPr lang="en-US" sz="1600" b="0" i="1" dirty="0">
                <a:solidFill>
                  <a:srgbClr val="000000"/>
                </a:solidFill>
                <a:latin typeface="Arial"/>
                <a:ea typeface="+mn-ea"/>
                <a:cs typeface="+mn-cs"/>
              </a:rPr>
              <a:t> </a:t>
            </a:r>
            <a:r>
              <a:rPr lang="en-US" sz="1600" b="0" i="1" dirty="0" err="1">
                <a:solidFill>
                  <a:srgbClr val="000000"/>
                </a:solidFill>
                <a:latin typeface="Arial"/>
                <a:ea typeface="+mn-ea"/>
                <a:cs typeface="+mn-cs"/>
              </a:rPr>
              <a:t>следующие</a:t>
            </a:r>
            <a:r>
              <a:rPr lang="en-US" sz="1600" b="0" i="1" dirty="0">
                <a:solidFill>
                  <a:srgbClr val="000000"/>
                </a:solidFill>
                <a:latin typeface="Arial"/>
                <a:ea typeface="+mn-ea"/>
                <a:cs typeface="+mn-cs"/>
              </a:rPr>
              <a:t> </a:t>
            </a:r>
            <a:r>
              <a:rPr lang="en-US" sz="1600" b="0" i="1" dirty="0" err="1">
                <a:solidFill>
                  <a:srgbClr val="000000"/>
                </a:solidFill>
                <a:latin typeface="Arial"/>
                <a:ea typeface="+mn-ea"/>
                <a:cs typeface="+mn-cs"/>
              </a:rPr>
              <a:t>разделы</a:t>
            </a:r>
            <a:r>
              <a:rPr lang="en-US" sz="1600" b="0" i="1" dirty="0">
                <a:solidFill>
                  <a:srgbClr val="000000"/>
                </a:solidFill>
                <a:latin typeface="Arial"/>
                <a:ea typeface="+mn-ea"/>
                <a:cs typeface="+mn-cs"/>
              </a:rPr>
              <a:t> </a:t>
            </a:r>
            <a:r>
              <a:rPr lang="en-US" sz="1600" b="0" i="1" dirty="0" err="1">
                <a:solidFill>
                  <a:srgbClr val="000000"/>
                </a:solidFill>
                <a:latin typeface="Arial"/>
                <a:ea typeface="+mn-ea"/>
                <a:cs typeface="+mn-cs"/>
              </a:rPr>
              <a:t>перед</a:t>
            </a:r>
            <a:r>
              <a:rPr lang="en-US" sz="1600" b="0" i="1" dirty="0">
                <a:solidFill>
                  <a:srgbClr val="000000"/>
                </a:solidFill>
                <a:latin typeface="Arial"/>
                <a:ea typeface="+mn-ea"/>
                <a:cs typeface="+mn-cs"/>
              </a:rPr>
              <a:t> 1 </a:t>
            </a:r>
            <a:r>
              <a:rPr lang="en-US" sz="1600" b="0" i="1" dirty="0" err="1">
                <a:solidFill>
                  <a:srgbClr val="000000"/>
                </a:solidFill>
                <a:latin typeface="Arial"/>
                <a:ea typeface="+mn-ea"/>
                <a:cs typeface="+mn-cs"/>
              </a:rPr>
              <a:t>лабораторной</a:t>
            </a:r>
            <a:r>
              <a:rPr lang="en-US" sz="1600" b="0" i="1" dirty="0">
                <a:solidFill>
                  <a:srgbClr val="000000"/>
                </a:solidFill>
                <a:latin typeface="Arial"/>
                <a:ea typeface="+mn-ea"/>
                <a:cs typeface="+mn-cs"/>
              </a:rPr>
              <a:t> </a:t>
            </a:r>
            <a:r>
              <a:rPr lang="en-US" sz="1600" b="0" i="1" dirty="0" err="1">
                <a:solidFill>
                  <a:srgbClr val="000000"/>
                </a:solidFill>
                <a:latin typeface="Arial"/>
                <a:ea typeface="+mn-ea"/>
                <a:cs typeface="+mn-cs"/>
              </a:rPr>
              <a:t>работой</a:t>
            </a:r>
            <a:r>
              <a:rPr lang="en-US" sz="1600" b="0" i="1" dirty="0">
                <a:solidFill>
                  <a:srgbClr val="000000"/>
                </a:solidFill>
                <a:latin typeface="Arial"/>
                <a:ea typeface="+mn-ea"/>
                <a:cs typeface="+mn-cs"/>
              </a:rPr>
              <a:t> с </a:t>
            </a:r>
            <a:r>
              <a:rPr lang="en-US" sz="1600" b="0" i="1" dirty="0" err="1">
                <a:solidFill>
                  <a:srgbClr val="000000"/>
                </a:solidFill>
                <a:latin typeface="Arial"/>
                <a:ea typeface="+mn-ea"/>
                <a:cs typeface="+mn-cs"/>
              </a:rPr>
              <a:t>осциллографом</a:t>
            </a:r>
            <a:r>
              <a:rPr lang="en-US" sz="1600" b="0" i="1" dirty="0">
                <a:solidFill>
                  <a:srgbClr val="000000"/>
                </a:solidFill>
                <a:latin typeface="Arial"/>
                <a:ea typeface="+mn-ea"/>
                <a:cs typeface="+mn-cs"/>
              </a:rPr>
              <a:t>:</a:t>
            </a:r>
          </a:p>
          <a:p>
            <a:pPr marL="466344" lvl="1" indent="-228600" algn="l">
              <a:spcBef>
                <a:spcPts val="0"/>
              </a:spcBef>
              <a:spcAft>
                <a:spcPts val="500"/>
              </a:spcAft>
              <a:buNone/>
            </a:pPr>
            <a:r>
              <a:rPr lang="en-US" sz="1200" b="0" i="0" u="sng" dirty="0" err="1">
                <a:solidFill>
                  <a:srgbClr val="000000"/>
                </a:solidFill>
                <a:latin typeface="Arial"/>
                <a:ea typeface="+mn-ea"/>
                <a:cs typeface="+mn-cs"/>
              </a:rPr>
              <a:t>Раздел</a:t>
            </a:r>
            <a:r>
              <a:rPr lang="en-US" sz="1200" b="0" i="0" u="sng" dirty="0">
                <a:solidFill>
                  <a:srgbClr val="000000"/>
                </a:solidFill>
                <a:latin typeface="Arial"/>
                <a:ea typeface="+mn-ea"/>
                <a:cs typeface="+mn-cs"/>
              </a:rPr>
              <a:t> 1</a:t>
            </a:r>
            <a:r>
              <a:rPr lang="en-US" sz="1200" b="0" i="0" dirty="0">
                <a:solidFill>
                  <a:srgbClr val="000000"/>
                </a:solidFill>
                <a:latin typeface="Arial"/>
                <a:ea typeface="+mn-ea"/>
                <a:cs typeface="+mn-cs"/>
              </a:rPr>
              <a:t> — </a:t>
            </a:r>
            <a:r>
              <a:rPr lang="en-US" sz="1200" b="0" i="0" dirty="0" err="1">
                <a:solidFill>
                  <a:srgbClr val="000000"/>
                </a:solidFill>
                <a:latin typeface="Arial"/>
                <a:ea typeface="+mn-ea"/>
                <a:cs typeface="+mn-cs"/>
              </a:rPr>
              <a:t>Начало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работы</a:t>
            </a:r>
            <a:endParaRPr lang="en-US" sz="1200" b="0" i="0" dirty="0">
              <a:solidFill>
                <a:srgbClr val="000000"/>
              </a:solidFill>
              <a:latin typeface="Arial"/>
              <a:ea typeface="+mn-ea"/>
              <a:cs typeface="+mn-cs"/>
            </a:endParaRPr>
          </a:p>
          <a:p>
            <a:pPr marL="694944" lvl="2" indent="-228600" algn="l">
              <a:spcBef>
                <a:spcPts val="0"/>
              </a:spcBef>
              <a:spcAft>
                <a:spcPts val="500"/>
              </a:spcAft>
              <a:buClr>
                <a:srgbClr val="0099CC"/>
              </a:buClr>
              <a:buFont typeface="Wingdings"/>
              <a:buChar char="ü"/>
            </a:pPr>
            <a:r>
              <a:rPr lang="en-US" sz="1200" b="0" i="0" dirty="0" err="1">
                <a:solidFill>
                  <a:srgbClr val="000000"/>
                </a:solidFill>
                <a:latin typeface="Arial"/>
                <a:ea typeface="+mn-ea"/>
                <a:cs typeface="+mn-cs"/>
              </a:rPr>
              <a:t>Измерение</a:t>
            </a:r>
            <a:r>
              <a:rPr lang="en-US" sz="1200" b="0" i="0" dirty="0">
                <a:solidFill>
                  <a:srgbClr val="000000"/>
                </a:solidFill>
                <a:latin typeface="Arial"/>
                <a:ea typeface="+mn-ea"/>
                <a:cs typeface="+mn-cs"/>
              </a:rPr>
              <a:t> с </a:t>
            </a:r>
            <a:r>
              <a:rPr lang="en-US" sz="1200" b="0" i="0" dirty="0" err="1">
                <a:solidFill>
                  <a:srgbClr val="000000"/>
                </a:solidFill>
                <a:latin typeface="Arial"/>
                <a:ea typeface="+mn-ea"/>
                <a:cs typeface="+mn-cs"/>
              </a:rPr>
              <a:t>помощью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endParaRPr lang="en-US" sz="1200" b="0" i="0" dirty="0">
              <a:solidFill>
                <a:srgbClr val="000000"/>
              </a:solidFill>
              <a:latin typeface="Arial"/>
              <a:ea typeface="+mn-ea"/>
              <a:cs typeface="+mn-cs"/>
            </a:endParaRPr>
          </a:p>
          <a:p>
            <a:pPr marL="694944" lvl="2" indent="-228600" algn="l">
              <a:spcBef>
                <a:spcPts val="0"/>
              </a:spcBef>
              <a:spcAft>
                <a:spcPts val="1000"/>
              </a:spcAft>
              <a:buClr>
                <a:srgbClr val="0099CC"/>
              </a:buClr>
              <a:buFont typeface="Wingdings"/>
              <a:buChar char="ü"/>
            </a:pPr>
            <a:r>
              <a:rPr lang="en-US" sz="1200" b="0" i="0" dirty="0" err="1">
                <a:solidFill>
                  <a:srgbClr val="000000"/>
                </a:solidFill>
                <a:latin typeface="Arial"/>
                <a:ea typeface="+mn-ea"/>
                <a:cs typeface="+mn-cs"/>
              </a:rPr>
              <a:t>Обзор</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лицевой</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панели</a:t>
            </a:r>
            <a:endParaRPr lang="en-US" sz="1200" b="0" i="0" dirty="0">
              <a:solidFill>
                <a:srgbClr val="000000"/>
              </a:solidFill>
              <a:latin typeface="Arial"/>
              <a:ea typeface="+mn-ea"/>
              <a:cs typeface="+mn-cs"/>
            </a:endParaRPr>
          </a:p>
          <a:p>
            <a:pPr marL="1481328" lvl="1" indent="-1252728" algn="l">
              <a:spcBef>
                <a:spcPts val="0"/>
              </a:spcBef>
              <a:spcAft>
                <a:spcPts val="1000"/>
              </a:spcAft>
              <a:buNone/>
            </a:pPr>
            <a:r>
              <a:rPr lang="en-US" sz="1200" b="0" i="0" u="sng" dirty="0" err="1">
                <a:solidFill>
                  <a:srgbClr val="000000"/>
                </a:solidFill>
                <a:latin typeface="Arial"/>
                <a:ea typeface="+mn-ea"/>
                <a:cs typeface="+mn-cs"/>
              </a:rPr>
              <a:t>Приложение</a:t>
            </a:r>
            <a:r>
              <a:rPr lang="en-US" sz="1200" b="0" i="0" u="sng" dirty="0">
                <a:solidFill>
                  <a:srgbClr val="000000"/>
                </a:solidFill>
                <a:latin typeface="Arial"/>
                <a:ea typeface="+mn-ea"/>
                <a:cs typeface="+mn-cs"/>
              </a:rPr>
              <a:t> A</a:t>
            </a:r>
            <a:r>
              <a:rPr lang="en-US" sz="1200" b="0" i="0" dirty="0">
                <a:solidFill>
                  <a:srgbClr val="000000"/>
                </a:solidFill>
                <a:latin typeface="Arial"/>
                <a:ea typeface="+mn-ea"/>
                <a:cs typeface="+mn-cs"/>
              </a:rPr>
              <a:t> — </a:t>
            </a:r>
            <a:r>
              <a:rPr lang="en-US" sz="1200" b="0" i="0" dirty="0" err="1">
                <a:solidFill>
                  <a:srgbClr val="000000"/>
                </a:solidFill>
                <a:latin typeface="Arial"/>
                <a:ea typeface="+mn-ea"/>
                <a:cs typeface="+mn-cs"/>
              </a:rPr>
              <a:t>Блок-схема</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r>
              <a:rPr lang="en-US" sz="1200" b="0" i="0" dirty="0">
                <a:solidFill>
                  <a:srgbClr val="000000"/>
                </a:solidFill>
                <a:latin typeface="Arial"/>
                <a:ea typeface="+mn-ea"/>
                <a:cs typeface="+mn-cs"/>
              </a:rPr>
              <a:t> и </a:t>
            </a:r>
            <a:r>
              <a:rPr lang="en-US" sz="1200" b="0" i="0" dirty="0" err="1">
                <a:solidFill>
                  <a:srgbClr val="000000"/>
                </a:solidFill>
                <a:latin typeface="Arial"/>
                <a:ea typeface="+mn-ea"/>
                <a:cs typeface="+mn-cs"/>
              </a:rPr>
              <a:t>принцип</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работы</a:t>
            </a:r>
            <a:endParaRPr lang="en-US" sz="1200" b="0" i="0" dirty="0">
              <a:solidFill>
                <a:srgbClr val="000000"/>
              </a:solidFill>
              <a:latin typeface="Arial"/>
              <a:ea typeface="+mn-ea"/>
              <a:cs typeface="+mn-cs"/>
            </a:endParaRPr>
          </a:p>
          <a:p>
            <a:pPr marL="466344" lvl="1" indent="-228600" algn="l">
              <a:spcBef>
                <a:spcPts val="0"/>
              </a:spcBef>
              <a:spcAft>
                <a:spcPts val="1000"/>
              </a:spcAft>
              <a:buNone/>
            </a:pPr>
            <a:r>
              <a:rPr lang="en-US" sz="1200" b="0" i="0" u="sng" dirty="0" err="1">
                <a:solidFill>
                  <a:srgbClr val="000000"/>
                </a:solidFill>
                <a:latin typeface="Arial"/>
                <a:ea typeface="+mn-ea"/>
                <a:cs typeface="+mn-cs"/>
              </a:rPr>
              <a:t>Приложение</a:t>
            </a:r>
            <a:r>
              <a:rPr lang="en-US" sz="1200" b="0" i="0" u="sng" dirty="0">
                <a:solidFill>
                  <a:srgbClr val="000000"/>
                </a:solidFill>
                <a:latin typeface="Arial"/>
                <a:ea typeface="+mn-ea"/>
                <a:cs typeface="+mn-cs"/>
              </a:rPr>
              <a:t> B</a:t>
            </a:r>
            <a:r>
              <a:rPr lang="en-US" sz="1200" b="0" i="0" dirty="0">
                <a:solidFill>
                  <a:srgbClr val="000000"/>
                </a:solidFill>
                <a:latin typeface="Arial"/>
                <a:ea typeface="+mn-ea"/>
                <a:cs typeface="+mn-cs"/>
              </a:rPr>
              <a:t> — </a:t>
            </a:r>
            <a:r>
              <a:rPr lang="en-US" sz="1200" b="0" i="0" dirty="0" err="1">
                <a:solidFill>
                  <a:srgbClr val="000000"/>
                </a:solidFill>
                <a:latin typeface="Arial"/>
                <a:ea typeface="+mn-ea"/>
                <a:cs typeface="+mn-cs"/>
              </a:rPr>
              <a:t>Учебное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пособие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определению</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полосы</a:t>
            </a:r>
            <a:r>
              <a:rPr lang="en-US" sz="1200" b="0" i="0" dirty="0">
                <a:solidFill>
                  <a:srgbClr val="000000"/>
                </a:solidFill>
                <a:latin typeface="Arial"/>
                <a:ea typeface="+mn-ea"/>
                <a:cs typeface="+mn-cs"/>
              </a:rPr>
              <a:t> </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пропускания</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осциллографа</a:t>
            </a:r>
            <a:endParaRPr lang="en-US" sz="1200" b="0" i="0" dirty="0">
              <a:solidFill>
                <a:srgbClr val="000000"/>
              </a:solidFill>
              <a:latin typeface="Arial"/>
              <a:ea typeface="+mn-ea"/>
              <a:cs typeface="+mn-cs"/>
            </a:endParaRPr>
          </a:p>
          <a:p>
            <a:pPr marL="228600" indent="-228600" algn="l">
              <a:spcBef>
                <a:spcPts val="0"/>
              </a:spcBef>
              <a:spcAft>
                <a:spcPts val="1000"/>
              </a:spcAft>
              <a:buNone/>
            </a:pPr>
            <a:r>
              <a:rPr lang="en-US" sz="1600" b="1" i="1" u="sng" dirty="0" err="1" smtClean="0">
                <a:solidFill>
                  <a:srgbClr val="000000"/>
                </a:solidFill>
                <a:latin typeface="Arial"/>
                <a:ea typeface="+mn-ea"/>
                <a:cs typeface="+mn-cs"/>
              </a:rPr>
              <a:t>Практические</a:t>
            </a:r>
            <a:r>
              <a:rPr lang="en-US" sz="1600" b="1" i="1" u="sng" dirty="0" smtClean="0">
                <a:solidFill>
                  <a:srgbClr val="000000"/>
                </a:solidFill>
                <a:latin typeface="Arial"/>
                <a:ea typeface="+mn-ea"/>
                <a:cs typeface="+mn-cs"/>
              </a:rPr>
              <a:t> </a:t>
            </a:r>
            <a:r>
              <a:rPr lang="en-US" sz="1600" b="1" i="1" u="sng" dirty="0" err="1">
                <a:solidFill>
                  <a:srgbClr val="000000"/>
                </a:solidFill>
                <a:latin typeface="Arial"/>
                <a:ea typeface="+mn-ea"/>
                <a:cs typeface="+mn-cs"/>
              </a:rPr>
              <a:t>лабораторные</a:t>
            </a:r>
            <a:r>
              <a:rPr lang="en-US" sz="1600" b="1" i="1" u="sng" dirty="0">
                <a:solidFill>
                  <a:srgbClr val="000000"/>
                </a:solidFill>
                <a:latin typeface="Arial"/>
                <a:ea typeface="+mn-ea"/>
                <a:cs typeface="+mn-cs"/>
              </a:rPr>
              <a:t> </a:t>
            </a:r>
            <a:r>
              <a:rPr lang="en-US" sz="1600" b="1" i="1" u="sng" dirty="0" err="1">
                <a:solidFill>
                  <a:srgbClr val="000000"/>
                </a:solidFill>
                <a:latin typeface="Arial"/>
                <a:ea typeface="+mn-ea"/>
                <a:cs typeface="+mn-cs"/>
              </a:rPr>
              <a:t>работы</a:t>
            </a:r>
            <a:r>
              <a:rPr lang="en-US" sz="1600" b="1" i="1" u="sng" dirty="0">
                <a:solidFill>
                  <a:srgbClr val="000000"/>
                </a:solidFill>
                <a:latin typeface="Arial"/>
                <a:ea typeface="+mn-ea"/>
                <a:cs typeface="+mn-cs"/>
              </a:rPr>
              <a:t> с </a:t>
            </a:r>
            <a:r>
              <a:rPr lang="en-US" sz="1600" b="1" i="1" u="sng" dirty="0" err="1">
                <a:solidFill>
                  <a:srgbClr val="000000"/>
                </a:solidFill>
                <a:latin typeface="Arial"/>
                <a:ea typeface="+mn-ea"/>
                <a:cs typeface="+mn-cs"/>
              </a:rPr>
              <a:t>осциллографом</a:t>
            </a:r>
            <a:endParaRPr lang="en-US" sz="1600" b="1" i="1" u="sng" dirty="0">
              <a:solidFill>
                <a:srgbClr val="000000"/>
              </a:solidFill>
              <a:latin typeface="Arial"/>
              <a:ea typeface="+mn-ea"/>
              <a:cs typeface="+mn-cs"/>
            </a:endParaRPr>
          </a:p>
          <a:p>
            <a:pPr marL="228600" indent="-228600" algn="l">
              <a:spcBef>
                <a:spcPts val="0"/>
              </a:spcBef>
              <a:spcAft>
                <a:spcPts val="1000"/>
              </a:spcAft>
              <a:buNone/>
            </a:pPr>
            <a:r>
              <a:rPr lang="en-US" sz="2000" b="0" i="0" dirty="0">
                <a:solidFill>
                  <a:srgbClr val="000000"/>
                </a:solidFill>
                <a:latin typeface="Arial"/>
                <a:ea typeface="+mn-ea"/>
                <a:cs typeface="+mn-cs"/>
              </a:rPr>
              <a:t>	</a:t>
            </a:r>
            <a:r>
              <a:rPr lang="en-US" sz="1200" b="0" i="0" u="sng" dirty="0" err="1">
                <a:solidFill>
                  <a:srgbClr val="000000"/>
                </a:solidFill>
                <a:latin typeface="Arial"/>
                <a:ea typeface="+mn-ea"/>
                <a:cs typeface="+mn-cs"/>
              </a:rPr>
              <a:t>Раздел</a:t>
            </a:r>
            <a:r>
              <a:rPr lang="en-US" sz="1200" b="0" i="0" u="sng" dirty="0">
                <a:solidFill>
                  <a:srgbClr val="000000"/>
                </a:solidFill>
                <a:latin typeface="Arial"/>
                <a:ea typeface="+mn-ea"/>
                <a:cs typeface="+mn-cs"/>
              </a:rPr>
              <a:t> 2</a:t>
            </a:r>
            <a:r>
              <a:rPr lang="en-US" sz="1200" b="0" i="0" dirty="0">
                <a:solidFill>
                  <a:srgbClr val="000000"/>
                </a:solidFill>
                <a:latin typeface="Arial"/>
                <a:ea typeface="+mn-ea"/>
                <a:cs typeface="+mn-cs"/>
              </a:rPr>
              <a:t> — </a:t>
            </a:r>
            <a:r>
              <a:rPr lang="en-US" sz="1200" b="0" i="0" dirty="0" err="1">
                <a:solidFill>
                  <a:srgbClr val="000000"/>
                </a:solidFill>
                <a:latin typeface="Arial"/>
                <a:ea typeface="+mn-ea"/>
                <a:cs typeface="+mn-cs"/>
              </a:rPr>
              <a:t>Лабораторные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основным</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измерениям</a:t>
            </a:r>
            <a:r>
              <a:rPr lang="en-US" sz="1200" b="0" i="0" dirty="0">
                <a:solidFill>
                  <a:srgbClr val="000000"/>
                </a:solidFill>
                <a:latin typeface="Arial"/>
                <a:ea typeface="+mn-ea"/>
                <a:cs typeface="+mn-cs"/>
              </a:rPr>
              <a:t>, </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выполняемым</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с </a:t>
            </a:r>
            <a:r>
              <a:rPr lang="en-US" sz="1200" b="0" i="0" dirty="0" err="1" smtClean="0">
                <a:solidFill>
                  <a:srgbClr val="000000"/>
                </a:solidFill>
                <a:latin typeface="Arial"/>
                <a:ea typeface="+mn-ea"/>
                <a:cs typeface="+mn-cs"/>
              </a:rPr>
              <a:t>помощью</a:t>
            </a:r>
            <a:r>
              <a:rPr lang="en-US"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осциллографа</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и </a:t>
            </a:r>
            <a:r>
              <a:rPr lang="en-US" sz="1200" b="0" i="0" dirty="0" err="1">
                <a:solidFill>
                  <a:srgbClr val="000000"/>
                </a:solidFill>
                <a:latin typeface="Arial"/>
                <a:ea typeface="+mn-ea"/>
                <a:cs typeface="+mn-cs"/>
              </a:rPr>
              <a:t>модуля</a:t>
            </a:r>
            <a:r>
              <a:rPr lang="en-US" sz="1200" b="0" i="0" dirty="0">
                <a:solidFill>
                  <a:srgbClr val="000000"/>
                </a:solidFill>
                <a:latin typeface="Arial"/>
                <a:ea typeface="+mn-ea"/>
                <a:cs typeface="+mn-cs"/>
              </a:rPr>
              <a:t> </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WaveGen</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(6 </a:t>
            </a:r>
            <a:r>
              <a:rPr lang="en-US" sz="1200" b="0" i="0" dirty="0" err="1">
                <a:solidFill>
                  <a:srgbClr val="000000"/>
                </a:solidFill>
                <a:latin typeface="Arial"/>
                <a:ea typeface="+mn-ea"/>
                <a:cs typeface="+mn-cs"/>
              </a:rPr>
              <a:t>отдельных</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a:t>
            </a:r>
            <a:r>
              <a:rPr lang="en-US" sz="1200" b="0" i="0" dirty="0">
                <a:solidFill>
                  <a:srgbClr val="000000"/>
                </a:solidFill>
                <a:latin typeface="Arial"/>
                <a:ea typeface="+mn-ea"/>
                <a:cs typeface="+mn-cs"/>
              </a:rPr>
              <a:t>)</a:t>
            </a:r>
          </a:p>
          <a:p>
            <a:pPr marL="228600" indent="-228600" algn="l">
              <a:spcBef>
                <a:spcPts val="0"/>
              </a:spcBef>
              <a:spcAft>
                <a:spcPts val="1000"/>
              </a:spcAft>
              <a:buNone/>
            </a:pPr>
            <a:r>
              <a:rPr lang="en-US" sz="1200" b="0" i="0" dirty="0">
                <a:solidFill>
                  <a:srgbClr val="000000"/>
                </a:solidFill>
                <a:latin typeface="Arial"/>
                <a:ea typeface="+mn-ea"/>
                <a:cs typeface="+mn-cs"/>
              </a:rPr>
              <a:t>	</a:t>
            </a:r>
            <a:r>
              <a:rPr lang="en-US" sz="1200" b="0" i="0" u="sng" dirty="0" err="1">
                <a:solidFill>
                  <a:srgbClr val="000000"/>
                </a:solidFill>
                <a:latin typeface="Arial"/>
                <a:ea typeface="+mn-ea"/>
                <a:cs typeface="+mn-cs"/>
              </a:rPr>
              <a:t>Раздел</a:t>
            </a:r>
            <a:r>
              <a:rPr lang="en-US" sz="1200" b="0" i="0" u="sng" dirty="0">
                <a:solidFill>
                  <a:srgbClr val="000000"/>
                </a:solidFill>
                <a:latin typeface="Arial"/>
                <a:ea typeface="+mn-ea"/>
                <a:cs typeface="+mn-cs"/>
              </a:rPr>
              <a:t> 3</a:t>
            </a:r>
            <a:r>
              <a:rPr lang="en-US" sz="1200" b="0" i="0" dirty="0">
                <a:solidFill>
                  <a:srgbClr val="000000"/>
                </a:solidFill>
                <a:latin typeface="Arial"/>
                <a:ea typeface="+mn-ea"/>
                <a:cs typeface="+mn-cs"/>
              </a:rPr>
              <a:t> — </a:t>
            </a:r>
            <a:r>
              <a:rPr lang="en-US" sz="1200" b="0" i="0" dirty="0" err="1">
                <a:solidFill>
                  <a:srgbClr val="000000"/>
                </a:solidFill>
                <a:latin typeface="Arial"/>
                <a:ea typeface="+mn-ea"/>
                <a:cs typeface="+mn-cs"/>
              </a:rPr>
              <a:t>Лабораторные</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работы</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по</a:t>
            </a:r>
            <a:r>
              <a:rPr lang="en-US" sz="1200" b="0" i="0" dirty="0">
                <a:solidFill>
                  <a:srgbClr val="000000"/>
                </a:solidFill>
                <a:latin typeface="Arial"/>
                <a:ea typeface="+mn-ea"/>
                <a:cs typeface="+mn-cs"/>
              </a:rPr>
              <a:t> </a:t>
            </a:r>
            <a:r>
              <a:rPr lang="en-US" sz="1200" b="0" i="0" dirty="0" err="1">
                <a:solidFill>
                  <a:srgbClr val="000000"/>
                </a:solidFill>
                <a:latin typeface="Arial"/>
                <a:ea typeface="+mn-ea"/>
                <a:cs typeface="+mn-cs"/>
              </a:rPr>
              <a:t>дополнительным</a:t>
            </a:r>
            <a:r>
              <a:rPr lang="en-US" sz="1200" b="0" i="0" dirty="0">
                <a:solidFill>
                  <a:srgbClr val="000000"/>
                </a:solidFill>
                <a:latin typeface="Arial"/>
                <a:ea typeface="+mn-ea"/>
                <a:cs typeface="+mn-cs"/>
              </a:rPr>
              <a:t> </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измерениям</a:t>
            </a:r>
            <a:r>
              <a:rPr lang="en-US" sz="1200" b="0" i="0" dirty="0" smtClean="0">
                <a:solidFill>
                  <a:srgbClr val="000000"/>
                </a:solidFill>
                <a:latin typeface="Arial"/>
                <a:ea typeface="+mn-ea"/>
                <a:cs typeface="+mn-cs"/>
              </a:rPr>
              <a:t> </a:t>
            </a:r>
            <a:r>
              <a:rPr lang="en-US" sz="1200" b="0" i="0" dirty="0">
                <a:solidFill>
                  <a:srgbClr val="000000"/>
                </a:solidFill>
                <a:latin typeface="Arial"/>
                <a:ea typeface="+mn-ea"/>
                <a:cs typeface="+mn-cs"/>
              </a:rPr>
              <a:t>с </a:t>
            </a:r>
            <a:r>
              <a:rPr lang="en-US" sz="1200" b="0" i="0" dirty="0" err="1">
                <a:solidFill>
                  <a:srgbClr val="000000"/>
                </a:solidFill>
                <a:latin typeface="Arial"/>
                <a:ea typeface="+mn-ea"/>
                <a:cs typeface="+mn-cs"/>
              </a:rPr>
              <a:t>помощью</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осциллографа</a:t>
            </a:r>
            <a:r>
              <a:rPr lang="en-US" sz="1200" b="0" i="0" dirty="0" smtClean="0">
                <a:solidFill>
                  <a:srgbClr val="000000"/>
                </a:solidFill>
                <a:latin typeface="Arial"/>
                <a:ea typeface="+mn-ea"/>
                <a:cs typeface="+mn-cs"/>
              </a:rPr>
              <a:t> </a:t>
            </a:r>
            <a:r>
              <a:rPr lang="sk-SK" sz="1200" b="0" i="0" dirty="0" smtClean="0">
                <a:solidFill>
                  <a:srgbClr val="000000"/>
                </a:solidFill>
                <a:latin typeface="Arial"/>
                <a:ea typeface="+mn-ea"/>
                <a:cs typeface="+mn-cs"/>
              </a:rPr>
              <a:t/>
            </a:r>
            <a:br>
              <a:rPr lang="sk-SK" sz="1200" b="0" i="0" dirty="0" smtClean="0">
                <a:solidFill>
                  <a:srgbClr val="000000"/>
                </a:solidFill>
                <a:latin typeface="Arial"/>
                <a:ea typeface="+mn-ea"/>
                <a:cs typeface="+mn-cs"/>
              </a:rPr>
            </a:br>
            <a:r>
              <a:rPr lang="sk-SK" sz="1200" b="0" i="0" dirty="0" smtClean="0">
                <a:solidFill>
                  <a:srgbClr val="000000"/>
                </a:solidFill>
                <a:latin typeface="Arial"/>
                <a:ea typeface="+mn-ea"/>
                <a:cs typeface="+mn-cs"/>
              </a:rPr>
              <a:t>	     </a:t>
            </a:r>
            <a:r>
              <a:rPr lang="en-US" sz="1200" b="0" i="0" dirty="0" smtClean="0">
                <a:solidFill>
                  <a:srgbClr val="000000"/>
                </a:solidFill>
                <a:latin typeface="Arial"/>
                <a:ea typeface="+mn-ea"/>
                <a:cs typeface="+mn-cs"/>
              </a:rPr>
              <a:t>(9</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дополнительных</a:t>
            </a:r>
            <a:r>
              <a:rPr lang="en-US" sz="1200" b="0" i="0" dirty="0" smtClean="0">
                <a:solidFill>
                  <a:srgbClr val="000000"/>
                </a:solidFill>
                <a:latin typeface="Arial"/>
                <a:ea typeface="+mn-ea"/>
                <a:cs typeface="+mn-cs"/>
              </a:rPr>
              <a:t> </a:t>
            </a:r>
            <a:r>
              <a:rPr lang="en-US" sz="1200" b="0" i="0" dirty="0" err="1">
                <a:solidFill>
                  <a:srgbClr val="000000"/>
                </a:solidFill>
                <a:latin typeface="Arial"/>
                <a:ea typeface="+mn-ea"/>
                <a:cs typeface="+mn-cs"/>
              </a:rPr>
              <a:t>работ</a:t>
            </a:r>
            <a:r>
              <a:rPr lang="en-US" sz="1200" b="0" i="0" dirty="0">
                <a:solidFill>
                  <a:srgbClr val="000000"/>
                </a:solidFill>
                <a:latin typeface="Arial"/>
                <a:ea typeface="+mn-ea"/>
                <a:cs typeface="+mn-cs"/>
              </a:rPr>
              <a:t>, </a:t>
            </a:r>
            <a:r>
              <a:rPr lang="en-US" sz="1200" b="0" i="0" dirty="0" err="1" smtClean="0">
                <a:solidFill>
                  <a:srgbClr val="000000"/>
                </a:solidFill>
                <a:latin typeface="Arial"/>
                <a:ea typeface="+mn-ea"/>
                <a:cs typeface="+mn-cs"/>
              </a:rPr>
              <a:t>назначаемых</a:t>
            </a:r>
            <a:r>
              <a:rPr lang="en-US" sz="1200" b="0" i="0" dirty="0" smtClean="0">
                <a:solidFill>
                  <a:srgbClr val="000000"/>
                </a:solidFill>
                <a:latin typeface="Arial"/>
                <a:ea typeface="+mn-ea"/>
                <a:cs typeface="+mn-cs"/>
              </a:rPr>
              <a:t> </a:t>
            </a:r>
            <a:r>
              <a:rPr lang="sk-SK" sz="1200" b="0" i="0" dirty="0" smtClean="0">
                <a:solidFill>
                  <a:srgbClr val="000000"/>
                </a:solidFill>
                <a:latin typeface="Arial"/>
                <a:ea typeface="+mn-ea"/>
                <a:cs typeface="+mn-cs"/>
              </a:rPr>
              <a:t>	  	     </a:t>
            </a:r>
            <a:r>
              <a:rPr lang="en-US" sz="1200" b="0" i="0" dirty="0" err="1" smtClean="0">
                <a:solidFill>
                  <a:srgbClr val="000000"/>
                </a:solidFill>
                <a:latin typeface="Arial"/>
                <a:ea typeface="+mn-ea"/>
                <a:cs typeface="+mn-cs"/>
              </a:rPr>
              <a:t>реподавателем</a:t>
            </a:r>
            <a:r>
              <a:rPr lang="en-US" sz="1200" b="0" i="0" dirty="0">
                <a:solidFill>
                  <a:srgbClr val="000000"/>
                </a:solidFill>
                <a:latin typeface="Arial"/>
                <a:ea typeface="+mn-ea"/>
                <a:cs typeface="+mn-cs"/>
              </a:rPr>
              <a:t>)</a:t>
            </a:r>
          </a:p>
        </p:txBody>
      </p:sp>
      <p:sp>
        <p:nvSpPr>
          <p:cNvPr id="24" name="TextBox 23"/>
          <p:cNvSpPr txBox="1"/>
          <p:nvPr/>
        </p:nvSpPr>
        <p:spPr>
          <a:xfrm>
            <a:off x="5334000" y="5029200"/>
            <a:ext cx="3657600" cy="646331"/>
          </a:xfrm>
          <a:prstGeom prst="rect">
            <a:avLst/>
          </a:prstGeom>
          <a:noFill/>
        </p:spPr>
        <p:txBody>
          <a:bodyPr wrap="square" rtlCol="0">
            <a:spAutoFit/>
          </a:bodyPr>
          <a:lstStyle/>
          <a:p>
            <a:pPr algn="ctr">
              <a:buNone/>
            </a:pPr>
            <a:r>
              <a:rPr lang="en-US" sz="1200" b="1" i="0" dirty="0" err="1">
                <a:latin typeface="Arial"/>
                <a:ea typeface="+mn-ea"/>
                <a:cs typeface="+mn-cs"/>
              </a:rPr>
              <a:t>Лабораторное</a:t>
            </a:r>
            <a:r>
              <a:rPr lang="en-US" sz="1200" b="1" i="0" dirty="0">
                <a:latin typeface="Arial"/>
                <a:ea typeface="+mn-ea"/>
                <a:cs typeface="+mn-cs"/>
              </a:rPr>
              <a:t> </a:t>
            </a:r>
            <a:r>
              <a:rPr lang="en-US" sz="1200" b="1" i="0" dirty="0" err="1">
                <a:latin typeface="Arial"/>
                <a:ea typeface="+mn-ea"/>
                <a:cs typeface="+mn-cs"/>
              </a:rPr>
              <a:t>руководство</a:t>
            </a:r>
            <a:r>
              <a:rPr lang="en-US" sz="1200" b="1" i="0" dirty="0">
                <a:latin typeface="Arial"/>
                <a:ea typeface="+mn-ea"/>
                <a:cs typeface="+mn-cs"/>
              </a:rPr>
              <a:t> </a:t>
            </a:r>
            <a:r>
              <a:rPr lang="en-US" sz="1200" b="1" i="0" dirty="0" err="1">
                <a:latin typeface="Arial"/>
                <a:ea typeface="+mn-ea"/>
                <a:cs typeface="+mn-cs"/>
              </a:rPr>
              <a:t>по</a:t>
            </a:r>
            <a:r>
              <a:rPr lang="en-US" sz="1200" b="1" i="0" dirty="0">
                <a:latin typeface="Arial"/>
                <a:ea typeface="+mn-ea"/>
                <a:cs typeface="+mn-cs"/>
              </a:rPr>
              <a:t> </a:t>
            </a:r>
            <a:r>
              <a:rPr lang="en-US" sz="1200" b="1" i="0" dirty="0" err="1">
                <a:latin typeface="Arial"/>
                <a:ea typeface="+mn-ea"/>
                <a:cs typeface="+mn-cs"/>
              </a:rPr>
              <a:t>осциллографам</a:t>
            </a:r>
            <a:r>
              <a:rPr lang="en-US" sz="1200" b="1" i="0" dirty="0">
                <a:latin typeface="Arial"/>
                <a:ea typeface="+mn-ea"/>
                <a:cs typeface="+mn-cs"/>
              </a:rPr>
              <a:t> и </a:t>
            </a:r>
            <a:r>
              <a:rPr lang="en-US" sz="1200" b="1" i="0" dirty="0" err="1">
                <a:latin typeface="Arial"/>
                <a:ea typeface="+mn-ea"/>
                <a:cs typeface="+mn-cs"/>
              </a:rPr>
              <a:t>учебное</a:t>
            </a:r>
            <a:r>
              <a:rPr lang="en-US" sz="1200" b="1" i="0" dirty="0">
                <a:latin typeface="Arial"/>
                <a:ea typeface="+mn-ea"/>
                <a:cs typeface="+mn-cs"/>
              </a:rPr>
              <a:t> </a:t>
            </a:r>
            <a:r>
              <a:rPr lang="en-US" sz="1200" b="1" i="0" dirty="0" err="1">
                <a:latin typeface="Arial"/>
                <a:ea typeface="+mn-ea"/>
                <a:cs typeface="+mn-cs"/>
              </a:rPr>
              <a:t>пособие</a:t>
            </a:r>
            <a:endParaRPr lang="en-US" sz="1200" b="1" i="0" dirty="0">
              <a:latin typeface="Arial"/>
              <a:ea typeface="+mn-ea"/>
              <a:cs typeface="+mn-cs"/>
            </a:endParaRPr>
          </a:p>
          <a:p>
            <a:pPr algn="ctr">
              <a:buNone/>
            </a:pPr>
            <a:r>
              <a:rPr lang="en-US" sz="1200" b="1" i="0" dirty="0" err="1">
                <a:latin typeface="Arial"/>
                <a:ea typeface="+mn-ea"/>
                <a:cs typeface="+mn-cs"/>
              </a:rPr>
              <a:t>Загрузите</a:t>
            </a:r>
            <a:r>
              <a:rPr lang="en-US" sz="1200" b="1" i="0" dirty="0">
                <a:latin typeface="Arial"/>
                <a:ea typeface="+mn-ea"/>
                <a:cs typeface="+mn-cs"/>
              </a:rPr>
              <a:t> с www.agilent.com/find/EDK</a:t>
            </a:r>
          </a:p>
        </p:txBody>
      </p:sp>
      <p:pic>
        <p:nvPicPr>
          <p:cNvPr id="7" name="Picture 6" descr="Fig02.PNG"/>
          <p:cNvPicPr>
            <a:picLocks noChangeAspect="1"/>
          </p:cNvPicPr>
          <p:nvPr/>
        </p:nvPicPr>
        <p:blipFill>
          <a:blip r:embed="rId3" cstate="screen"/>
          <a:stretch>
            <a:fillRect/>
          </a:stretch>
        </p:blipFill>
        <p:spPr>
          <a:xfrm rot="20285983">
            <a:off x="5549933" y="1203445"/>
            <a:ext cx="2598969" cy="3387072"/>
          </a:xfrm>
          <a:prstGeom prst="rect">
            <a:avLst/>
          </a:prstGeom>
          <a:ln w="19050">
            <a:solidFill>
              <a:schemeClr val="tx1"/>
            </a:solidFill>
          </a:ln>
          <a:effectLst>
            <a:innerShdw blurRad="63500" dist="50800" dir="18900000">
              <a:prstClr val="black">
                <a:alpha val="0"/>
              </a:prstClr>
            </a:innerShdw>
          </a:effectLst>
          <a:scene3d>
            <a:camera prst="orthographicFront"/>
            <a:lightRig rig="threePt" dir="t"/>
          </a:scene3d>
          <a:sp3d>
            <a:bevelT w="63500" prst="coolSlant"/>
            <a:bevelB w="165100" prst="coolSlant"/>
          </a:sp3d>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2400" b="1" i="0" dirty="0" err="1">
                <a:solidFill>
                  <a:srgbClr val="0099CC"/>
                </a:solidFill>
                <a:effectLst>
                  <a:outerShdw blurRad="38100" dist="38100" dir="2700000" algn="tl">
                    <a:srgbClr val="C0C0C0"/>
                  </a:outerShdw>
                </a:effectLst>
                <a:latin typeface="Arial"/>
                <a:ea typeface="+mj-ea"/>
                <a:cs typeface="+mj-cs"/>
              </a:rPr>
              <a:t>Рекомендации</a:t>
            </a:r>
            <a:r>
              <a:rPr lang="en-US" sz="2400" b="1" i="0" dirty="0">
                <a:solidFill>
                  <a:srgbClr val="0099CC"/>
                </a:solidFill>
                <a:effectLst>
                  <a:outerShdw blurRad="38100" dist="38100" dir="2700000" algn="tl">
                    <a:srgbClr val="C0C0C0"/>
                  </a:outerShdw>
                </a:effectLst>
                <a:latin typeface="Arial"/>
                <a:ea typeface="+mj-ea"/>
                <a:cs typeface="+mj-cs"/>
              </a:rPr>
              <a:t> </a:t>
            </a:r>
            <a:r>
              <a:rPr lang="en-US" sz="2400" b="1" i="0" dirty="0" err="1">
                <a:solidFill>
                  <a:srgbClr val="0099CC"/>
                </a:solidFill>
                <a:effectLst>
                  <a:outerShdw blurRad="38100" dist="38100" dir="2700000" algn="tl">
                    <a:srgbClr val="C0C0C0"/>
                  </a:outerShdw>
                </a:effectLst>
                <a:latin typeface="Arial"/>
                <a:ea typeface="+mj-ea"/>
                <a:cs typeface="+mj-cs"/>
              </a:rPr>
              <a:t>по</a:t>
            </a:r>
            <a:r>
              <a:rPr lang="en-US" sz="2400" b="1" i="0" dirty="0">
                <a:solidFill>
                  <a:srgbClr val="0099CC"/>
                </a:solidFill>
                <a:effectLst>
                  <a:outerShdw blurRad="38100" dist="38100" dir="2700000" algn="tl">
                    <a:srgbClr val="C0C0C0"/>
                  </a:outerShdw>
                </a:effectLst>
                <a:latin typeface="Arial"/>
                <a:ea typeface="+mj-ea"/>
                <a:cs typeface="+mj-cs"/>
              </a:rPr>
              <a:t> </a:t>
            </a:r>
            <a:r>
              <a:rPr lang="en-US" sz="2400" b="1" i="0" dirty="0" err="1">
                <a:solidFill>
                  <a:srgbClr val="0099CC"/>
                </a:solidFill>
                <a:effectLst>
                  <a:outerShdw blurRad="38100" dist="38100" dir="2700000" algn="tl">
                    <a:srgbClr val="C0C0C0"/>
                  </a:outerShdw>
                </a:effectLst>
                <a:latin typeface="Arial"/>
                <a:ea typeface="+mj-ea"/>
                <a:cs typeface="+mj-cs"/>
              </a:rPr>
              <a:t>работе</a:t>
            </a:r>
            <a:r>
              <a:rPr lang="en-US" sz="2400" b="1" i="0" dirty="0">
                <a:solidFill>
                  <a:srgbClr val="0099CC"/>
                </a:solidFill>
                <a:effectLst>
                  <a:outerShdw blurRad="38100" dist="38100" dir="2700000" algn="tl">
                    <a:srgbClr val="C0C0C0"/>
                  </a:outerShdw>
                </a:effectLst>
                <a:latin typeface="Arial"/>
                <a:ea typeface="+mj-ea"/>
                <a:cs typeface="+mj-cs"/>
              </a:rPr>
              <a:t> с </a:t>
            </a:r>
            <a:r>
              <a:rPr lang="en-US" sz="2400" b="1" i="0" dirty="0" err="1">
                <a:solidFill>
                  <a:srgbClr val="0099CC"/>
                </a:solidFill>
                <a:effectLst>
                  <a:outerShdw blurRad="38100" dist="38100" dir="2700000" algn="tl">
                    <a:srgbClr val="C0C0C0"/>
                  </a:outerShdw>
                </a:effectLst>
                <a:latin typeface="Arial"/>
                <a:ea typeface="+mj-ea"/>
                <a:cs typeface="+mj-cs"/>
              </a:rPr>
              <a:t>лабораторным</a:t>
            </a:r>
            <a:r>
              <a:rPr lang="en-US" sz="2400" b="1" i="0" dirty="0">
                <a:solidFill>
                  <a:srgbClr val="0099CC"/>
                </a:solidFill>
                <a:effectLst>
                  <a:outerShdw blurRad="38100" dist="38100" dir="2700000" algn="tl">
                    <a:srgbClr val="C0C0C0"/>
                  </a:outerShdw>
                </a:effectLst>
                <a:latin typeface="Arial"/>
                <a:ea typeface="+mj-ea"/>
                <a:cs typeface="+mj-cs"/>
              </a:rPr>
              <a:t> </a:t>
            </a:r>
            <a:r>
              <a:rPr lang="en-US" sz="2400" b="1" i="0" dirty="0" err="1">
                <a:solidFill>
                  <a:srgbClr val="0099CC"/>
                </a:solidFill>
                <a:effectLst>
                  <a:outerShdw blurRad="38100" dist="38100" dir="2700000" algn="tl">
                    <a:srgbClr val="C0C0C0"/>
                  </a:outerShdw>
                </a:effectLst>
                <a:latin typeface="Arial"/>
                <a:ea typeface="+mj-ea"/>
                <a:cs typeface="+mj-cs"/>
              </a:rPr>
              <a:t>руководством</a:t>
            </a:r>
            <a:endParaRPr lang="en-US" sz="24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990600"/>
            <a:ext cx="7700481" cy="762000"/>
          </a:xfrm>
        </p:spPr>
        <p:txBody>
          <a:bodyPr/>
          <a:lstStyle/>
          <a:p>
            <a:pPr algn="l">
              <a:spcBef>
                <a:spcPts val="0"/>
              </a:spcBef>
              <a:spcAft>
                <a:spcPts val="1000"/>
              </a:spcAft>
              <a:buNone/>
            </a:pPr>
            <a:r>
              <a:rPr lang="en-US" sz="1600" b="0" i="0" dirty="0" err="1">
                <a:solidFill>
                  <a:srgbClr val="000000"/>
                </a:solidFill>
                <a:latin typeface="Arial"/>
                <a:ea typeface="+mn-ea"/>
                <a:cs typeface="+mn-cs"/>
              </a:rPr>
              <a:t>Слова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выделенные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жирным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шрифтом</a:t>
            </a:r>
            <a:r>
              <a:rPr lang="en-US" sz="1600" b="0" i="0" dirty="0">
                <a:solidFill>
                  <a:srgbClr val="000000"/>
                </a:solidFill>
                <a:latin typeface="Arial"/>
                <a:ea typeface="+mn-ea"/>
                <a:cs typeface="+mn-cs"/>
              </a:rPr>
              <a:t> в </a:t>
            </a:r>
            <a:r>
              <a:rPr lang="en-US" sz="1600" b="0" i="0" dirty="0" err="1">
                <a:solidFill>
                  <a:srgbClr val="000000"/>
                </a:solidFill>
                <a:latin typeface="Arial"/>
                <a:ea typeface="+mn-ea"/>
                <a:cs typeface="+mn-cs"/>
              </a:rPr>
              <a:t>квадратных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скобках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например</a:t>
            </a:r>
            <a:r>
              <a:rPr lang="en-US" sz="1600" b="0" i="0" dirty="0">
                <a:solidFill>
                  <a:srgbClr val="000000"/>
                </a:solidFill>
                <a:latin typeface="Arial"/>
                <a:ea typeface="+mn-ea"/>
                <a:cs typeface="+mn-cs"/>
              </a:rPr>
              <a:t> </a:t>
            </a:r>
            <a:r>
              <a:rPr lang="ru-RU" sz="1600" b="0" i="0" dirty="0" smtClean="0">
                <a:solidFill>
                  <a:srgbClr val="000000"/>
                </a:solidFill>
                <a:latin typeface="Arial"/>
                <a:ea typeface="+mn-ea"/>
                <a:cs typeface="+mn-cs"/>
              </a:rPr>
              <a:t>«</a:t>
            </a:r>
            <a:r>
              <a:rPr lang="en-US" sz="1600" b="1" i="0" dirty="0" smtClean="0">
                <a:solidFill>
                  <a:srgbClr val="000000"/>
                </a:solidFill>
                <a:latin typeface="Arial"/>
                <a:ea typeface="+mn-ea"/>
                <a:cs typeface="+mn-cs"/>
              </a:rPr>
              <a:t>[</a:t>
            </a:r>
            <a:r>
              <a:rPr lang="en-US" sz="1600" b="1" i="0" dirty="0">
                <a:solidFill>
                  <a:srgbClr val="000000"/>
                </a:solidFill>
                <a:latin typeface="Arial"/>
                <a:ea typeface="+mn-ea"/>
                <a:cs typeface="+mn-cs"/>
              </a:rPr>
              <a:t>Help</a:t>
            </a:r>
            <a:r>
              <a:rPr lang="en-US" sz="1600" b="1" i="0" dirty="0" smtClean="0">
                <a:solidFill>
                  <a:srgbClr val="000000"/>
                </a:solidFill>
                <a:latin typeface="Arial"/>
                <a:ea typeface="+mn-ea"/>
                <a:cs typeface="+mn-cs"/>
              </a:rPr>
              <a:t>] </a:t>
            </a:r>
            <a:r>
              <a:rPr lang="ru-RU" sz="1600" b="1" i="0" dirty="0" smtClean="0">
                <a:solidFill>
                  <a:srgbClr val="000000"/>
                </a:solidFill>
                <a:latin typeface="Arial"/>
                <a:ea typeface="+mn-ea"/>
                <a:cs typeface="+mn-cs"/>
              </a:rPr>
              <a:t>Справка»</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обозначают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кнопки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лицевой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панели</a:t>
            </a:r>
            <a:r>
              <a:rPr lang="en-US" sz="1600" b="0" i="0" dirty="0">
                <a:solidFill>
                  <a:srgbClr val="000000"/>
                </a:solidFill>
                <a:latin typeface="Arial"/>
                <a:ea typeface="+mn-ea"/>
                <a:cs typeface="+mn-cs"/>
              </a:rPr>
              <a:t>.</a:t>
            </a:r>
          </a:p>
          <a:p>
            <a:pPr algn="l">
              <a:spcBef>
                <a:spcPts val="0"/>
              </a:spcBef>
              <a:spcAft>
                <a:spcPts val="1000"/>
              </a:spcAft>
              <a:buNone/>
            </a:pPr>
            <a:endParaRPr lang="en-US" sz="2000" dirty="0" smtClean="0"/>
          </a:p>
          <a:p>
            <a:pPr algn="l">
              <a:spcBef>
                <a:spcPts val="0"/>
              </a:spcBef>
              <a:spcAft>
                <a:spcPts val="1000"/>
              </a:spcAft>
              <a:buNone/>
            </a:pPr>
            <a:endParaRPr lang="en-US" sz="2000" dirty="0" smtClean="0"/>
          </a:p>
          <a:p>
            <a:pPr algn="l">
              <a:spcBef>
                <a:spcPts val="0"/>
              </a:spcBef>
              <a:spcAft>
                <a:spcPts val="1000"/>
              </a:spcAft>
              <a:buNone/>
            </a:pPr>
            <a:r>
              <a:rPr lang="en-US" sz="1600" b="0" i="0" dirty="0" err="1">
                <a:solidFill>
                  <a:srgbClr val="000000"/>
                </a:solidFill>
                <a:latin typeface="Arial"/>
                <a:ea typeface="+mn-ea"/>
                <a:cs typeface="+mn-cs"/>
              </a:rPr>
              <a:t>Программными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кнопками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называют</a:t>
            </a:r>
            <a:r>
              <a:rPr lang="en-US" sz="1600" b="0" i="0" dirty="0">
                <a:solidFill>
                  <a:srgbClr val="000000"/>
                </a:solidFill>
                <a:latin typeface="Arial"/>
                <a:ea typeface="+mn-ea"/>
                <a:cs typeface="+mn-cs"/>
              </a:rPr>
              <a:t> 6 </a:t>
            </a:r>
            <a:r>
              <a:rPr lang="en-US" sz="1600" b="0" i="0" dirty="0" err="1">
                <a:solidFill>
                  <a:srgbClr val="000000"/>
                </a:solidFill>
                <a:latin typeface="Arial"/>
                <a:ea typeface="+mn-ea"/>
                <a:cs typeface="+mn-cs"/>
              </a:rPr>
              <a:t>клавиш</a:t>
            </a:r>
            <a:r>
              <a:rPr lang="en-US" sz="1600" b="0" i="0" dirty="0">
                <a:solidFill>
                  <a:srgbClr val="000000"/>
                </a:solidFill>
                <a:latin typeface="Arial"/>
                <a:ea typeface="+mn-ea"/>
                <a:cs typeface="+mn-cs"/>
              </a:rPr>
              <a:t>/</a:t>
            </a:r>
            <a:r>
              <a:rPr lang="en-US" sz="1600" b="0" i="0" dirty="0" err="1">
                <a:solidFill>
                  <a:srgbClr val="000000"/>
                </a:solidFill>
                <a:latin typeface="Arial"/>
                <a:ea typeface="+mn-ea"/>
                <a:cs typeface="+mn-cs"/>
              </a:rPr>
              <a:t>кнопок</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под</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дисплеем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Выполняемые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функции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зависят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выбранного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меню</a:t>
            </a:r>
            <a:r>
              <a:rPr lang="en-US" sz="1600" b="0" i="0" dirty="0">
                <a:solidFill>
                  <a:srgbClr val="000000"/>
                </a:solidFill>
                <a:latin typeface="Arial"/>
                <a:ea typeface="+mn-ea"/>
                <a:cs typeface="+mn-cs"/>
              </a:rPr>
              <a:t>.</a:t>
            </a:r>
          </a:p>
          <a:p>
            <a:pPr algn="l">
              <a:spcBef>
                <a:spcPts val="0"/>
              </a:spcBef>
              <a:spcAft>
                <a:spcPts val="1000"/>
              </a:spcAft>
              <a:buNone/>
            </a:pPr>
            <a:endParaRPr lang="en-US" sz="2000" dirty="0" smtClean="0"/>
          </a:p>
          <a:p>
            <a:pPr algn="l">
              <a:spcBef>
                <a:spcPts val="0"/>
              </a:spcBef>
              <a:spcAft>
                <a:spcPts val="1000"/>
              </a:spcAft>
              <a:buNone/>
            </a:pPr>
            <a:endParaRPr lang="en-US" sz="2000" dirty="0" smtClean="0"/>
          </a:p>
          <a:p>
            <a:pPr algn="l">
              <a:spcBef>
                <a:spcPts val="0"/>
              </a:spcBef>
              <a:spcAft>
                <a:spcPts val="1000"/>
              </a:spcAft>
              <a:buNone/>
            </a:pPr>
            <a:endParaRPr lang="en-US" sz="2000" dirty="0" smtClean="0"/>
          </a:p>
          <a:p>
            <a:pPr algn="l">
              <a:spcBef>
                <a:spcPts val="0"/>
              </a:spcBef>
              <a:spcAft>
                <a:spcPts val="200"/>
              </a:spcAft>
              <a:buNone/>
            </a:pPr>
            <a:endParaRPr lang="en-US" sz="2000" dirty="0" smtClean="0"/>
          </a:p>
          <a:p>
            <a:pPr algn="l">
              <a:spcBef>
                <a:spcPts val="0"/>
              </a:spcBef>
              <a:spcAft>
                <a:spcPts val="200"/>
              </a:spcAft>
              <a:buNone/>
            </a:pPr>
            <a:r>
              <a:rPr lang="en-US" sz="1600" b="0" i="0" dirty="0" err="1">
                <a:solidFill>
                  <a:srgbClr val="000000"/>
                </a:solidFill>
                <a:latin typeface="Arial"/>
                <a:ea typeface="+mn-ea"/>
                <a:cs typeface="+mn-cs"/>
              </a:rPr>
              <a:t>Программная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кнопка</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изображением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изогнутой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зеленой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стрелки</a:t>
            </a:r>
            <a:r>
              <a:rPr lang="en-US" sz="1600" b="0" i="0" dirty="0">
                <a:solidFill>
                  <a:srgbClr val="000000"/>
                </a:solidFill>
                <a:latin typeface="Arial"/>
                <a:ea typeface="+mn-ea"/>
                <a:cs typeface="+mn-cs"/>
              </a:rPr>
              <a:t> (      ) </a:t>
            </a:r>
            <a:r>
              <a:rPr lang="en-US" sz="1600" b="0" i="0" dirty="0" err="1">
                <a:solidFill>
                  <a:srgbClr val="000000"/>
                </a:solidFill>
                <a:latin typeface="Arial"/>
                <a:ea typeface="+mn-ea"/>
                <a:cs typeface="+mn-cs"/>
              </a:rPr>
              <a:t>означает</a:t>
            </a:r>
            <a:r>
              <a:rPr lang="en-US" sz="1600" b="0" i="0" dirty="0" smtClean="0">
                <a:solidFill>
                  <a:srgbClr val="000000"/>
                </a:solidFill>
                <a:latin typeface="Arial"/>
                <a:ea typeface="+mn-ea"/>
                <a:cs typeface="+mn-cs"/>
              </a:rPr>
              <a:t>,</a:t>
            </a:r>
            <a:r>
              <a:rPr lang="sk-SK" sz="1600" b="0" i="0" dirty="0" smtClean="0">
                <a:solidFill>
                  <a:srgbClr val="000000"/>
                </a:solidFill>
                <a:latin typeface="Arial"/>
                <a:ea typeface="+mn-ea"/>
                <a:cs typeface="+mn-cs"/>
              </a:rPr>
              <a:t> </a:t>
            </a:r>
            <a:r>
              <a:rPr lang="en-US" sz="1600" b="0" i="0" dirty="0" err="1" smtClean="0">
                <a:solidFill>
                  <a:srgbClr val="000000"/>
                </a:solidFill>
                <a:latin typeface="Arial"/>
                <a:ea typeface="+mn-ea"/>
                <a:cs typeface="+mn-cs"/>
              </a:rPr>
              <a:t>что</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универсальная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ручка</a:t>
            </a:r>
            <a:r>
              <a:rPr lang="en-US" sz="1600" b="0" i="0" dirty="0">
                <a:solidFill>
                  <a:srgbClr val="000000"/>
                </a:solidFill>
                <a:latin typeface="Arial"/>
                <a:ea typeface="+mn-ea"/>
                <a:cs typeface="+mn-cs"/>
              </a:rPr>
              <a:t> </a:t>
            </a:r>
            <a:r>
              <a:rPr lang="en-US" sz="1600" b="1" i="0" dirty="0" smtClean="0">
                <a:solidFill>
                  <a:srgbClr val="000000"/>
                </a:solidFill>
                <a:latin typeface="Arial"/>
                <a:ea typeface="+mn-ea"/>
                <a:cs typeface="+mn-cs"/>
              </a:rPr>
              <a:t>Entry </a:t>
            </a:r>
            <a:r>
              <a:rPr lang="ru-RU" sz="1600" b="1" i="0" dirty="0" smtClean="0">
                <a:solidFill>
                  <a:srgbClr val="000000"/>
                </a:solidFill>
                <a:latin typeface="Arial"/>
                <a:ea typeface="+mn-ea"/>
                <a:cs typeface="+mn-cs"/>
              </a:rPr>
              <a:t>(В</a:t>
            </a:r>
            <a:r>
              <a:rPr lang="en-US" sz="1600" b="1" i="0" dirty="0" err="1" smtClean="0">
                <a:solidFill>
                  <a:srgbClr val="000000"/>
                </a:solidFill>
                <a:latin typeface="Arial"/>
                <a:ea typeface="+mn-ea"/>
                <a:cs typeface="+mn-cs"/>
              </a:rPr>
              <a:t>вод</a:t>
            </a:r>
            <a:r>
              <a:rPr lang="ru-RU" sz="1600" b="1" i="0" dirty="0" smtClean="0">
                <a:solidFill>
                  <a:srgbClr val="000000"/>
                </a:solidFill>
                <a:latin typeface="Arial"/>
                <a:ea typeface="+mn-ea"/>
                <a:cs typeface="+mn-cs"/>
              </a:rPr>
              <a:t>)</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отвечает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управление</a:t>
            </a:r>
            <a:r>
              <a:rPr lang="en-US" sz="1600" b="0" i="0" dirty="0">
                <a:solidFill>
                  <a:srgbClr val="000000"/>
                </a:solidFill>
                <a:latin typeface="Arial"/>
                <a:ea typeface="+mn-ea"/>
                <a:cs typeface="+mn-cs"/>
              </a:rPr>
              <a:t> </a:t>
            </a:r>
            <a:r>
              <a:rPr lang="sk-SK" sz="1600" b="0" i="0" dirty="0" smtClean="0">
                <a:solidFill>
                  <a:srgbClr val="000000"/>
                </a:solidFill>
                <a:latin typeface="Arial"/>
                <a:ea typeface="+mn-ea"/>
                <a:cs typeface="+mn-cs"/>
              </a:rPr>
              <a:t/>
            </a:r>
            <a:br>
              <a:rPr lang="sk-SK" sz="1600" b="0" i="0" dirty="0" smtClean="0">
                <a:solidFill>
                  <a:srgbClr val="000000"/>
                </a:solidFill>
                <a:latin typeface="Arial"/>
                <a:ea typeface="+mn-ea"/>
                <a:cs typeface="+mn-cs"/>
              </a:rPr>
            </a:br>
            <a:r>
              <a:rPr lang="en-US" sz="1600" b="0" i="0" dirty="0" err="1" smtClean="0">
                <a:solidFill>
                  <a:srgbClr val="000000"/>
                </a:solidFill>
                <a:latin typeface="Arial"/>
                <a:ea typeface="+mn-ea"/>
                <a:cs typeface="+mn-cs"/>
              </a:rPr>
              <a:t>выбранным</a:t>
            </a:r>
            <a:r>
              <a:rPr lang="en-US" sz="1600" b="0" i="0" dirty="0" smtClean="0">
                <a:solidFill>
                  <a:srgbClr val="000000"/>
                </a:solidFill>
                <a:latin typeface="Arial"/>
                <a:ea typeface="+mn-ea"/>
                <a:cs typeface="+mn-cs"/>
              </a:rPr>
              <a:t> </a:t>
            </a:r>
            <a:r>
              <a:rPr lang="en-US" sz="1600" b="0" i="0" dirty="0" err="1" smtClean="0">
                <a:solidFill>
                  <a:srgbClr val="000000"/>
                </a:solidFill>
                <a:latin typeface="Arial"/>
                <a:ea typeface="+mn-ea"/>
                <a:cs typeface="+mn-cs"/>
              </a:rPr>
              <a:t>объектом</a:t>
            </a:r>
            <a:r>
              <a:rPr lang="sk-SK" sz="1600" b="0" i="0" dirty="0" smtClean="0">
                <a:solidFill>
                  <a:srgbClr val="000000"/>
                </a:solidFill>
                <a:latin typeface="Arial"/>
                <a:ea typeface="+mn-ea"/>
                <a:cs typeface="+mn-cs"/>
              </a:rPr>
              <a:t> </a:t>
            </a:r>
            <a:r>
              <a:rPr lang="en-US" sz="1600" b="0" i="0" dirty="0" err="1" smtClean="0">
                <a:solidFill>
                  <a:srgbClr val="000000"/>
                </a:solidFill>
                <a:latin typeface="Arial"/>
                <a:ea typeface="+mn-ea"/>
                <a:cs typeface="+mn-cs"/>
              </a:rPr>
              <a:t>или</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переменной</a:t>
            </a:r>
            <a:r>
              <a:rPr lang="en-US" sz="1600" b="0" i="0" dirty="0">
                <a:solidFill>
                  <a:srgbClr val="000000"/>
                </a:solidFill>
                <a:latin typeface="Arial"/>
                <a:ea typeface="+mn-ea"/>
                <a:cs typeface="+mn-cs"/>
              </a:rPr>
              <a:t>. </a:t>
            </a:r>
          </a:p>
        </p:txBody>
      </p:sp>
      <p:pic>
        <p:nvPicPr>
          <p:cNvPr id="56324" name="Picture 4"/>
          <p:cNvPicPr>
            <a:picLocks noChangeAspect="1" noChangeArrowheads="1"/>
          </p:cNvPicPr>
          <p:nvPr/>
        </p:nvPicPr>
        <p:blipFill>
          <a:blip r:embed="rId3" cstate="screen"/>
          <a:srcRect/>
          <a:stretch>
            <a:fillRect/>
          </a:stretch>
        </p:blipFill>
        <p:spPr bwMode="auto">
          <a:xfrm>
            <a:off x="4038600" y="1600200"/>
            <a:ext cx="857250" cy="533400"/>
          </a:xfrm>
          <a:prstGeom prst="rect">
            <a:avLst/>
          </a:prstGeom>
          <a:noFill/>
          <a:ln w="9525">
            <a:noFill/>
            <a:miter lim="800000"/>
            <a:headEnd/>
            <a:tailEnd/>
          </a:ln>
        </p:spPr>
      </p:pic>
      <p:pic>
        <p:nvPicPr>
          <p:cNvPr id="9" name="Picture 8" descr="Agilent_192832.tif"/>
          <p:cNvPicPr>
            <a:picLocks noChangeAspect="1"/>
          </p:cNvPicPr>
          <p:nvPr/>
        </p:nvPicPr>
        <p:blipFill>
          <a:blip r:embed="rId4" cstate="screen"/>
          <a:srcRect/>
          <a:stretch>
            <a:fillRect/>
          </a:stretch>
        </p:blipFill>
        <p:spPr>
          <a:xfrm>
            <a:off x="2286000" y="3048000"/>
            <a:ext cx="4343400" cy="915437"/>
          </a:xfrm>
          <a:prstGeom prst="rect">
            <a:avLst/>
          </a:prstGeom>
        </p:spPr>
      </p:pic>
      <p:pic>
        <p:nvPicPr>
          <p:cNvPr id="10" name="Picture 9" descr="sym_entk.wmf"/>
          <p:cNvPicPr>
            <a:picLocks noChangeAspect="1"/>
          </p:cNvPicPr>
          <p:nvPr/>
        </p:nvPicPr>
        <p:blipFill>
          <a:blip r:embed="rId5" cstate="screen"/>
          <a:stretch>
            <a:fillRect/>
          </a:stretch>
        </p:blipFill>
        <p:spPr>
          <a:xfrm>
            <a:off x="6652017" y="4724400"/>
            <a:ext cx="298038" cy="253594"/>
          </a:xfrm>
          <a:prstGeom prst="rect">
            <a:avLst/>
          </a:prstGeom>
        </p:spPr>
      </p:pic>
      <p:pic>
        <p:nvPicPr>
          <p:cNvPr id="11" name="Picture 10" descr="Entry Knob.TIF"/>
          <p:cNvPicPr>
            <a:picLocks noChangeAspect="1"/>
          </p:cNvPicPr>
          <p:nvPr/>
        </p:nvPicPr>
        <p:blipFill>
          <a:blip r:embed="rId6" cstate="screen"/>
          <a:srcRect/>
          <a:stretch>
            <a:fillRect/>
          </a:stretch>
        </p:blipFill>
        <p:spPr>
          <a:xfrm>
            <a:off x="7315200" y="4191000"/>
            <a:ext cx="789274" cy="1428750"/>
          </a:xfrm>
          <a:prstGeom prst="rect">
            <a:avLst/>
          </a:prstGeom>
        </p:spPr>
      </p:pic>
      <p:sp>
        <p:nvSpPr>
          <p:cNvPr id="12" name="TextBox 11"/>
          <p:cNvSpPr txBox="1"/>
          <p:nvPr/>
        </p:nvSpPr>
        <p:spPr>
          <a:xfrm>
            <a:off x="7086600" y="3581400"/>
            <a:ext cx="1837362" cy="276999"/>
          </a:xfrm>
          <a:prstGeom prst="rect">
            <a:avLst/>
          </a:prstGeom>
          <a:noFill/>
        </p:spPr>
        <p:txBody>
          <a:bodyPr wrap="none" rtlCol="0">
            <a:spAutoFit/>
          </a:bodyPr>
          <a:lstStyle/>
          <a:p>
            <a:pPr algn="l">
              <a:buNone/>
            </a:pPr>
            <a:r>
              <a:rPr lang="en-US" sz="1200" b="1" i="0" dirty="0" err="1">
                <a:latin typeface="Arial"/>
                <a:ea typeface="+mn-ea"/>
                <a:cs typeface="+mn-cs"/>
              </a:rPr>
              <a:t>Программные</a:t>
            </a:r>
            <a:r>
              <a:rPr lang="en-US" sz="1200" b="1" i="0" dirty="0">
                <a:latin typeface="Arial"/>
                <a:ea typeface="+mn-ea"/>
                <a:cs typeface="+mn-cs"/>
              </a:rPr>
              <a:t> </a:t>
            </a:r>
            <a:r>
              <a:rPr lang="en-US" sz="1200" b="1" i="0" dirty="0" err="1">
                <a:latin typeface="Arial"/>
                <a:ea typeface="+mn-ea"/>
                <a:cs typeface="+mn-cs"/>
              </a:rPr>
              <a:t>кнопки</a:t>
            </a:r>
            <a:endParaRPr lang="en-US" sz="1200" b="1" i="0" dirty="0">
              <a:latin typeface="Arial"/>
              <a:ea typeface="+mn-ea"/>
              <a:cs typeface="+mn-cs"/>
            </a:endParaRPr>
          </a:p>
        </p:txBody>
      </p:sp>
      <p:sp>
        <p:nvSpPr>
          <p:cNvPr id="13" name="TextBox 12"/>
          <p:cNvSpPr txBox="1"/>
          <p:nvPr/>
        </p:nvSpPr>
        <p:spPr>
          <a:xfrm>
            <a:off x="7086600" y="3022600"/>
            <a:ext cx="2143536" cy="461665"/>
          </a:xfrm>
          <a:prstGeom prst="rect">
            <a:avLst/>
          </a:prstGeom>
          <a:noFill/>
        </p:spPr>
        <p:txBody>
          <a:bodyPr wrap="none" rtlCol="0">
            <a:spAutoFit/>
          </a:bodyPr>
          <a:lstStyle/>
          <a:p>
            <a:pPr algn="l">
              <a:buNone/>
            </a:pPr>
            <a:r>
              <a:rPr lang="en-US" sz="1200" b="1" i="0" dirty="0" err="1">
                <a:latin typeface="Arial"/>
                <a:ea typeface="+mn-ea"/>
                <a:cs typeface="+mn-cs"/>
              </a:rPr>
              <a:t>Надписи</a:t>
            </a:r>
            <a:r>
              <a:rPr lang="en-US" sz="1200" b="1" i="0" dirty="0">
                <a:latin typeface="Arial"/>
                <a:ea typeface="+mn-ea"/>
                <a:cs typeface="+mn-cs"/>
              </a:rPr>
              <a:t> к </a:t>
            </a:r>
            <a:r>
              <a:rPr lang="en-US" sz="1200" b="1" i="0" dirty="0" err="1">
                <a:latin typeface="Arial"/>
                <a:ea typeface="+mn-ea"/>
                <a:cs typeface="+mn-cs"/>
              </a:rPr>
              <a:t>программным</a:t>
            </a:r>
            <a:r>
              <a:rPr lang="en-US" sz="1200" b="1" i="0" dirty="0">
                <a:latin typeface="Arial"/>
                <a:ea typeface="+mn-ea"/>
                <a:cs typeface="+mn-cs"/>
              </a:rPr>
              <a:t> </a:t>
            </a:r>
            <a:r>
              <a:rPr lang="sk-SK" sz="1200" b="1" i="0" dirty="0" smtClean="0">
                <a:latin typeface="Arial"/>
                <a:ea typeface="+mn-ea"/>
                <a:cs typeface="+mn-cs"/>
              </a:rPr>
              <a:t/>
            </a:r>
            <a:br>
              <a:rPr lang="sk-SK" sz="1200" b="1" i="0" dirty="0" smtClean="0">
                <a:latin typeface="Arial"/>
                <a:ea typeface="+mn-ea"/>
                <a:cs typeface="+mn-cs"/>
              </a:rPr>
            </a:br>
            <a:r>
              <a:rPr lang="en-US" sz="1200" b="1" i="0" dirty="0" err="1" smtClean="0">
                <a:latin typeface="Arial"/>
                <a:ea typeface="+mn-ea"/>
                <a:cs typeface="+mn-cs"/>
              </a:rPr>
              <a:t>кнопкам</a:t>
            </a:r>
            <a:endParaRPr lang="en-US" sz="1200" b="1" i="0" dirty="0">
              <a:latin typeface="Arial"/>
              <a:ea typeface="+mn-ea"/>
              <a:cs typeface="+mn-cs"/>
            </a:endParaRPr>
          </a:p>
        </p:txBody>
      </p:sp>
      <p:cxnSp>
        <p:nvCxnSpPr>
          <p:cNvPr id="15" name="Straight Arrow Connector 14"/>
          <p:cNvCxnSpPr/>
          <p:nvPr/>
        </p:nvCxnSpPr>
        <p:spPr bwMode="auto">
          <a:xfrm rot="10800000">
            <a:off x="6667500" y="3771900"/>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rot="10800000">
            <a:off x="6667501" y="3186112"/>
            <a:ext cx="4572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18" name="TextBox 17"/>
          <p:cNvSpPr txBox="1"/>
          <p:nvPr/>
        </p:nvSpPr>
        <p:spPr>
          <a:xfrm>
            <a:off x="7162800" y="5638800"/>
            <a:ext cx="1599220" cy="276999"/>
          </a:xfrm>
          <a:prstGeom prst="rect">
            <a:avLst/>
          </a:prstGeom>
          <a:noFill/>
        </p:spPr>
        <p:txBody>
          <a:bodyPr wrap="none" rtlCol="0">
            <a:spAutoFit/>
          </a:bodyPr>
          <a:lstStyle/>
          <a:p>
            <a:r>
              <a:rPr lang="en-US" sz="1200" b="1" i="0" dirty="0" err="1">
                <a:latin typeface="Arial"/>
                <a:ea typeface="+mn-ea"/>
                <a:cs typeface="+mn-cs"/>
              </a:rPr>
              <a:t>Ручка</a:t>
            </a:r>
            <a:r>
              <a:rPr lang="en-US" sz="1200" b="1" i="0" dirty="0">
                <a:latin typeface="Arial"/>
                <a:ea typeface="+mn-ea"/>
                <a:cs typeface="+mn-cs"/>
              </a:rPr>
              <a:t> </a:t>
            </a:r>
            <a:r>
              <a:rPr lang="en-US" sz="1200" b="1" dirty="0" smtClean="0">
                <a:solidFill>
                  <a:srgbClr val="000000"/>
                </a:solidFill>
                <a:latin typeface="Arial"/>
              </a:rPr>
              <a:t>Entry </a:t>
            </a:r>
            <a:r>
              <a:rPr lang="ru-RU" sz="1200" b="1" dirty="0" smtClean="0">
                <a:solidFill>
                  <a:srgbClr val="000000"/>
                </a:solidFill>
                <a:latin typeface="Arial"/>
              </a:rPr>
              <a:t>(В</a:t>
            </a:r>
            <a:r>
              <a:rPr lang="en-US" sz="1200" b="1" dirty="0" err="1" smtClean="0">
                <a:solidFill>
                  <a:srgbClr val="000000"/>
                </a:solidFill>
                <a:latin typeface="Arial"/>
              </a:rPr>
              <a:t>вод</a:t>
            </a:r>
            <a:r>
              <a:rPr lang="ru-RU" sz="1200" b="1" dirty="0" smtClean="0">
                <a:solidFill>
                  <a:srgbClr val="000000"/>
                </a:solidFill>
                <a:latin typeface="Arial"/>
              </a:rPr>
              <a:t>)</a:t>
            </a:r>
            <a:endParaRPr lang="en-US" sz="1200" b="1" i="0" dirty="0">
              <a:latin typeface="Arial"/>
              <a:ea typeface="+mn-ea"/>
              <a:cs typeface="+mn-cs"/>
            </a:endParaRPr>
          </a:p>
        </p:txBody>
      </p:sp>
      <p:cxnSp>
        <p:nvCxnSpPr>
          <p:cNvPr id="20" name="Elbow Connector 19"/>
          <p:cNvCxnSpPr/>
          <p:nvPr/>
        </p:nvCxnSpPr>
        <p:spPr bwMode="auto">
          <a:xfrm rot="10800000">
            <a:off x="2209800" y="3200400"/>
            <a:ext cx="3200400" cy="1143000"/>
          </a:xfrm>
          <a:prstGeom prst="bentConnector3">
            <a:avLst>
              <a:gd name="adj1" fmla="val 123016"/>
            </a:avLst>
          </a:prstGeom>
          <a:solidFill>
            <a:schemeClr val="accent1"/>
          </a:solidFill>
          <a:ln w="25400" cap="flat" cmpd="sng" algn="ctr">
            <a:solidFill>
              <a:srgbClr val="3333CC"/>
            </a:solidFill>
            <a:prstDash val="solid"/>
            <a:round/>
            <a:headEnd type="none" w="med" len="med"/>
            <a:tailEnd type="arrow"/>
          </a:ln>
          <a:effectLst/>
        </p:spPr>
      </p:cxnSp>
      <p:cxnSp>
        <p:nvCxnSpPr>
          <p:cNvPr id="42" name="Straight Connector 41"/>
          <p:cNvCxnSpPr/>
          <p:nvPr/>
        </p:nvCxnSpPr>
        <p:spPr bwMode="auto">
          <a:xfrm rot="5400000" flipH="1" flipV="1">
            <a:off x="5283200" y="4457700"/>
            <a:ext cx="228600" cy="0"/>
          </a:xfrm>
          <a:prstGeom prst="line">
            <a:avLst/>
          </a:prstGeom>
          <a:solidFill>
            <a:schemeClr val="accent1"/>
          </a:solidFill>
          <a:ln w="25400" cap="flat" cmpd="sng" algn="ctr">
            <a:solidFill>
              <a:srgbClr val="3333CC"/>
            </a:solidFill>
            <a:prstDash val="solid"/>
            <a:round/>
            <a:headEnd type="none" w="med" len="med"/>
            <a:tailEnd type="none" w="med" len="med"/>
          </a:ln>
          <a:effectLst/>
        </p:spPr>
      </p:cxnSp>
      <p:cxnSp>
        <p:nvCxnSpPr>
          <p:cNvPr id="44" name="Straight Arrow Connector 43"/>
          <p:cNvCxnSpPr/>
          <p:nvPr/>
        </p:nvCxnSpPr>
        <p:spPr bwMode="auto">
          <a:xfrm>
            <a:off x="5410200" y="4343400"/>
            <a:ext cx="1828800" cy="1588"/>
          </a:xfrm>
          <a:prstGeom prst="straightConnector1">
            <a:avLst/>
          </a:prstGeom>
          <a:solidFill>
            <a:schemeClr val="accent1"/>
          </a:solidFill>
          <a:ln w="25400" cap="flat" cmpd="sng" algn="ctr">
            <a:solidFill>
              <a:srgbClr val="3333CC"/>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b="1" i="0" dirty="0" err="1">
                <a:solidFill>
                  <a:srgbClr val="0099CC"/>
                </a:solidFill>
                <a:effectLst>
                  <a:outerShdw blurRad="38100" dist="38100" dir="2700000" algn="tl">
                    <a:srgbClr val="C0C0C0"/>
                  </a:outerShdw>
                </a:effectLst>
                <a:latin typeface="Arial"/>
                <a:ea typeface="+mj-ea"/>
                <a:cs typeface="+mj-cs"/>
              </a:rPr>
              <a:t>Доступ</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ко</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встроенным</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обучающим</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сигналам</a:t>
            </a:r>
            <a:endParaRPr lang="en-US"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228600" y="2362200"/>
            <a:ext cx="4648200" cy="762000"/>
          </a:xfrm>
        </p:spPr>
        <p:txBody>
          <a:bodyPr/>
          <a:lstStyle/>
          <a:p>
            <a:pPr marL="457200" indent="-457200" algn="l">
              <a:spcBef>
                <a:spcPts val="0"/>
              </a:spcBef>
              <a:spcAft>
                <a:spcPts val="1000"/>
              </a:spcAft>
              <a:buClr>
                <a:srgbClr val="0099CC"/>
              </a:buClr>
              <a:buFont typeface="Arial"/>
              <a:buAutoNum type="arabicPeriod"/>
            </a:pPr>
            <a:r>
              <a:rPr lang="en-US" sz="1600" b="0" i="0" dirty="0" err="1">
                <a:solidFill>
                  <a:srgbClr val="000000"/>
                </a:solidFill>
                <a:latin typeface="Arial"/>
                <a:ea typeface="+mn-ea"/>
                <a:cs typeface="+mn-cs"/>
              </a:rPr>
              <a:t>Подключите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пробник</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входу</a:t>
            </a:r>
            <a:r>
              <a:rPr lang="en-US" sz="1600" b="0" i="0" dirty="0">
                <a:solidFill>
                  <a:srgbClr val="000000"/>
                </a:solidFill>
                <a:latin typeface="Arial"/>
                <a:ea typeface="+mn-ea"/>
                <a:cs typeface="+mn-cs"/>
              </a:rPr>
              <a:t> BNC </a:t>
            </a:r>
            <a:r>
              <a:rPr lang="en-US" sz="1600" b="0" i="0" dirty="0" err="1">
                <a:solidFill>
                  <a:srgbClr val="000000"/>
                </a:solidFill>
                <a:latin typeface="Arial"/>
                <a:ea typeface="+mn-ea"/>
                <a:cs typeface="+mn-cs"/>
              </a:rPr>
              <a:t>канала</a:t>
            </a:r>
            <a:r>
              <a:rPr lang="en-US" sz="1600" b="0" i="0" dirty="0">
                <a:solidFill>
                  <a:srgbClr val="000000"/>
                </a:solidFill>
                <a:latin typeface="Arial"/>
                <a:ea typeface="+mn-ea"/>
                <a:cs typeface="+mn-cs"/>
              </a:rPr>
              <a:t> 1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 и </a:t>
            </a:r>
            <a:r>
              <a:rPr lang="en-US" sz="1600" b="0" i="0" dirty="0" err="1">
                <a:solidFill>
                  <a:srgbClr val="000000"/>
                </a:solidFill>
                <a:latin typeface="Arial"/>
                <a:ea typeface="+mn-ea"/>
                <a:cs typeface="+mn-cs"/>
              </a:rPr>
              <a:t>контакту</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надписью</a:t>
            </a:r>
            <a:r>
              <a:rPr lang="en-US" sz="1600" b="0" i="0" dirty="0">
                <a:solidFill>
                  <a:srgbClr val="000000"/>
                </a:solidFill>
                <a:latin typeface="Arial"/>
                <a:ea typeface="+mn-ea"/>
                <a:cs typeface="+mn-cs"/>
              </a:rPr>
              <a:t> Demo1.</a:t>
            </a:r>
          </a:p>
          <a:p>
            <a:pPr marL="457200" indent="-457200" algn="l">
              <a:spcBef>
                <a:spcPts val="0"/>
              </a:spcBef>
              <a:spcAft>
                <a:spcPts val="1000"/>
              </a:spcAft>
              <a:buClr>
                <a:srgbClr val="0099CC"/>
              </a:buClr>
              <a:buFont typeface="Arial"/>
              <a:buAutoNum type="arabicPeriod"/>
            </a:pPr>
            <a:r>
              <a:rPr lang="en-US" sz="1600" b="0" i="0" dirty="0" err="1">
                <a:solidFill>
                  <a:srgbClr val="000000"/>
                </a:solidFill>
                <a:latin typeface="Arial"/>
                <a:ea typeface="+mn-ea"/>
                <a:cs typeface="+mn-cs"/>
              </a:rPr>
              <a:t>Подключите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еще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один</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пробник</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входу</a:t>
            </a:r>
            <a:r>
              <a:rPr lang="en-US" sz="1600" b="0" i="0" dirty="0">
                <a:solidFill>
                  <a:srgbClr val="000000"/>
                </a:solidFill>
                <a:latin typeface="Arial"/>
                <a:ea typeface="+mn-ea"/>
                <a:cs typeface="+mn-cs"/>
              </a:rPr>
              <a:t> BNC </a:t>
            </a:r>
            <a:r>
              <a:rPr lang="en-US" sz="1600" b="0" i="0" dirty="0" err="1">
                <a:solidFill>
                  <a:srgbClr val="000000"/>
                </a:solidFill>
                <a:latin typeface="Arial"/>
                <a:ea typeface="+mn-ea"/>
                <a:cs typeface="+mn-cs"/>
              </a:rPr>
              <a:t>канала</a:t>
            </a:r>
            <a:r>
              <a:rPr lang="en-US" sz="1600" b="0" i="0" dirty="0">
                <a:solidFill>
                  <a:srgbClr val="000000"/>
                </a:solidFill>
                <a:latin typeface="Arial"/>
                <a:ea typeface="+mn-ea"/>
                <a:cs typeface="+mn-cs"/>
              </a:rPr>
              <a:t> 2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 и </a:t>
            </a:r>
            <a:r>
              <a:rPr lang="en-US" sz="1600" b="0" i="0" dirty="0" err="1">
                <a:solidFill>
                  <a:srgbClr val="000000"/>
                </a:solidFill>
                <a:latin typeface="Arial"/>
                <a:ea typeface="+mn-ea"/>
                <a:cs typeface="+mn-cs"/>
              </a:rPr>
              <a:t>контакту</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надписью</a:t>
            </a:r>
            <a:r>
              <a:rPr lang="en-US" sz="1600" b="0" i="0" dirty="0">
                <a:solidFill>
                  <a:srgbClr val="000000"/>
                </a:solidFill>
                <a:latin typeface="Arial"/>
                <a:ea typeface="+mn-ea"/>
                <a:cs typeface="+mn-cs"/>
              </a:rPr>
              <a:t> Demo2.</a:t>
            </a:r>
          </a:p>
          <a:p>
            <a:pPr marL="457200" indent="-457200" algn="l">
              <a:spcBef>
                <a:spcPts val="0"/>
              </a:spcBef>
              <a:spcAft>
                <a:spcPts val="1000"/>
              </a:spcAft>
              <a:buClr>
                <a:srgbClr val="0099CC"/>
              </a:buClr>
              <a:buFont typeface="Arial"/>
              <a:buAutoNum type="arabicPeriod"/>
            </a:pPr>
            <a:r>
              <a:rPr lang="en-US" sz="1600" b="0" i="0" dirty="0" err="1">
                <a:solidFill>
                  <a:srgbClr val="000000"/>
                </a:solidFill>
                <a:latin typeface="Arial"/>
                <a:ea typeface="+mn-ea"/>
                <a:cs typeface="+mn-cs"/>
              </a:rPr>
              <a:t>Подключите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зажимы</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заземления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обоих</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пробников</a:t>
            </a:r>
            <a:r>
              <a:rPr lang="en-US" sz="1600" b="0" i="0" dirty="0">
                <a:solidFill>
                  <a:srgbClr val="000000"/>
                </a:solidFill>
                <a:latin typeface="Arial"/>
                <a:ea typeface="+mn-ea"/>
                <a:cs typeface="+mn-cs"/>
              </a:rPr>
              <a:t> к </a:t>
            </a:r>
            <a:r>
              <a:rPr lang="en-US" sz="1600" b="0" i="0" dirty="0" err="1">
                <a:solidFill>
                  <a:srgbClr val="000000"/>
                </a:solidFill>
                <a:latin typeface="Arial"/>
                <a:ea typeface="+mn-ea"/>
                <a:cs typeface="+mn-cs"/>
              </a:rPr>
              <a:t>центральному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контакту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заземления</a:t>
            </a:r>
            <a:r>
              <a:rPr lang="en-US" sz="1600" b="0" i="0" dirty="0">
                <a:solidFill>
                  <a:srgbClr val="000000"/>
                </a:solidFill>
                <a:latin typeface="Arial"/>
                <a:ea typeface="+mn-ea"/>
                <a:cs typeface="+mn-cs"/>
              </a:rPr>
              <a:t>.</a:t>
            </a:r>
          </a:p>
          <a:p>
            <a:pPr marL="457200" indent="-457200" algn="l">
              <a:spcBef>
                <a:spcPts val="0"/>
              </a:spcBef>
              <a:spcAft>
                <a:spcPts val="1000"/>
              </a:spcAft>
              <a:buClr>
                <a:srgbClr val="0099CC"/>
              </a:buClr>
              <a:buFont typeface="Arial"/>
              <a:buAutoNum type="arabicPeriod"/>
            </a:pPr>
            <a:r>
              <a:rPr lang="en-US" sz="1600" b="0" i="0" dirty="0" err="1">
                <a:solidFill>
                  <a:srgbClr val="000000"/>
                </a:solidFill>
                <a:latin typeface="Arial"/>
                <a:ea typeface="+mn-ea"/>
                <a:cs typeface="+mn-cs"/>
              </a:rPr>
              <a:t>Нажмите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кнопку</a:t>
            </a:r>
            <a:r>
              <a:rPr lang="en-US" sz="1600" b="0" i="0" dirty="0">
                <a:solidFill>
                  <a:srgbClr val="000000"/>
                </a:solidFill>
                <a:latin typeface="Arial"/>
                <a:ea typeface="+mn-ea"/>
                <a:cs typeface="+mn-cs"/>
              </a:rPr>
              <a:t> </a:t>
            </a:r>
            <a:r>
              <a:rPr lang="ru-RU" sz="1600" b="1" i="0" dirty="0" smtClean="0">
                <a:solidFill>
                  <a:srgbClr val="000000"/>
                </a:solidFill>
                <a:latin typeface="Arial"/>
                <a:ea typeface="+mn-ea"/>
                <a:cs typeface="+mn-cs"/>
              </a:rPr>
              <a:t>«</a:t>
            </a:r>
            <a:r>
              <a:rPr lang="en-US" sz="1600" b="1" i="0" dirty="0" smtClean="0">
                <a:solidFill>
                  <a:srgbClr val="000000"/>
                </a:solidFill>
                <a:latin typeface="Arial"/>
                <a:ea typeface="+mn-ea"/>
                <a:cs typeface="+mn-cs"/>
              </a:rPr>
              <a:t>[</a:t>
            </a:r>
            <a:r>
              <a:rPr lang="en-US" sz="1600" b="1" i="0" dirty="0">
                <a:solidFill>
                  <a:srgbClr val="000000"/>
                </a:solidFill>
                <a:latin typeface="Arial"/>
                <a:ea typeface="+mn-ea"/>
                <a:cs typeface="+mn-cs"/>
              </a:rPr>
              <a:t>Help</a:t>
            </a:r>
            <a:r>
              <a:rPr lang="en-US" sz="1600" b="1" i="0" dirty="0" smtClean="0">
                <a:solidFill>
                  <a:srgbClr val="000000"/>
                </a:solidFill>
                <a:latin typeface="Arial"/>
                <a:ea typeface="+mn-ea"/>
                <a:cs typeface="+mn-cs"/>
              </a:rPr>
              <a:t>]</a:t>
            </a:r>
            <a:r>
              <a:rPr lang="ru-RU" sz="1600" b="1" i="0" dirty="0" smtClean="0">
                <a:solidFill>
                  <a:srgbClr val="000000"/>
                </a:solidFill>
                <a:latin typeface="Arial"/>
                <a:ea typeface="+mn-ea"/>
                <a:cs typeface="+mn-cs"/>
              </a:rPr>
              <a:t> Справка»</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затем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программную</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кнопку</a:t>
            </a:r>
            <a:r>
              <a:rPr lang="en-US" sz="1600" b="0" i="0" dirty="0">
                <a:solidFill>
                  <a:srgbClr val="000000"/>
                </a:solidFill>
                <a:latin typeface="Arial"/>
                <a:ea typeface="+mn-ea"/>
                <a:cs typeface="+mn-cs"/>
              </a:rPr>
              <a:t> </a:t>
            </a:r>
            <a:r>
              <a:rPr lang="en-US" sz="1600" b="1" i="0" dirty="0">
                <a:solidFill>
                  <a:srgbClr val="000000"/>
                </a:solidFill>
                <a:latin typeface="Arial"/>
                <a:ea typeface="+mn-ea"/>
                <a:cs typeface="+mn-cs"/>
              </a:rPr>
              <a:t>Training</a:t>
            </a:r>
            <a:r>
              <a:rPr lang="en-US" sz="1600" b="0" i="0" dirty="0">
                <a:solidFill>
                  <a:srgbClr val="000000"/>
                </a:solidFill>
                <a:latin typeface="Arial"/>
                <a:ea typeface="+mn-ea"/>
                <a:cs typeface="+mn-cs"/>
              </a:rPr>
              <a:t> </a:t>
            </a:r>
            <a:r>
              <a:rPr lang="en-US" sz="1600" b="1" i="0" dirty="0" smtClean="0">
                <a:solidFill>
                  <a:srgbClr val="000000"/>
                </a:solidFill>
                <a:latin typeface="Arial"/>
                <a:ea typeface="+mn-ea"/>
                <a:cs typeface="+mn-cs"/>
              </a:rPr>
              <a:t>Signals</a:t>
            </a:r>
            <a:r>
              <a:rPr lang="ru-RU" sz="1600" i="0" dirty="0" smtClean="0">
                <a:solidFill>
                  <a:srgbClr val="000000"/>
                </a:solidFill>
                <a:latin typeface="Arial"/>
                <a:ea typeface="+mn-ea"/>
                <a:cs typeface="+mn-cs"/>
              </a:rPr>
              <a:t> (Обучающие сигналы)</a:t>
            </a:r>
            <a:r>
              <a:rPr lang="en-US" sz="1600" b="0" i="0" dirty="0" smtClean="0">
                <a:solidFill>
                  <a:srgbClr val="000000"/>
                </a:solidFill>
                <a:latin typeface="Arial"/>
                <a:ea typeface="+mn-ea"/>
                <a:cs typeface="+mn-cs"/>
              </a:rPr>
              <a:t>.</a:t>
            </a:r>
            <a:endParaRPr lang="en-US" sz="1600" b="0" i="0" dirty="0">
              <a:solidFill>
                <a:srgbClr val="000000"/>
              </a:solidFill>
              <a:latin typeface="Arial"/>
              <a:ea typeface="+mn-ea"/>
              <a:cs typeface="+mn-cs"/>
            </a:endParaRPr>
          </a:p>
        </p:txBody>
      </p:sp>
      <p:sp>
        <p:nvSpPr>
          <p:cNvPr id="24" name="TextBox 23"/>
          <p:cNvSpPr txBox="1"/>
          <p:nvPr/>
        </p:nvSpPr>
        <p:spPr>
          <a:xfrm>
            <a:off x="4800600" y="5257800"/>
            <a:ext cx="3962400" cy="461665"/>
          </a:xfrm>
          <a:prstGeom prst="rect">
            <a:avLst/>
          </a:prstGeom>
          <a:noFill/>
        </p:spPr>
        <p:txBody>
          <a:bodyPr wrap="square" rtlCol="0">
            <a:spAutoFit/>
          </a:bodyPr>
          <a:lstStyle/>
          <a:p>
            <a:pPr algn="ctr">
              <a:buNone/>
            </a:pPr>
            <a:r>
              <a:rPr lang="en-US" sz="1200" b="1" i="0" dirty="0" err="1">
                <a:latin typeface="Arial"/>
                <a:ea typeface="+mn-ea"/>
                <a:cs typeface="+mn-cs"/>
              </a:rPr>
              <a:t>Подключение</a:t>
            </a:r>
            <a:r>
              <a:rPr lang="en-US" sz="1200" b="1" i="0" dirty="0">
                <a:latin typeface="Arial"/>
                <a:ea typeface="+mn-ea"/>
                <a:cs typeface="+mn-cs"/>
              </a:rPr>
              <a:t> </a:t>
            </a:r>
            <a:r>
              <a:rPr lang="en-US" sz="1200" b="1" i="0" dirty="0" err="1">
                <a:latin typeface="Arial"/>
                <a:ea typeface="+mn-ea"/>
                <a:cs typeface="+mn-cs"/>
              </a:rPr>
              <a:t>пассивных</a:t>
            </a:r>
            <a:r>
              <a:rPr lang="en-US" sz="1200" b="1" i="0" dirty="0">
                <a:latin typeface="Arial"/>
                <a:ea typeface="+mn-ea"/>
                <a:cs typeface="+mn-cs"/>
              </a:rPr>
              <a:t> </a:t>
            </a:r>
            <a:r>
              <a:rPr lang="en-US" sz="1200" b="1" i="0" dirty="0" err="1">
                <a:latin typeface="Arial"/>
                <a:ea typeface="+mn-ea"/>
                <a:cs typeface="+mn-cs"/>
              </a:rPr>
              <a:t>пробников</a:t>
            </a:r>
            <a:r>
              <a:rPr lang="en-US" sz="1200" b="1" i="0" dirty="0">
                <a:latin typeface="Arial"/>
                <a:ea typeface="+mn-ea"/>
                <a:cs typeface="+mn-cs"/>
              </a:rPr>
              <a:t> 10:1 к </a:t>
            </a:r>
            <a:r>
              <a:rPr lang="en-US" sz="1200" b="1" i="0" dirty="0" err="1">
                <a:latin typeface="Arial"/>
                <a:ea typeface="+mn-ea"/>
                <a:cs typeface="+mn-cs"/>
              </a:rPr>
              <a:t>контрольным</a:t>
            </a:r>
            <a:r>
              <a:rPr lang="en-US" sz="1200" b="1" i="0" dirty="0">
                <a:latin typeface="Arial"/>
                <a:ea typeface="+mn-ea"/>
                <a:cs typeface="+mn-cs"/>
              </a:rPr>
              <a:t> </a:t>
            </a:r>
            <a:r>
              <a:rPr lang="en-US" sz="1200" b="1" i="0" dirty="0" err="1">
                <a:latin typeface="Arial"/>
                <a:ea typeface="+mn-ea"/>
                <a:cs typeface="+mn-cs"/>
              </a:rPr>
              <a:t>контактам</a:t>
            </a:r>
            <a:r>
              <a:rPr lang="en-US" sz="1200" b="1" i="0" dirty="0">
                <a:latin typeface="Arial"/>
                <a:ea typeface="+mn-ea"/>
                <a:cs typeface="+mn-cs"/>
              </a:rPr>
              <a:t> </a:t>
            </a:r>
            <a:r>
              <a:rPr lang="en-US" sz="1200" b="1" i="0" dirty="0" err="1">
                <a:latin typeface="Arial"/>
                <a:ea typeface="+mn-ea"/>
                <a:cs typeface="+mn-cs"/>
              </a:rPr>
              <a:t>обучающих</a:t>
            </a:r>
            <a:r>
              <a:rPr lang="en-US" sz="1200" b="1" i="0" dirty="0">
                <a:latin typeface="Arial"/>
                <a:ea typeface="+mn-ea"/>
                <a:cs typeface="+mn-cs"/>
              </a:rPr>
              <a:t> </a:t>
            </a:r>
            <a:r>
              <a:rPr lang="en-US" sz="1200" b="1" i="0" dirty="0" err="1">
                <a:latin typeface="Arial"/>
                <a:ea typeface="+mn-ea"/>
                <a:cs typeface="+mn-cs"/>
              </a:rPr>
              <a:t>сигналов</a:t>
            </a:r>
            <a:endParaRPr lang="en-US" sz="1200" b="1" i="0" dirty="0">
              <a:latin typeface="Arial"/>
              <a:ea typeface="+mn-ea"/>
              <a:cs typeface="+mn-cs"/>
            </a:endParaRPr>
          </a:p>
        </p:txBody>
      </p:sp>
      <p:pic>
        <p:nvPicPr>
          <p:cNvPr id="56322" name="Picture 2"/>
          <p:cNvPicPr>
            <a:picLocks noChangeAspect="1" noChangeArrowheads="1"/>
          </p:cNvPicPr>
          <p:nvPr/>
        </p:nvPicPr>
        <p:blipFill>
          <a:blip r:embed="rId3" cstate="screen"/>
          <a:srcRect/>
          <a:stretch>
            <a:fillRect/>
          </a:stretch>
        </p:blipFill>
        <p:spPr bwMode="auto">
          <a:xfrm>
            <a:off x="4953000" y="2057400"/>
            <a:ext cx="3619300" cy="3200400"/>
          </a:xfrm>
          <a:prstGeom prst="rect">
            <a:avLst/>
          </a:prstGeom>
          <a:noFill/>
          <a:ln w="9525">
            <a:noFill/>
            <a:miter lim="800000"/>
            <a:headEnd/>
            <a:tailEnd/>
          </a:ln>
        </p:spPr>
      </p:pic>
      <p:pic>
        <p:nvPicPr>
          <p:cNvPr id="56323" name="Picture 3"/>
          <p:cNvPicPr>
            <a:picLocks noChangeAspect="1" noChangeArrowheads="1"/>
          </p:cNvPicPr>
          <p:nvPr/>
        </p:nvPicPr>
        <p:blipFill>
          <a:blip r:embed="rId4" cstate="screen"/>
          <a:srcRect/>
          <a:stretch>
            <a:fillRect/>
          </a:stretch>
        </p:blipFill>
        <p:spPr bwMode="auto">
          <a:xfrm>
            <a:off x="5029200" y="3810000"/>
            <a:ext cx="1379638" cy="1391380"/>
          </a:xfrm>
          <a:prstGeom prst="rect">
            <a:avLst/>
          </a:prstGeom>
          <a:noFill/>
          <a:ln w="19050">
            <a:solidFill>
              <a:schemeClr val="tx1"/>
            </a:solidFill>
            <a:miter lim="800000"/>
            <a:headEnd/>
            <a:tailEnd/>
          </a:ln>
        </p:spPr>
      </p:pic>
      <p:sp>
        <p:nvSpPr>
          <p:cNvPr id="7" name="TextBox 6"/>
          <p:cNvSpPr txBox="1"/>
          <p:nvPr/>
        </p:nvSpPr>
        <p:spPr>
          <a:xfrm>
            <a:off x="685800" y="838200"/>
            <a:ext cx="7620000" cy="1200329"/>
          </a:xfrm>
          <a:prstGeom prst="rect">
            <a:avLst/>
          </a:prstGeom>
          <a:noFill/>
        </p:spPr>
        <p:txBody>
          <a:bodyPr wrap="square" rtlCol="0">
            <a:spAutoFit/>
          </a:bodyPr>
          <a:lstStyle/>
          <a:p>
            <a:pPr algn="l">
              <a:buNone/>
            </a:pPr>
            <a:r>
              <a:rPr lang="en-US" sz="1800" b="1" i="1" dirty="0">
                <a:latin typeface="Arial"/>
                <a:ea typeface="+mn-ea"/>
                <a:cs typeface="+mn-cs"/>
              </a:rPr>
              <a:t>В </a:t>
            </a:r>
            <a:r>
              <a:rPr lang="en-US" sz="1800" b="1" i="1" dirty="0" err="1">
                <a:latin typeface="Arial"/>
                <a:ea typeface="+mn-ea"/>
                <a:cs typeface="+mn-cs"/>
              </a:rPr>
              <a:t>большинстве</a:t>
            </a:r>
            <a:r>
              <a:rPr lang="en-US" sz="1800" b="1" i="1" dirty="0">
                <a:latin typeface="Arial"/>
                <a:ea typeface="+mn-ea"/>
                <a:cs typeface="+mn-cs"/>
              </a:rPr>
              <a:t> </a:t>
            </a:r>
            <a:r>
              <a:rPr lang="en-US" sz="1800" b="1" i="1" dirty="0" err="1">
                <a:latin typeface="Arial"/>
                <a:ea typeface="+mn-ea"/>
                <a:cs typeface="+mn-cs"/>
              </a:rPr>
              <a:t>лабораторных</a:t>
            </a:r>
            <a:r>
              <a:rPr lang="en-US" sz="1800" b="1" i="1" dirty="0">
                <a:latin typeface="Arial"/>
                <a:ea typeface="+mn-ea"/>
                <a:cs typeface="+mn-cs"/>
              </a:rPr>
              <a:t> </a:t>
            </a:r>
            <a:r>
              <a:rPr lang="en-US" sz="1800" b="1" i="1" dirty="0" err="1">
                <a:latin typeface="Arial"/>
                <a:ea typeface="+mn-ea"/>
                <a:cs typeface="+mn-cs"/>
              </a:rPr>
              <a:t>работ</a:t>
            </a:r>
            <a:r>
              <a:rPr lang="en-US" sz="1800" b="1" i="1" dirty="0">
                <a:latin typeface="Arial"/>
                <a:ea typeface="+mn-ea"/>
                <a:cs typeface="+mn-cs"/>
              </a:rPr>
              <a:t> с </a:t>
            </a:r>
            <a:r>
              <a:rPr lang="en-US" sz="1800" b="1" i="1" dirty="0" err="1">
                <a:latin typeface="Arial"/>
                <a:ea typeface="+mn-ea"/>
                <a:cs typeface="+mn-cs"/>
              </a:rPr>
              <a:t>осциллографом</a:t>
            </a:r>
            <a:r>
              <a:rPr lang="en-US" sz="1800" b="1" i="1" dirty="0">
                <a:latin typeface="Arial"/>
                <a:ea typeface="+mn-ea"/>
                <a:cs typeface="+mn-cs"/>
              </a:rPr>
              <a:t> </a:t>
            </a:r>
            <a:r>
              <a:rPr lang="en-US" sz="1800" b="1" i="1" dirty="0" err="1">
                <a:latin typeface="Arial"/>
                <a:ea typeface="+mn-ea"/>
                <a:cs typeface="+mn-cs"/>
              </a:rPr>
              <a:t>используется</a:t>
            </a:r>
            <a:r>
              <a:rPr lang="en-US" sz="1800" b="1" i="1" dirty="0">
                <a:latin typeface="Arial"/>
                <a:ea typeface="+mn-ea"/>
                <a:cs typeface="+mn-cs"/>
              </a:rPr>
              <a:t> </a:t>
            </a:r>
            <a:r>
              <a:rPr lang="en-US" sz="1800" b="1" i="1" dirty="0" err="1">
                <a:latin typeface="Arial"/>
                <a:ea typeface="+mn-ea"/>
                <a:cs typeface="+mn-cs"/>
              </a:rPr>
              <a:t>множество</a:t>
            </a:r>
            <a:r>
              <a:rPr lang="en-US" sz="1800" b="1" i="1" dirty="0">
                <a:latin typeface="Arial"/>
                <a:ea typeface="+mn-ea"/>
                <a:cs typeface="+mn-cs"/>
              </a:rPr>
              <a:t> </a:t>
            </a:r>
            <a:r>
              <a:rPr lang="en-US" sz="1800" b="1" i="1" dirty="0" err="1">
                <a:latin typeface="Arial"/>
                <a:ea typeface="+mn-ea"/>
                <a:cs typeface="+mn-cs"/>
              </a:rPr>
              <a:t>обучающих</a:t>
            </a:r>
            <a:r>
              <a:rPr lang="en-US" sz="1800" b="1" i="1" dirty="0">
                <a:latin typeface="Arial"/>
                <a:ea typeface="+mn-ea"/>
                <a:cs typeface="+mn-cs"/>
              </a:rPr>
              <a:t> </a:t>
            </a:r>
            <a:r>
              <a:rPr lang="en-US" sz="1800" b="1" i="1" dirty="0" err="1">
                <a:latin typeface="Arial"/>
                <a:ea typeface="+mn-ea"/>
                <a:cs typeface="+mn-cs"/>
              </a:rPr>
              <a:t>сигналов</a:t>
            </a:r>
            <a:r>
              <a:rPr lang="en-US" sz="1800" b="1" i="1" dirty="0">
                <a:latin typeface="Arial"/>
                <a:ea typeface="+mn-ea"/>
                <a:cs typeface="+mn-cs"/>
              </a:rPr>
              <a:t>, </a:t>
            </a:r>
            <a:r>
              <a:rPr lang="en-US" sz="1800" b="1" i="1" dirty="0" err="1">
                <a:latin typeface="Arial"/>
                <a:ea typeface="+mn-ea"/>
                <a:cs typeface="+mn-cs"/>
              </a:rPr>
              <a:t>встроенных</a:t>
            </a:r>
            <a:r>
              <a:rPr lang="en-US" sz="1800" b="1" i="1" dirty="0">
                <a:latin typeface="Arial"/>
                <a:ea typeface="+mn-ea"/>
                <a:cs typeface="+mn-cs"/>
              </a:rPr>
              <a:t> в </a:t>
            </a:r>
            <a:r>
              <a:rPr lang="en-US" sz="1800" b="1" i="1" dirty="0" err="1">
                <a:latin typeface="Arial"/>
                <a:ea typeface="+mn-ea"/>
                <a:cs typeface="+mn-cs"/>
              </a:rPr>
              <a:t>осциллографы</a:t>
            </a:r>
            <a:r>
              <a:rPr lang="en-US" sz="1800" b="1" i="1" dirty="0">
                <a:latin typeface="Arial"/>
                <a:ea typeface="+mn-ea"/>
                <a:cs typeface="+mn-cs"/>
              </a:rPr>
              <a:t> Agilent 2000 </a:t>
            </a:r>
            <a:r>
              <a:rPr lang="en-US" sz="1800" b="1" i="1" dirty="0" err="1">
                <a:latin typeface="Arial"/>
                <a:ea typeface="+mn-ea"/>
                <a:cs typeface="+mn-cs"/>
              </a:rPr>
              <a:t>или</a:t>
            </a:r>
            <a:r>
              <a:rPr lang="en-US" sz="1800" b="1" i="1" dirty="0">
                <a:latin typeface="Arial"/>
                <a:ea typeface="+mn-ea"/>
                <a:cs typeface="+mn-cs"/>
              </a:rPr>
              <a:t> 3000 </a:t>
            </a:r>
            <a:r>
              <a:rPr lang="en-US" sz="1800" b="1" i="1" dirty="0" err="1">
                <a:latin typeface="Arial"/>
                <a:ea typeface="+mn-ea"/>
                <a:cs typeface="+mn-cs"/>
              </a:rPr>
              <a:t>серии</a:t>
            </a:r>
            <a:r>
              <a:rPr lang="en-US" sz="1800" b="1" i="1" dirty="0">
                <a:latin typeface="Arial"/>
                <a:ea typeface="+mn-ea"/>
                <a:cs typeface="+mn-cs"/>
              </a:rPr>
              <a:t> X, </a:t>
            </a:r>
            <a:r>
              <a:rPr lang="en-US" sz="1800" b="1" i="1" dirty="0" err="1">
                <a:latin typeface="Arial"/>
                <a:ea typeface="+mn-ea"/>
                <a:cs typeface="+mn-cs"/>
              </a:rPr>
              <a:t>если</a:t>
            </a:r>
            <a:r>
              <a:rPr lang="en-US" sz="1800" b="1" i="1" dirty="0">
                <a:latin typeface="Arial"/>
                <a:ea typeface="+mn-ea"/>
                <a:cs typeface="+mn-cs"/>
              </a:rPr>
              <a:t> </a:t>
            </a:r>
            <a:r>
              <a:rPr lang="en-US" sz="1800" b="1" i="1" dirty="0" err="1">
                <a:latin typeface="Arial"/>
                <a:ea typeface="+mn-ea"/>
                <a:cs typeface="+mn-cs"/>
              </a:rPr>
              <a:t>для</a:t>
            </a:r>
            <a:r>
              <a:rPr lang="en-US" sz="1800" b="1" i="1" dirty="0">
                <a:latin typeface="Arial"/>
                <a:ea typeface="+mn-ea"/>
                <a:cs typeface="+mn-cs"/>
              </a:rPr>
              <a:t> </a:t>
            </a:r>
            <a:r>
              <a:rPr lang="en-US" sz="1800" b="1" i="1" dirty="0" err="1">
                <a:latin typeface="Arial"/>
                <a:ea typeface="+mn-ea"/>
                <a:cs typeface="+mn-cs"/>
              </a:rPr>
              <a:t>них</a:t>
            </a:r>
            <a:r>
              <a:rPr lang="en-US" sz="1800" b="1" i="1" dirty="0">
                <a:latin typeface="Arial"/>
                <a:ea typeface="+mn-ea"/>
                <a:cs typeface="+mn-cs"/>
              </a:rPr>
              <a:t> </a:t>
            </a:r>
            <a:r>
              <a:rPr lang="en-US" sz="1800" b="1" i="1" dirty="0" err="1">
                <a:latin typeface="Arial"/>
                <a:ea typeface="+mn-ea"/>
                <a:cs typeface="+mn-cs"/>
              </a:rPr>
              <a:t>имеется</a:t>
            </a:r>
            <a:r>
              <a:rPr lang="en-US" sz="1800" b="1" i="1" dirty="0">
                <a:latin typeface="Arial"/>
                <a:ea typeface="+mn-ea"/>
                <a:cs typeface="+mn-cs"/>
              </a:rPr>
              <a:t> </a:t>
            </a:r>
            <a:r>
              <a:rPr lang="en-US" sz="1800" b="1" i="1" dirty="0" err="1">
                <a:latin typeface="Arial"/>
                <a:ea typeface="+mn-ea"/>
                <a:cs typeface="+mn-cs"/>
              </a:rPr>
              <a:t>лицензия</a:t>
            </a:r>
            <a:r>
              <a:rPr lang="en-US" sz="1800" b="1" i="1" dirty="0">
                <a:latin typeface="Arial"/>
                <a:ea typeface="+mn-ea"/>
                <a:cs typeface="+mn-cs"/>
              </a:rPr>
              <a:t> </a:t>
            </a:r>
            <a:r>
              <a:rPr lang="en-US" sz="1800" b="1" i="1" dirty="0" err="1">
                <a:latin typeface="Arial"/>
                <a:ea typeface="+mn-ea"/>
                <a:cs typeface="+mn-cs"/>
              </a:rPr>
              <a:t>на</a:t>
            </a:r>
            <a:r>
              <a:rPr lang="en-US" sz="1800" b="1" i="1" dirty="0">
                <a:latin typeface="Arial"/>
                <a:ea typeface="+mn-ea"/>
                <a:cs typeface="+mn-cs"/>
              </a:rPr>
              <a:t> </a:t>
            </a:r>
            <a:r>
              <a:rPr lang="en-US" sz="1800" b="1" i="1" dirty="0" err="1">
                <a:latin typeface="Arial"/>
                <a:ea typeface="+mn-ea"/>
                <a:cs typeface="+mn-cs"/>
              </a:rPr>
              <a:t>комплект</a:t>
            </a:r>
            <a:r>
              <a:rPr lang="en-US" sz="1800" b="1" i="1" dirty="0">
                <a:latin typeface="Arial"/>
                <a:ea typeface="+mn-ea"/>
                <a:cs typeface="+mn-cs"/>
              </a:rPr>
              <a:t> </a:t>
            </a:r>
            <a:r>
              <a:rPr lang="en-US" sz="1800" b="1" i="1" dirty="0" err="1">
                <a:latin typeface="Arial"/>
                <a:ea typeface="+mn-ea"/>
                <a:cs typeface="+mn-cs"/>
              </a:rPr>
              <a:t>модуля</a:t>
            </a:r>
            <a:r>
              <a:rPr lang="en-US" sz="1800" b="1" i="1" dirty="0">
                <a:latin typeface="Arial"/>
                <a:ea typeface="+mn-ea"/>
                <a:cs typeface="+mn-cs"/>
              </a:rPr>
              <a:t> </a:t>
            </a:r>
            <a:r>
              <a:rPr lang="en-US" sz="1800" b="1" i="1" dirty="0" err="1">
                <a:latin typeface="Arial"/>
                <a:ea typeface="+mn-ea"/>
                <a:cs typeface="+mn-cs"/>
              </a:rPr>
              <a:t>обучения</a:t>
            </a:r>
            <a:r>
              <a:rPr lang="en-US" sz="1800" b="1" i="1" dirty="0">
                <a:latin typeface="Arial"/>
                <a:ea typeface="+mn-ea"/>
                <a:cs typeface="+mn-cs"/>
              </a:rPr>
              <a:t> DSOXEDK. </a:t>
            </a:r>
          </a:p>
        </p:txBody>
      </p:sp>
      <p:pic>
        <p:nvPicPr>
          <p:cNvPr id="8" name="Picture 4"/>
          <p:cNvPicPr>
            <a:picLocks noChangeAspect="1" noChangeArrowheads="1"/>
          </p:cNvPicPr>
          <p:nvPr/>
        </p:nvPicPr>
        <p:blipFill>
          <a:blip r:embed="rId5" cstate="screen"/>
          <a:srcRect/>
          <a:stretch>
            <a:fillRect/>
          </a:stretch>
        </p:blipFill>
        <p:spPr bwMode="auto">
          <a:xfrm>
            <a:off x="3733800" y="5486400"/>
            <a:ext cx="85725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spcBef>
                <a:spcPts val="0"/>
              </a:spcBef>
              <a:spcAft>
                <a:spcPts val="336"/>
              </a:spcAft>
              <a:buNone/>
            </a:pPr>
            <a:r>
              <a:rPr lang="en-US" sz="2800" b="1" i="0">
                <a:solidFill>
                  <a:srgbClr val="0099CC"/>
                </a:solidFill>
                <a:effectLst>
                  <a:outerShdw blurRad="38100" dist="38100" dir="2700000" algn="tl">
                    <a:srgbClr val="000000">
                      <a:alpha val="43137"/>
                    </a:srgbClr>
                  </a:outerShdw>
                </a:effectLst>
                <a:latin typeface="Arial"/>
                <a:ea typeface="+mj-ea"/>
                <a:cs typeface="+mj-cs"/>
              </a:rPr>
              <a:t>Дополнительные технические ресурсы, поставляемые Agilent Technologies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915046050"/>
              </p:ext>
            </p:extLst>
          </p:nvPr>
        </p:nvGraphicFramePr>
        <p:xfrm>
          <a:off x="457200" y="1414046"/>
          <a:ext cx="8382000" cy="3632200"/>
        </p:xfrm>
        <a:graphic>
          <a:graphicData uri="http://schemas.openxmlformats.org/drawingml/2006/table">
            <a:tbl>
              <a:tblPr firstRow="1" bandRow="1">
                <a:tableStyleId>{3C2FFA5D-87B4-456A-9821-1D502468CF0F}</a:tableStyleId>
              </a:tblPr>
              <a:tblGrid>
                <a:gridCol w="6705600"/>
                <a:gridCol w="1676400"/>
              </a:tblGrid>
              <a:tr h="370840">
                <a:tc>
                  <a:txBody>
                    <a:bodyPr/>
                    <a:lstStyle/>
                    <a:p>
                      <a:pPr marL="0" algn="ctr" defTabSz="914400">
                        <a:buNone/>
                      </a:pPr>
                      <a:r>
                        <a:rPr lang="en-US" sz="1500" b="1" i="0" dirty="0" err="1">
                          <a:solidFill>
                            <a:schemeClr val="lt1"/>
                          </a:solidFill>
                          <a:latin typeface="Arial"/>
                          <a:ea typeface="+mn-ea"/>
                          <a:cs typeface="+mn-cs"/>
                        </a:rPr>
                        <a:t>Наименование</a:t>
                      </a:r>
                      <a:r>
                        <a:rPr lang="en-US" sz="1500" b="1" i="0" dirty="0">
                          <a:solidFill>
                            <a:schemeClr val="lt1"/>
                          </a:solidFill>
                          <a:latin typeface="Arial"/>
                          <a:ea typeface="+mn-ea"/>
                          <a:cs typeface="+mn-cs"/>
                        </a:rPr>
                        <a:t> </a:t>
                      </a:r>
                      <a:r>
                        <a:rPr lang="en-US" sz="1500" b="1" i="0" dirty="0" err="1">
                          <a:solidFill>
                            <a:schemeClr val="lt1"/>
                          </a:solidFill>
                          <a:latin typeface="Arial"/>
                          <a:ea typeface="+mn-ea"/>
                          <a:cs typeface="+mn-cs"/>
                        </a:rPr>
                        <a:t>приложения</a:t>
                      </a:r>
                      <a:endParaRPr lang="en-US" sz="1500" b="1" i="0" dirty="0">
                        <a:solidFill>
                          <a:schemeClr val="lt1"/>
                        </a:solidFill>
                        <a:latin typeface="Arial"/>
                        <a:ea typeface="+mn-ea"/>
                        <a:cs typeface="+mn-cs"/>
                      </a:endParaRPr>
                    </a:p>
                  </a:txBody>
                  <a:tcPr/>
                </a:tc>
                <a:tc>
                  <a:txBody>
                    <a:bodyPr/>
                    <a:lstStyle/>
                    <a:p>
                      <a:pPr marL="0" algn="ctr" defTabSz="914400">
                        <a:buNone/>
                      </a:pPr>
                      <a:r>
                        <a:rPr lang="en-US" sz="1500" b="1" i="0" dirty="0" err="1">
                          <a:solidFill>
                            <a:schemeClr val="lt1"/>
                          </a:solidFill>
                          <a:latin typeface="Arial"/>
                          <a:ea typeface="+mn-ea"/>
                          <a:cs typeface="+mn-cs"/>
                        </a:rPr>
                        <a:t>Публикация</a:t>
                      </a:r>
                      <a:r>
                        <a:rPr lang="en-US" sz="1500" b="1" i="0" baseline="0" dirty="0">
                          <a:solidFill>
                            <a:schemeClr val="lt1"/>
                          </a:solidFill>
                          <a:latin typeface="Arial"/>
                          <a:ea typeface="+mn-ea"/>
                          <a:cs typeface="+mn-cs"/>
                        </a:rPr>
                        <a:t> №</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основных</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характеристик</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осциллографа</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5989-8064EN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полосы</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пропускания</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осциллографов</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для</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конкретных</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областей</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применения</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5989-5733EN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частоты</a:t>
                      </a:r>
                      <a:r>
                        <a:rPr lang="en-US" sz="1400" b="1" i="0" dirty="0">
                          <a:solidFill>
                            <a:schemeClr val="dk1"/>
                          </a:solidFill>
                          <a:latin typeface="Arial"/>
                          <a:ea typeface="+mn-ea"/>
                          <a:cs typeface="+mn-cs"/>
                        </a:rPr>
                        <a:t> и </a:t>
                      </a:r>
                      <a:r>
                        <a:rPr lang="en-US" sz="1400" b="1" i="0" dirty="0" err="1">
                          <a:solidFill>
                            <a:schemeClr val="dk1"/>
                          </a:solidFill>
                          <a:latin typeface="Arial"/>
                          <a:ea typeface="+mn-ea"/>
                          <a:cs typeface="+mn-cs"/>
                        </a:rPr>
                        <a:t>точности</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дискретизации</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осциллографа</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5989-5732EN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осциллографов</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по</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скорости</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обновления</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сигналов</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5989-7885EN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осциллографов</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по</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качеству</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изображения</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5989-2003EN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характеристик</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вертикального</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шума</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осциллографов</a:t>
                      </a:r>
                      <a:endParaRPr lang="en-US" sz="1400" b="1" i="0" dirty="0">
                        <a:solidFill>
                          <a:schemeClr val="dk1"/>
                        </a:solidFill>
                        <a:latin typeface="Arial"/>
                        <a:ea typeface="+mn-ea"/>
                        <a:cs typeface="+mn-cs"/>
                      </a:endParaRPr>
                    </a:p>
                  </a:txBody>
                  <a:tcPr/>
                </a:tc>
                <a:tc>
                  <a:txBody>
                    <a:bodyPr/>
                    <a:lstStyle/>
                    <a:p>
                      <a:pPr marL="0" algn="l" defTabSz="914400">
                        <a:buNone/>
                      </a:pPr>
                      <a:r>
                        <a:rPr lang="en-US" sz="1400" b="1" i="0">
                          <a:solidFill>
                            <a:schemeClr val="dk1"/>
                          </a:solidFill>
                          <a:latin typeface="Arial"/>
                          <a:ea typeface="+mn-ea"/>
                          <a:cs typeface="+mn-cs"/>
                        </a:rPr>
                        <a:t>5989-3020EN</a:t>
                      </a:r>
                    </a:p>
                  </a:txBody>
                  <a:tcPr/>
                </a:tc>
              </a:tr>
              <a:tr h="370840">
                <a:tc>
                  <a:txBody>
                    <a:bodyPr/>
                    <a:lstStyle/>
                    <a:p>
                      <a:pPr marL="0" algn="l" defTabSz="914400">
                        <a:buNone/>
                      </a:pPr>
                      <a:r>
                        <a:rPr lang="en-US" sz="1400" b="1" i="0" dirty="0" err="1">
                          <a:solidFill>
                            <a:schemeClr val="dk1"/>
                          </a:solidFill>
                          <a:latin typeface="Arial"/>
                          <a:ea typeface="+mn-ea"/>
                          <a:cs typeface="+mn-cs"/>
                        </a:rPr>
                        <a:t>Сравнение</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осциллографов</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для</a:t>
                      </a:r>
                      <a:r>
                        <a:rPr lang="en-US" sz="1400" b="1" i="0" dirty="0">
                          <a:solidFill>
                            <a:schemeClr val="dk1"/>
                          </a:solidFill>
                          <a:latin typeface="Arial"/>
                          <a:ea typeface="+mn-ea"/>
                          <a:cs typeface="+mn-cs"/>
                        </a:rPr>
                        <a:t> </a:t>
                      </a:r>
                      <a:r>
                        <a:rPr lang="en-US" sz="1400" b="1" i="0" dirty="0" err="1">
                          <a:solidFill>
                            <a:schemeClr val="dk1"/>
                          </a:solidFill>
                          <a:latin typeface="Arial"/>
                          <a:ea typeface="+mn-ea"/>
                          <a:cs typeface="+mn-cs"/>
                        </a:rPr>
                        <a:t>отладки</a:t>
                      </a:r>
                      <a:r>
                        <a:rPr lang="en-US" sz="1400" b="1" i="0" baseline="0" dirty="0">
                          <a:solidFill>
                            <a:schemeClr val="dk1"/>
                          </a:solidFill>
                          <a:latin typeface="Arial"/>
                          <a:ea typeface="+mn-ea"/>
                          <a:cs typeface="+mn-cs"/>
                        </a:rPr>
                        <a:t> </a:t>
                      </a:r>
                      <a:r>
                        <a:rPr lang="en-US" sz="1400" b="1" i="0" baseline="0" dirty="0" err="1">
                          <a:solidFill>
                            <a:schemeClr val="dk1"/>
                          </a:solidFill>
                          <a:latin typeface="Arial"/>
                          <a:ea typeface="+mn-ea"/>
                          <a:cs typeface="+mn-cs"/>
                        </a:rPr>
                        <a:t>схем</a:t>
                      </a:r>
                      <a:r>
                        <a:rPr lang="en-US" sz="1400" b="1" i="0" baseline="0" dirty="0">
                          <a:solidFill>
                            <a:schemeClr val="dk1"/>
                          </a:solidFill>
                          <a:latin typeface="Arial"/>
                          <a:ea typeface="+mn-ea"/>
                          <a:cs typeface="+mn-cs"/>
                        </a:rPr>
                        <a:t> </a:t>
                      </a:r>
                      <a:r>
                        <a:rPr lang="en-US" sz="1400" b="1" i="0" baseline="0" dirty="0" err="1">
                          <a:solidFill>
                            <a:schemeClr val="dk1"/>
                          </a:solidFill>
                          <a:latin typeface="Arial"/>
                          <a:ea typeface="+mn-ea"/>
                          <a:cs typeface="+mn-cs"/>
                        </a:rPr>
                        <a:t>смешанных</a:t>
                      </a:r>
                      <a:r>
                        <a:rPr lang="en-US" sz="1400" b="1" i="0" baseline="0" dirty="0">
                          <a:solidFill>
                            <a:schemeClr val="dk1"/>
                          </a:solidFill>
                          <a:latin typeface="Arial"/>
                          <a:ea typeface="+mn-ea"/>
                          <a:cs typeface="+mn-cs"/>
                        </a:rPr>
                        <a:t> </a:t>
                      </a:r>
                      <a:r>
                        <a:rPr lang="en-US" sz="1400" b="1" i="0" baseline="0" dirty="0" err="1">
                          <a:solidFill>
                            <a:schemeClr val="dk1"/>
                          </a:solidFill>
                          <a:latin typeface="Arial"/>
                          <a:ea typeface="+mn-ea"/>
                          <a:cs typeface="+mn-cs"/>
                        </a:rPr>
                        <a:t>сигналов</a:t>
                      </a:r>
                      <a:endParaRPr lang="en-US" sz="1400" b="1" i="0" baseline="0" dirty="0">
                        <a:solidFill>
                          <a:schemeClr val="dk1"/>
                        </a:solidFill>
                        <a:latin typeface="Arial"/>
                        <a:ea typeface="+mn-ea"/>
                        <a:cs typeface="+mn-cs"/>
                      </a:endParaRPr>
                    </a:p>
                  </a:txBody>
                  <a:tcPr/>
                </a:tc>
                <a:tc>
                  <a:txBody>
                    <a:bodyPr/>
                    <a:lstStyle/>
                    <a:p>
                      <a:pPr marL="0" algn="l" defTabSz="914400">
                        <a:buNone/>
                      </a:pPr>
                      <a:r>
                        <a:rPr lang="en-US" sz="1400" b="1" i="0" dirty="0">
                          <a:solidFill>
                            <a:schemeClr val="dk1"/>
                          </a:solidFill>
                          <a:latin typeface="Arial"/>
                          <a:ea typeface="+mn-ea"/>
                          <a:cs typeface="+mn-cs"/>
                        </a:rPr>
                        <a:t>5989-3702EN</a:t>
                      </a:r>
                    </a:p>
                  </a:txBody>
                  <a:tcPr/>
                </a:tc>
              </a:tr>
              <a:tr h="370840">
                <a:tc>
                  <a:txBody>
                    <a:bodyPr/>
                    <a:lstStyle/>
                    <a:p>
                      <a:pPr marL="0" algn="l" defTabSz="914400">
                        <a:buNone/>
                      </a:pPr>
                      <a:r>
                        <a:rPr lang="en-US" sz="1400" b="1" i="0">
                          <a:solidFill>
                            <a:schemeClr val="dk1"/>
                          </a:solidFill>
                          <a:latin typeface="Arial"/>
                          <a:ea typeface="+mn-ea"/>
                          <a:cs typeface="+mn-cs"/>
                        </a:rPr>
                        <a:t>Сравнение сегментированной памяти осциллографа для использования последовательной шины</a:t>
                      </a:r>
                    </a:p>
                  </a:txBody>
                  <a:tcPr/>
                </a:tc>
                <a:tc>
                  <a:txBody>
                    <a:bodyPr/>
                    <a:lstStyle/>
                    <a:p>
                      <a:pPr marL="0" algn="l" defTabSz="914400">
                        <a:buNone/>
                      </a:pPr>
                      <a:r>
                        <a:rPr lang="en-US" sz="1400" b="1" i="0" dirty="0">
                          <a:solidFill>
                            <a:schemeClr val="dk1"/>
                          </a:solidFill>
                          <a:latin typeface="Arial"/>
                          <a:ea typeface="+mn-ea"/>
                          <a:cs typeface="+mn-cs"/>
                        </a:rPr>
                        <a:t>5990-5817EN</a:t>
                      </a:r>
                    </a:p>
                  </a:txBody>
                  <a:tcPr/>
                </a:tc>
              </a:tr>
            </a:tbl>
          </a:graphicData>
        </a:graphic>
      </p:graphicFrame>
      <p:sp>
        <p:nvSpPr>
          <p:cNvPr id="4" name="Slide Number Placeholder 3"/>
          <p:cNvSpPr>
            <a:spLocks noGrp="1"/>
          </p:cNvSpPr>
          <p:nvPr>
            <p:ph type="sldNum" sz="quarter" idx="10"/>
          </p:nvPr>
        </p:nvSpPr>
        <p:spPr>
          <a:xfrm>
            <a:off x="8458200" y="6397624"/>
            <a:ext cx="457200" cy="155576"/>
          </a:xfrm>
        </p:spPr>
        <p:txBody>
          <a:bodyPr/>
          <a:lstStyle/>
          <a:p>
            <a:pPr algn="l">
              <a:buNone/>
            </a:pPr>
            <a:r>
              <a:rPr lang="en-US" altLang="en-US" sz="800" b="0" i="0" dirty="0" err="1">
                <a:solidFill>
                  <a:srgbClr val="FFFFFF"/>
                </a:solidFill>
                <a:latin typeface="Arial"/>
                <a:ea typeface="+mn-ea"/>
                <a:cs typeface="+mn-cs"/>
              </a:rPr>
              <a:t>Стр</a:t>
            </a:r>
            <a:r>
              <a:rPr lang="en-US" altLang="en-US" sz="800" b="0" i="0" dirty="0">
                <a:solidFill>
                  <a:srgbClr val="FFFFFF"/>
                </a:solidFill>
                <a:latin typeface="Arial"/>
                <a:ea typeface="+mn-ea"/>
                <a:cs typeface="+mn-cs"/>
              </a:rPr>
              <a:t>. </a:t>
            </a:r>
            <a:fld id="{8BB90AAA-09E7-431A-A72C-6CAEF4B3EBCC}" type="slidenum">
              <a:rPr lang="en-US" altLang="en-US" sz="800" b="0" i="0">
                <a:solidFill>
                  <a:srgbClr val="FFFFFF"/>
                </a:solidFill>
                <a:latin typeface="Arial"/>
                <a:ea typeface="+mn-ea"/>
                <a:cs typeface="+mn-cs"/>
              </a:rPr>
              <a:pPr algn="l">
                <a:buNone/>
              </a:pPr>
              <a:t>28</a:t>
            </a:fld>
            <a:endParaRPr lang="en-US" altLang="en-US" sz="800" b="0" i="0" dirty="0">
              <a:solidFill>
                <a:srgbClr val="FFFFFF"/>
              </a:solidFill>
              <a:latin typeface="Arial"/>
              <a:ea typeface="+mn-ea"/>
              <a:cs typeface="+mn-cs"/>
            </a:endParaRPr>
          </a:p>
        </p:txBody>
      </p:sp>
      <p:sp>
        <p:nvSpPr>
          <p:cNvPr id="8" name="TextBox 7"/>
          <p:cNvSpPr txBox="1"/>
          <p:nvPr/>
        </p:nvSpPr>
        <p:spPr>
          <a:xfrm>
            <a:off x="897648" y="5147846"/>
            <a:ext cx="7242688" cy="400110"/>
          </a:xfrm>
          <a:prstGeom prst="rect">
            <a:avLst/>
          </a:prstGeom>
          <a:noFill/>
        </p:spPr>
        <p:txBody>
          <a:bodyPr wrap="none" rtlCol="0">
            <a:spAutoFit/>
          </a:bodyPr>
          <a:lstStyle/>
          <a:p>
            <a:pPr algn="l">
              <a:buNone/>
            </a:pPr>
            <a:r>
              <a:rPr lang="en-US" sz="2000" b="1" i="0" dirty="0">
                <a:latin typeface="Arial"/>
                <a:ea typeface="+mn-ea"/>
                <a:cs typeface="+mn-cs"/>
              </a:rPr>
              <a:t>http://cp.literature.agilent.com/litweb/pdf/xxxx-xxxxEN.pdf</a:t>
            </a:r>
          </a:p>
        </p:txBody>
      </p:sp>
      <p:sp>
        <p:nvSpPr>
          <p:cNvPr id="9" name="TextBox 8"/>
          <p:cNvSpPr txBox="1"/>
          <p:nvPr/>
        </p:nvSpPr>
        <p:spPr>
          <a:xfrm>
            <a:off x="1676400" y="5605046"/>
            <a:ext cx="4597734" cy="400110"/>
          </a:xfrm>
          <a:prstGeom prst="rect">
            <a:avLst/>
          </a:prstGeom>
          <a:noFill/>
        </p:spPr>
        <p:txBody>
          <a:bodyPr wrap="none" rtlCol="0">
            <a:spAutoFit/>
          </a:bodyPr>
          <a:lstStyle/>
          <a:p>
            <a:pPr algn="l">
              <a:buNone/>
            </a:pPr>
            <a:r>
              <a:rPr lang="en-US" sz="2000" b="1" i="0" dirty="0" err="1">
                <a:latin typeface="Arial"/>
                <a:ea typeface="+mn-ea"/>
                <a:cs typeface="+mn-cs"/>
              </a:rPr>
              <a:t>Подставьте</a:t>
            </a:r>
            <a:r>
              <a:rPr lang="en-US" sz="2000" b="1" i="0" dirty="0">
                <a:latin typeface="Arial"/>
                <a:ea typeface="+mn-ea"/>
                <a:cs typeface="+mn-cs"/>
              </a:rPr>
              <a:t> </a:t>
            </a:r>
            <a:r>
              <a:rPr lang="en-US" sz="2000" b="1" i="0" dirty="0" err="1">
                <a:latin typeface="Arial"/>
                <a:ea typeface="+mn-ea"/>
                <a:cs typeface="+mn-cs"/>
              </a:rPr>
              <a:t>номер</a:t>
            </a:r>
            <a:r>
              <a:rPr lang="en-US" sz="2000" b="1" i="0" dirty="0">
                <a:latin typeface="Arial"/>
                <a:ea typeface="+mn-ea"/>
                <a:cs typeface="+mn-cs"/>
              </a:rPr>
              <a:t> </a:t>
            </a:r>
            <a:r>
              <a:rPr lang="en-US" sz="2000" b="1" i="0" dirty="0" err="1">
                <a:latin typeface="Arial"/>
                <a:ea typeface="+mn-ea"/>
                <a:cs typeface="+mn-cs"/>
              </a:rPr>
              <a:t>публикации</a:t>
            </a:r>
            <a:r>
              <a:rPr lang="en-US" sz="2000" b="1" i="0" dirty="0">
                <a:latin typeface="Arial"/>
                <a:ea typeface="+mn-ea"/>
                <a:cs typeface="+mn-cs"/>
              </a:rPr>
              <a:t> в “</a:t>
            </a:r>
            <a:r>
              <a:rPr lang="en-US" sz="2000" b="1" i="0" dirty="0" err="1">
                <a:latin typeface="Arial"/>
                <a:ea typeface="+mn-ea"/>
                <a:cs typeface="+mn-cs"/>
              </a:rPr>
              <a:t>xxxx-xxxx</a:t>
            </a:r>
            <a:r>
              <a:rPr lang="en-US" sz="2000" b="1" i="0" dirty="0">
                <a:latin typeface="Arial"/>
                <a:ea typeface="+mn-ea"/>
                <a:cs typeface="+mn-cs"/>
              </a:rPr>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a:xfrm>
            <a:off x="8534400" y="6397624"/>
            <a:ext cx="381000" cy="155575"/>
          </a:xfrm>
        </p:spPr>
        <p:txBody>
          <a:bodyPr/>
          <a:lstStyle/>
          <a:p>
            <a:pPr algn="l">
              <a:buNone/>
            </a:pPr>
            <a:r>
              <a:rPr lang="en-US" altLang="zh-TW" sz="800" b="0" i="0" dirty="0" err="1">
                <a:solidFill>
                  <a:srgbClr val="FFFFFF"/>
                </a:solidFill>
                <a:latin typeface="Arial"/>
                <a:ea typeface="+mn-ea"/>
                <a:cs typeface="+mn-cs"/>
              </a:rPr>
              <a:t>Стр</a:t>
            </a:r>
            <a:r>
              <a:rPr lang="en-US" altLang="zh-TW" sz="800" b="0" i="0" dirty="0">
                <a:solidFill>
                  <a:srgbClr val="FFFFFF"/>
                </a:solidFill>
                <a:latin typeface="Arial"/>
                <a:ea typeface="+mn-ea"/>
                <a:cs typeface="+mn-cs"/>
              </a:rPr>
              <a:t>. </a:t>
            </a:r>
            <a:fld id="{DF3F2893-9D9B-405B-A59F-3BE6F959EA6A}" type="slidenum">
              <a:rPr lang="en-US" altLang="zh-TW" sz="800" b="0" i="0">
                <a:solidFill>
                  <a:srgbClr val="FFFFFF"/>
                </a:solidFill>
                <a:latin typeface="Arial"/>
                <a:ea typeface="+mn-ea"/>
                <a:cs typeface="+mn-cs"/>
              </a:rPr>
              <a:pPr algn="l">
                <a:buNone/>
              </a:pPr>
              <a:t>29</a:t>
            </a:fld>
            <a:endParaRPr lang="en-US" altLang="zh-TW" sz="800" b="0" i="0" dirty="0">
              <a:solidFill>
                <a:srgbClr val="FFFFFF"/>
              </a:solidFill>
              <a:latin typeface="Arial"/>
              <a:ea typeface="+mn-ea"/>
              <a:cs typeface="+mn-cs"/>
            </a:endParaRPr>
          </a:p>
        </p:txBody>
      </p:sp>
      <p:sp>
        <p:nvSpPr>
          <p:cNvPr id="106498" name="Rectangle 2"/>
          <p:cNvSpPr>
            <a:spLocks noGrp="1" noChangeArrowheads="1"/>
          </p:cNvSpPr>
          <p:nvPr>
            <p:ph type="title"/>
          </p:nvPr>
        </p:nvSpPr>
        <p:spPr/>
        <p:txBody>
          <a:bodyPr/>
          <a:lstStyle/>
          <a:p>
            <a:pPr algn="l">
              <a:spcBef>
                <a:spcPts val="0"/>
              </a:spcBef>
              <a:spcAft>
                <a:spcPts val="336"/>
              </a:spcAft>
              <a:buNone/>
            </a:pPr>
            <a:r>
              <a:rPr lang="en-US" altLang="en-US" sz="2800" b="1" i="0">
                <a:solidFill>
                  <a:srgbClr val="0099CC"/>
                </a:solidFill>
                <a:effectLst>
                  <a:outerShdw blurRad="38100" dist="38100" dir="2700000" algn="tl">
                    <a:srgbClr val="C0C0C0"/>
                  </a:outerShdw>
                </a:effectLst>
                <a:latin typeface="Agilent TT Cond"/>
                <a:ea typeface="+mj-ea"/>
                <a:cs typeface="+mj-cs"/>
              </a:rPr>
              <a:t>Вопросы и ответы</a:t>
            </a:r>
          </a:p>
        </p:txBody>
      </p:sp>
      <p:sp>
        <p:nvSpPr>
          <p:cNvPr id="106499" name="WordArt 3"/>
          <p:cNvSpPr>
            <a:spLocks noChangeArrowheads="1" noChangeShapeType="1" noTextEdit="1"/>
          </p:cNvSpPr>
          <p:nvPr/>
        </p:nvSpPr>
        <p:spPr bwMode="auto">
          <a:xfrm>
            <a:off x="461963" y="1533525"/>
            <a:ext cx="1295400" cy="2743200"/>
          </a:xfrm>
          <a:prstGeom prst="rect">
            <a:avLst/>
          </a:prstGeom>
        </p:spPr>
        <p:txBody>
          <a:bodyPr wrap="none" fromWordArt="1">
            <a:prstTxWarp prst="textPlain">
              <a:avLst>
                <a:gd name="adj" fmla="val 50000"/>
              </a:avLst>
            </a:prstTxWarp>
          </a:bodyPr>
          <a:lstStyle/>
          <a:p>
            <a:pPr algn="ctr">
              <a:buNone/>
            </a:pPr>
            <a:r>
              <a:rPr lang="en-US" sz="8000" b="1" i="0">
                <a:latin typeface="Arial"/>
                <a:ea typeface="+mn-ea"/>
                <a:cs typeface="Arial"/>
              </a:rPr>
              <a:t>В</a:t>
            </a:r>
          </a:p>
        </p:txBody>
      </p:sp>
      <p:sp>
        <p:nvSpPr>
          <p:cNvPr id="106500" name="WordArt 4"/>
          <p:cNvSpPr>
            <a:spLocks noChangeArrowheads="1" noChangeShapeType="1" noTextEdit="1"/>
          </p:cNvSpPr>
          <p:nvPr/>
        </p:nvSpPr>
        <p:spPr bwMode="auto">
          <a:xfrm>
            <a:off x="1828800" y="2895600"/>
            <a:ext cx="762000" cy="1600200"/>
          </a:xfrm>
          <a:prstGeom prst="rect">
            <a:avLst/>
          </a:prstGeom>
        </p:spPr>
        <p:txBody>
          <a:bodyPr wrap="none" fromWordArt="1">
            <a:prstTxWarp prst="textPlain">
              <a:avLst>
                <a:gd name="adj" fmla="val 50000"/>
              </a:avLst>
            </a:prstTxWarp>
          </a:bodyPr>
          <a:lstStyle/>
          <a:p>
            <a:pPr algn="ctr">
              <a:buNone/>
            </a:pPr>
            <a:r>
              <a:rPr lang="en-US" sz="8000" b="1" i="0" dirty="0">
                <a:latin typeface="Arial"/>
                <a:ea typeface="+mn-ea"/>
                <a:cs typeface="Arial"/>
              </a:rPr>
              <a:t>&amp;</a:t>
            </a:r>
          </a:p>
        </p:txBody>
      </p:sp>
      <p:sp>
        <p:nvSpPr>
          <p:cNvPr id="106501" name="WordArt 5"/>
          <p:cNvSpPr>
            <a:spLocks noChangeArrowheads="1" noChangeShapeType="1" noTextEdit="1"/>
          </p:cNvSpPr>
          <p:nvPr/>
        </p:nvSpPr>
        <p:spPr bwMode="auto">
          <a:xfrm>
            <a:off x="2640013" y="3138488"/>
            <a:ext cx="1295400" cy="2743200"/>
          </a:xfrm>
          <a:prstGeom prst="rect">
            <a:avLst/>
          </a:prstGeom>
        </p:spPr>
        <p:txBody>
          <a:bodyPr wrap="none" fromWordArt="1">
            <a:prstTxWarp prst="textPlain">
              <a:avLst>
                <a:gd name="adj" fmla="val 50000"/>
              </a:avLst>
            </a:prstTxWarp>
          </a:bodyPr>
          <a:lstStyle/>
          <a:p>
            <a:pPr algn="ctr">
              <a:buNone/>
            </a:pPr>
            <a:r>
              <a:rPr lang="en-US" sz="8000" b="1" i="0" dirty="0">
                <a:latin typeface="Arial"/>
                <a:ea typeface="+mn-ea"/>
                <a:cs typeface="Arial"/>
              </a:rPr>
              <a:t>О</a:t>
            </a:r>
          </a:p>
        </p:txBody>
      </p:sp>
      <p:pic>
        <p:nvPicPr>
          <p:cNvPr id="9" name="Picture 2"/>
          <p:cNvPicPr>
            <a:picLocks noChangeAspect="1" noChangeArrowheads="1"/>
          </p:cNvPicPr>
          <p:nvPr/>
        </p:nvPicPr>
        <p:blipFill>
          <a:blip r:embed="rId3" cstate="screen"/>
          <a:srcRect/>
          <a:stretch>
            <a:fillRect/>
          </a:stretch>
        </p:blipFill>
        <p:spPr bwMode="auto">
          <a:xfrm>
            <a:off x="3907221" y="838200"/>
            <a:ext cx="5084379" cy="3276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Что такое осциллограф?</a:t>
            </a:r>
          </a:p>
        </p:txBody>
      </p:sp>
      <p:sp>
        <p:nvSpPr>
          <p:cNvPr id="162819" name="Rectangle 3"/>
          <p:cNvSpPr>
            <a:spLocks noGrp="1" noChangeArrowheads="1"/>
          </p:cNvSpPr>
          <p:nvPr>
            <p:ph type="body" idx="1"/>
          </p:nvPr>
        </p:nvSpPr>
        <p:spPr>
          <a:xfrm>
            <a:off x="228600" y="3124200"/>
            <a:ext cx="8763000" cy="1828800"/>
          </a:xfrm>
        </p:spPr>
        <p:txBody>
          <a:bodyPr/>
          <a:lstStyle/>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Осциллограф</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преобразует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электрические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входные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сигналы</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видимую</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форму</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отображаемую</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экране</a:t>
            </a:r>
            <a:r>
              <a:rPr lang="en-US" sz="1800" b="0" i="0" dirty="0">
                <a:solidFill>
                  <a:srgbClr val="000000"/>
                </a:solidFill>
                <a:latin typeface="Arial"/>
                <a:ea typeface="+mn-ea"/>
                <a:cs typeface="+mn-cs"/>
              </a:rPr>
              <a:t>, т. е. </a:t>
            </a:r>
            <a:r>
              <a:rPr lang="en-US" sz="1800" b="0" i="0" dirty="0" err="1">
                <a:solidFill>
                  <a:srgbClr val="000000"/>
                </a:solidFill>
                <a:latin typeface="Arial"/>
                <a:ea typeface="+mn-ea"/>
                <a:cs typeface="+mn-cs"/>
              </a:rPr>
              <a:t>преобразует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электричество</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свет</a:t>
            </a:r>
            <a:r>
              <a:rPr lang="en-US" sz="18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Осциллограф</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динамически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строит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графики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электрических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сигналов</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изменяющихся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времени</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двух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измерениях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обычно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напряжение</a:t>
            </a:r>
            <a:r>
              <a:rPr lang="en-US" sz="1800" b="0" i="0" dirty="0">
                <a:solidFill>
                  <a:srgbClr val="000000"/>
                </a:solidFill>
                <a:latin typeface="Arial"/>
                <a:ea typeface="+mn-ea"/>
                <a:cs typeface="+mn-cs"/>
              </a:rPr>
              <a:t> и </a:t>
            </a:r>
            <a:r>
              <a:rPr lang="en-US" sz="1800" b="0" i="0" dirty="0" err="1">
                <a:solidFill>
                  <a:srgbClr val="000000"/>
                </a:solidFill>
                <a:latin typeface="Arial"/>
                <a:ea typeface="+mn-ea"/>
                <a:cs typeface="+mn-cs"/>
              </a:rPr>
              <a:t>время</a:t>
            </a:r>
            <a:r>
              <a:rPr lang="en-US" sz="1800" b="0" i="0" dirty="0">
                <a:solidFill>
                  <a:srgbClr val="000000"/>
                </a:solidFill>
                <a:latin typeface="Arial"/>
                <a:ea typeface="+mn-ea"/>
                <a:cs typeface="+mn-cs"/>
              </a:rPr>
              <a:t>).</a:t>
            </a:r>
          </a:p>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Инженеры</a:t>
            </a:r>
            <a:r>
              <a:rPr lang="en-US" sz="1800" b="0" i="0" dirty="0">
                <a:solidFill>
                  <a:srgbClr val="000000"/>
                </a:solidFill>
                <a:latin typeface="Arial"/>
                <a:ea typeface="+mn-ea"/>
                <a:cs typeface="+mn-cs"/>
              </a:rPr>
              <a:t> и </a:t>
            </a:r>
            <a:r>
              <a:rPr lang="en-US" sz="1800" b="0" i="0" dirty="0" err="1">
                <a:solidFill>
                  <a:srgbClr val="000000"/>
                </a:solidFill>
                <a:latin typeface="Arial"/>
                <a:ea typeface="+mn-ea"/>
                <a:cs typeface="+mn-cs"/>
              </a:rPr>
              <a:t>технические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специалисты</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используют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осциллографы</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для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тестирования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проверки</a:t>
            </a:r>
            <a:r>
              <a:rPr lang="en-US" sz="1800" b="0" i="0" dirty="0">
                <a:solidFill>
                  <a:srgbClr val="000000"/>
                </a:solidFill>
                <a:latin typeface="Arial"/>
                <a:ea typeface="+mn-ea"/>
                <a:cs typeface="+mn-cs"/>
              </a:rPr>
              <a:t> и </a:t>
            </a:r>
            <a:r>
              <a:rPr lang="en-US" sz="1800" b="0" i="0" dirty="0" err="1">
                <a:solidFill>
                  <a:srgbClr val="000000"/>
                </a:solidFill>
                <a:latin typeface="Arial"/>
                <a:ea typeface="+mn-ea"/>
                <a:cs typeface="+mn-cs"/>
              </a:rPr>
              <a:t>отладки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электросхем</a:t>
            </a:r>
            <a:r>
              <a:rPr lang="en-US" sz="1800" b="0" i="0" dirty="0">
                <a:solidFill>
                  <a:srgbClr val="000000"/>
                </a:solidFill>
                <a:latin typeface="Arial"/>
                <a:ea typeface="+mn-ea"/>
                <a:cs typeface="+mn-cs"/>
              </a:rPr>
              <a:t>. </a:t>
            </a:r>
          </a:p>
          <a:p>
            <a:pPr marL="228600" indent="-228600" algn="l">
              <a:spcBef>
                <a:spcPts val="0"/>
              </a:spcBef>
              <a:spcAft>
                <a:spcPts val="1200"/>
              </a:spcAft>
              <a:buClr>
                <a:srgbClr val="0099CC"/>
              </a:buClr>
              <a:buFont typeface="Wingdings"/>
              <a:buChar char="§"/>
            </a:pPr>
            <a:r>
              <a:rPr lang="en-US" sz="1800" b="0" i="0" dirty="0" err="1">
                <a:solidFill>
                  <a:srgbClr val="000000"/>
                </a:solidFill>
                <a:latin typeface="Arial"/>
                <a:ea typeface="+mn-ea"/>
                <a:cs typeface="+mn-cs"/>
              </a:rPr>
              <a:t>Осциллограф</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является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основным</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прибором</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используемым</a:t>
            </a:r>
            <a:r>
              <a:rPr lang="en-US" sz="1800" b="0" i="0" dirty="0">
                <a:solidFill>
                  <a:srgbClr val="000000"/>
                </a:solidFill>
                <a:latin typeface="Arial"/>
                <a:ea typeface="+mn-ea"/>
                <a:cs typeface="+mn-cs"/>
              </a:rPr>
              <a:t> в </a:t>
            </a:r>
            <a:r>
              <a:rPr lang="en-US" sz="1800" b="0" i="0" dirty="0" err="1">
                <a:solidFill>
                  <a:srgbClr val="000000"/>
                </a:solidFill>
                <a:latin typeface="Arial"/>
                <a:ea typeface="+mn-ea"/>
                <a:cs typeface="+mn-cs"/>
              </a:rPr>
              <a:t>электротехнических</a:t>
            </a:r>
            <a:r>
              <a:rPr lang="en-US" sz="1800" b="0" i="0" dirty="0">
                <a:solidFill>
                  <a:srgbClr val="000000"/>
                </a:solidFill>
                <a:latin typeface="Arial"/>
                <a:ea typeface="+mn-ea"/>
                <a:cs typeface="+mn-cs"/>
              </a:rPr>
              <a:t>/</a:t>
            </a:r>
            <a:r>
              <a:rPr lang="en-US" sz="1800" b="0" i="0" dirty="0" err="1">
                <a:solidFill>
                  <a:srgbClr val="000000"/>
                </a:solidFill>
                <a:latin typeface="Arial"/>
                <a:ea typeface="+mn-ea"/>
                <a:cs typeface="+mn-cs"/>
              </a:rPr>
              <a:t>физических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лабораториях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для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проведения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запланированных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экспериментов</a:t>
            </a:r>
            <a:r>
              <a:rPr lang="en-US" sz="1800" b="0" i="0" dirty="0">
                <a:solidFill>
                  <a:srgbClr val="000000"/>
                </a:solidFill>
                <a:latin typeface="Arial"/>
                <a:ea typeface="+mn-ea"/>
                <a:cs typeface="+mn-cs"/>
              </a:rPr>
              <a:t>. </a:t>
            </a:r>
          </a:p>
        </p:txBody>
      </p:sp>
      <p:sp>
        <p:nvSpPr>
          <p:cNvPr id="6" name="Rectangle 5"/>
          <p:cNvSpPr/>
          <p:nvPr/>
        </p:nvSpPr>
        <p:spPr>
          <a:xfrm>
            <a:off x="2111817" y="2514600"/>
            <a:ext cx="4517583" cy="461665"/>
          </a:xfrm>
          <a:prstGeom prst="rect">
            <a:avLst/>
          </a:prstGeom>
        </p:spPr>
        <p:txBody>
          <a:bodyPr wrap="none">
            <a:spAutoFit/>
          </a:bodyPr>
          <a:lstStyle/>
          <a:p>
            <a:pPr algn="l">
              <a:buNone/>
            </a:pPr>
            <a:r>
              <a:rPr lang="en-US" sz="2400" b="1" i="0">
                <a:latin typeface="Arial"/>
                <a:ea typeface="+mn-ea"/>
                <a:cs typeface="+mn-cs"/>
              </a:rPr>
              <a:t>ос·цил·ло·граф   (осцилло́граф)</a:t>
            </a:r>
          </a:p>
        </p:txBody>
      </p:sp>
      <p:pic>
        <p:nvPicPr>
          <p:cNvPr id="7" name="Picture 4" descr="http://www.openclipart.org/image/800px/svg_to_png/mothinator_Oscilloscope.png"/>
          <p:cNvPicPr>
            <a:picLocks noChangeAspect="1" noChangeArrowheads="1"/>
          </p:cNvPicPr>
          <p:nvPr/>
        </p:nvPicPr>
        <p:blipFill>
          <a:blip r:embed="rId3" cstate="screen"/>
          <a:srcRect/>
          <a:stretch>
            <a:fillRect/>
          </a:stretch>
        </p:blipFill>
        <p:spPr bwMode="auto">
          <a:xfrm>
            <a:off x="2971800" y="838200"/>
            <a:ext cx="2971800" cy="157133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dirty="0" err="1">
                <a:solidFill>
                  <a:srgbClr val="0099CC"/>
                </a:solidFill>
                <a:effectLst>
                  <a:outerShdw blurRad="38100" dist="38100" dir="2700000" algn="tl">
                    <a:srgbClr val="C0C0C0"/>
                  </a:outerShdw>
                </a:effectLst>
                <a:latin typeface="Arial"/>
                <a:ea typeface="+mj-ea"/>
                <a:cs typeface="+mj-cs"/>
              </a:rPr>
              <a:t>Другие</a:t>
            </a:r>
            <a:r>
              <a:rPr lang="en-US" sz="3200" b="1" i="0" dirty="0">
                <a:solidFill>
                  <a:srgbClr val="0099CC"/>
                </a:solidFill>
                <a:effectLst>
                  <a:outerShdw blurRad="38100" dist="38100" dir="2700000" algn="tl">
                    <a:srgbClr val="C0C0C0"/>
                  </a:outerShdw>
                </a:effectLst>
                <a:latin typeface="Arial"/>
                <a:ea typeface="+mj-ea"/>
                <a:cs typeface="+mj-cs"/>
              </a:rPr>
              <a:t> </a:t>
            </a:r>
            <a:r>
              <a:rPr lang="en-US" sz="3200" b="1" i="0" dirty="0" err="1">
                <a:solidFill>
                  <a:srgbClr val="0099CC"/>
                </a:solidFill>
                <a:effectLst>
                  <a:outerShdw blurRad="38100" dist="38100" dir="2700000" algn="tl">
                    <a:srgbClr val="C0C0C0"/>
                  </a:outerShdw>
                </a:effectLst>
                <a:latin typeface="Arial"/>
                <a:ea typeface="+mj-ea"/>
                <a:cs typeface="+mj-cs"/>
              </a:rPr>
              <a:t>варианты</a:t>
            </a:r>
            <a:r>
              <a:rPr lang="en-US" sz="3200" b="1" i="0" dirty="0">
                <a:solidFill>
                  <a:srgbClr val="0099CC"/>
                </a:solidFill>
                <a:effectLst>
                  <a:outerShdw blurRad="38100" dist="38100" dir="2700000" algn="tl">
                    <a:srgbClr val="C0C0C0"/>
                  </a:outerShdw>
                </a:effectLst>
                <a:latin typeface="Arial"/>
                <a:ea typeface="+mj-ea"/>
                <a:cs typeface="+mj-cs"/>
              </a:rPr>
              <a:t> </a:t>
            </a:r>
            <a:r>
              <a:rPr lang="en-US" sz="3200" b="1" i="0" dirty="0" err="1">
                <a:solidFill>
                  <a:srgbClr val="0099CC"/>
                </a:solidFill>
                <a:effectLst>
                  <a:outerShdw blurRad="38100" dist="38100" dir="2700000" algn="tl">
                    <a:srgbClr val="C0C0C0"/>
                  </a:outerShdw>
                </a:effectLst>
                <a:latin typeface="Arial"/>
                <a:ea typeface="+mj-ea"/>
                <a:cs typeface="+mj-cs"/>
              </a:rPr>
              <a:t>названия</a:t>
            </a:r>
            <a:endParaRPr lang="en-US" sz="32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228600" y="1295400"/>
            <a:ext cx="8915400" cy="4419600"/>
          </a:xfrm>
        </p:spPr>
        <p:txBody>
          <a:bodyPr/>
          <a:lstStyle/>
          <a:p>
            <a:pPr algn="l">
              <a:spcBef>
                <a:spcPts val="0"/>
              </a:spcBef>
              <a:spcAft>
                <a:spcPts val="1200"/>
              </a:spcAft>
              <a:buNone/>
            </a:pPr>
            <a:r>
              <a:rPr lang="en-US" sz="1700" b="1" i="0" u="sng" dirty="0" err="1">
                <a:solidFill>
                  <a:srgbClr val="000000"/>
                </a:solidFill>
                <a:latin typeface="Arial"/>
                <a:ea typeface="+mn-ea"/>
                <a:cs typeface="+mn-cs"/>
              </a:rPr>
              <a:t>Осциллограф</a:t>
            </a:r>
            <a:r>
              <a:rPr lang="en-US" sz="1700" b="1" i="0" dirty="0">
                <a:solidFill>
                  <a:srgbClr val="000000"/>
                </a:solidFill>
                <a:latin typeface="Arial"/>
                <a:ea typeface="+mn-ea"/>
                <a:cs typeface="+mn-cs"/>
              </a:rPr>
              <a:t> — </a:t>
            </a:r>
            <a:r>
              <a:rPr lang="en-US" sz="1700" b="1" i="0" dirty="0" err="1">
                <a:solidFill>
                  <a:srgbClr val="000000"/>
                </a:solidFill>
                <a:latin typeface="Arial"/>
                <a:ea typeface="+mn-ea"/>
                <a:cs typeface="+mn-cs"/>
              </a:rPr>
              <a:t>наиболее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распространенный</a:t>
            </a:r>
            <a:r>
              <a:rPr lang="en-US" sz="1700" b="1" i="0" dirty="0">
                <a:solidFill>
                  <a:srgbClr val="000000"/>
                </a:solidFill>
                <a:latin typeface="Arial"/>
                <a:ea typeface="+mn-ea"/>
                <a:cs typeface="+mn-cs"/>
              </a:rPr>
              <a:t> </a:t>
            </a:r>
            <a:r>
              <a:rPr lang="en-US" sz="1700" b="1" i="0" dirty="0" err="1" smtClean="0">
                <a:solidFill>
                  <a:srgbClr val="000000"/>
                </a:solidFill>
                <a:latin typeface="Arial"/>
                <a:ea typeface="+mn-ea"/>
                <a:cs typeface="+mn-cs"/>
              </a:rPr>
              <a:t>термин</a:t>
            </a:r>
            <a:r>
              <a:rPr lang="en-US" sz="1700" b="1" i="0" dirty="0">
                <a:solidFill>
                  <a:srgbClr val="000000"/>
                </a:solidFill>
                <a:latin typeface="Arial"/>
                <a:ea typeface="+mn-ea"/>
                <a:cs typeface="+mn-cs"/>
              </a:rPr>
              <a:t>.</a:t>
            </a:r>
          </a:p>
          <a:p>
            <a:pPr algn="l">
              <a:spcBef>
                <a:spcPts val="0"/>
              </a:spcBef>
              <a:spcAft>
                <a:spcPts val="1200"/>
              </a:spcAft>
              <a:buNone/>
            </a:pPr>
            <a:r>
              <a:rPr lang="en-US" sz="1700" b="1" i="0" u="sng" dirty="0">
                <a:solidFill>
                  <a:srgbClr val="000000"/>
                </a:solidFill>
                <a:latin typeface="Arial"/>
                <a:ea typeface="+mn-ea"/>
                <a:cs typeface="+mn-cs"/>
              </a:rPr>
              <a:t>DSO</a:t>
            </a:r>
            <a:r>
              <a:rPr lang="en-US" sz="1700" b="1" i="0" dirty="0">
                <a:solidFill>
                  <a:srgbClr val="000000"/>
                </a:solidFill>
                <a:latin typeface="Arial"/>
                <a:ea typeface="+mn-ea"/>
                <a:cs typeface="+mn-cs"/>
              </a:rPr>
              <a:t> — </a:t>
            </a:r>
            <a:r>
              <a:rPr lang="en-US" sz="1700" b="1" i="0" u="sng" dirty="0">
                <a:solidFill>
                  <a:srgbClr val="000000"/>
                </a:solidFill>
                <a:latin typeface="Arial"/>
                <a:ea typeface="+mn-ea"/>
                <a:cs typeface="+mn-cs"/>
              </a:rPr>
              <a:t>D</a:t>
            </a:r>
            <a:r>
              <a:rPr lang="en-US" sz="1700" b="1" i="0" dirty="0">
                <a:solidFill>
                  <a:srgbClr val="000000"/>
                </a:solidFill>
                <a:latin typeface="Arial"/>
                <a:ea typeface="+mn-ea"/>
                <a:cs typeface="+mn-cs"/>
              </a:rPr>
              <a:t>igital </a:t>
            </a:r>
            <a:r>
              <a:rPr lang="en-US" sz="1700" b="1" i="0" u="sng" dirty="0">
                <a:solidFill>
                  <a:srgbClr val="000000"/>
                </a:solidFill>
                <a:latin typeface="Arial"/>
                <a:ea typeface="+mn-ea"/>
                <a:cs typeface="+mn-cs"/>
              </a:rPr>
              <a:t>S</a:t>
            </a:r>
            <a:r>
              <a:rPr lang="en-US" sz="1700" b="1" i="0" dirty="0">
                <a:solidFill>
                  <a:srgbClr val="000000"/>
                </a:solidFill>
                <a:latin typeface="Arial"/>
                <a:ea typeface="+mn-ea"/>
                <a:cs typeface="+mn-cs"/>
              </a:rPr>
              <a:t>torage </a:t>
            </a:r>
            <a:r>
              <a:rPr lang="en-US" sz="1700" b="1" i="0" u="sng" dirty="0">
                <a:solidFill>
                  <a:srgbClr val="000000"/>
                </a:solidFill>
                <a:latin typeface="Arial"/>
                <a:ea typeface="+mn-ea"/>
                <a:cs typeface="+mn-cs"/>
              </a:rPr>
              <a:t>O</a:t>
            </a:r>
            <a:r>
              <a:rPr lang="en-US" sz="1700" b="1" i="0" dirty="0">
                <a:solidFill>
                  <a:srgbClr val="000000"/>
                </a:solidFill>
                <a:latin typeface="Arial"/>
                <a:ea typeface="+mn-ea"/>
                <a:cs typeface="+mn-cs"/>
              </a:rPr>
              <a:t>scilloscope </a:t>
            </a:r>
            <a:r>
              <a:rPr lang="sk-SK" sz="1700" b="1" i="0" dirty="0" smtClean="0">
                <a:solidFill>
                  <a:srgbClr val="000000"/>
                </a:solidFill>
                <a:latin typeface="Arial"/>
                <a:ea typeface="+mn-ea"/>
                <a:cs typeface="+mn-cs"/>
              </a:rPr>
              <a:t/>
            </a:r>
            <a:br>
              <a:rPr lang="sk-SK" sz="1700" b="1" i="0" dirty="0" smtClean="0">
                <a:solidFill>
                  <a:srgbClr val="000000"/>
                </a:solidFill>
                <a:latin typeface="Arial"/>
                <a:ea typeface="+mn-ea"/>
                <a:cs typeface="+mn-cs"/>
              </a:rPr>
            </a:br>
            <a:r>
              <a:rPr lang="en-US" sz="1700" b="1" i="0" dirty="0" smtClean="0">
                <a:solidFill>
                  <a:srgbClr val="000000"/>
                </a:solidFill>
                <a:latin typeface="Arial"/>
                <a:ea typeface="+mn-ea"/>
                <a:cs typeface="+mn-cs"/>
              </a:rPr>
              <a:t>(</a:t>
            </a:r>
            <a:r>
              <a:rPr lang="en-US" sz="1700" b="1" i="0" dirty="0" err="1">
                <a:solidFill>
                  <a:srgbClr val="000000"/>
                </a:solidFill>
                <a:latin typeface="Arial"/>
                <a:ea typeface="+mn-ea"/>
                <a:cs typeface="+mn-cs"/>
              </a:rPr>
              <a:t>цифровой</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запоминающий</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осциллограф</a:t>
            </a:r>
            <a:r>
              <a:rPr lang="en-US" sz="1700" b="1" i="0" dirty="0">
                <a:solidFill>
                  <a:srgbClr val="000000"/>
                </a:solidFill>
                <a:latin typeface="Arial"/>
                <a:ea typeface="+mn-ea"/>
                <a:cs typeface="+mn-cs"/>
              </a:rPr>
              <a:t>).</a:t>
            </a:r>
          </a:p>
          <a:p>
            <a:pPr algn="l">
              <a:spcBef>
                <a:spcPts val="0"/>
              </a:spcBef>
              <a:spcAft>
                <a:spcPts val="1200"/>
              </a:spcAft>
              <a:buNone/>
            </a:pPr>
            <a:r>
              <a:rPr lang="en-US" sz="1700" b="1" i="0" u="sng" dirty="0" err="1">
                <a:solidFill>
                  <a:srgbClr val="000000"/>
                </a:solidFill>
                <a:latin typeface="Arial"/>
                <a:ea typeface="+mn-ea"/>
                <a:cs typeface="+mn-cs"/>
              </a:rPr>
              <a:t>Цифровой</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осциллограф</a:t>
            </a:r>
            <a:endParaRPr lang="en-US" sz="1700" b="1" i="0" u="sng" dirty="0">
              <a:solidFill>
                <a:srgbClr val="000000"/>
              </a:solidFill>
              <a:latin typeface="Arial"/>
              <a:ea typeface="+mn-ea"/>
              <a:cs typeface="+mn-cs"/>
            </a:endParaRPr>
          </a:p>
          <a:p>
            <a:pPr algn="l">
              <a:spcBef>
                <a:spcPts val="0"/>
              </a:spcBef>
              <a:spcAft>
                <a:spcPts val="1200"/>
              </a:spcAft>
              <a:buNone/>
            </a:pPr>
            <a:r>
              <a:rPr lang="en-US" sz="1700" b="1" i="0" u="sng" dirty="0" err="1">
                <a:solidFill>
                  <a:srgbClr val="000000"/>
                </a:solidFill>
                <a:latin typeface="Arial"/>
                <a:ea typeface="+mn-ea"/>
                <a:cs typeface="+mn-cs"/>
              </a:rPr>
              <a:t>Оцифровывающий</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осциллограф</a:t>
            </a:r>
            <a:endParaRPr lang="en-US" sz="1700" b="1" i="0" u="sng" dirty="0">
              <a:solidFill>
                <a:srgbClr val="000000"/>
              </a:solidFill>
              <a:latin typeface="Arial"/>
              <a:ea typeface="+mn-ea"/>
              <a:cs typeface="+mn-cs"/>
            </a:endParaRPr>
          </a:p>
          <a:p>
            <a:pPr algn="l">
              <a:spcBef>
                <a:spcPts val="0"/>
              </a:spcBef>
              <a:spcAft>
                <a:spcPts val="1200"/>
              </a:spcAft>
              <a:buNone/>
            </a:pPr>
            <a:r>
              <a:rPr lang="en-US" sz="1700" b="1" i="0" u="sng" dirty="0" err="1">
                <a:solidFill>
                  <a:srgbClr val="000000"/>
                </a:solidFill>
                <a:latin typeface="Arial"/>
                <a:ea typeface="+mn-ea"/>
                <a:cs typeface="+mn-cs"/>
              </a:rPr>
              <a:t>Аналоговый</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осциллограф</a:t>
            </a:r>
            <a:r>
              <a:rPr lang="en-US" sz="1700" b="1" i="0" u="sng" dirty="0">
                <a:solidFill>
                  <a:srgbClr val="000000"/>
                </a:solidFill>
                <a:latin typeface="Arial"/>
                <a:ea typeface="+mn-ea"/>
                <a:cs typeface="+mn-cs"/>
              </a:rPr>
              <a:t> </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осциллограф</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на</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базе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устаревшей</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технологии</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который</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по-прежнему</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используется</a:t>
            </a:r>
            <a:r>
              <a:rPr lang="en-US" sz="1700" b="1" i="0" dirty="0">
                <a:solidFill>
                  <a:srgbClr val="000000"/>
                </a:solidFill>
                <a:latin typeface="Arial"/>
                <a:ea typeface="+mn-ea"/>
                <a:cs typeface="+mn-cs"/>
              </a:rPr>
              <a:t>.</a:t>
            </a:r>
          </a:p>
          <a:p>
            <a:pPr algn="l">
              <a:spcBef>
                <a:spcPts val="0"/>
              </a:spcBef>
              <a:spcAft>
                <a:spcPts val="1200"/>
              </a:spcAft>
              <a:buNone/>
            </a:pPr>
            <a:r>
              <a:rPr lang="en-US" sz="1700" b="1" i="0" u="sng" dirty="0">
                <a:solidFill>
                  <a:srgbClr val="000000"/>
                </a:solidFill>
                <a:latin typeface="Arial"/>
                <a:ea typeface="+mn-ea"/>
                <a:cs typeface="+mn-cs"/>
              </a:rPr>
              <a:t>CRO</a:t>
            </a:r>
            <a:r>
              <a:rPr lang="en-US" sz="1700" b="1" i="0" dirty="0">
                <a:solidFill>
                  <a:srgbClr val="000000"/>
                </a:solidFill>
                <a:latin typeface="Arial"/>
                <a:ea typeface="+mn-ea"/>
                <a:cs typeface="+mn-cs"/>
              </a:rPr>
              <a:t> – </a:t>
            </a:r>
            <a:r>
              <a:rPr lang="en-US" sz="1700" b="1" i="0" u="sng" dirty="0">
                <a:solidFill>
                  <a:srgbClr val="000000"/>
                </a:solidFill>
                <a:latin typeface="Arial"/>
                <a:ea typeface="+mn-ea"/>
                <a:cs typeface="+mn-cs"/>
              </a:rPr>
              <a:t>C</a:t>
            </a:r>
            <a:r>
              <a:rPr lang="en-US" sz="1700" b="1" i="0" dirty="0">
                <a:solidFill>
                  <a:srgbClr val="000000"/>
                </a:solidFill>
                <a:latin typeface="Arial"/>
                <a:ea typeface="+mn-ea"/>
                <a:cs typeface="+mn-cs"/>
              </a:rPr>
              <a:t>athode </a:t>
            </a:r>
            <a:r>
              <a:rPr lang="en-US" sz="1700" b="1" i="0" u="sng" dirty="0">
                <a:solidFill>
                  <a:srgbClr val="000000"/>
                </a:solidFill>
                <a:latin typeface="Arial"/>
                <a:ea typeface="+mn-ea"/>
                <a:cs typeface="+mn-cs"/>
              </a:rPr>
              <a:t>R</a:t>
            </a:r>
            <a:r>
              <a:rPr lang="en-US" sz="1700" b="1" i="0" dirty="0">
                <a:solidFill>
                  <a:srgbClr val="000000"/>
                </a:solidFill>
                <a:latin typeface="Arial"/>
                <a:ea typeface="+mn-ea"/>
                <a:cs typeface="+mn-cs"/>
              </a:rPr>
              <a:t>ay </a:t>
            </a:r>
            <a:r>
              <a:rPr lang="en-US" sz="1700" b="1" i="0" u="sng" dirty="0">
                <a:solidFill>
                  <a:srgbClr val="000000"/>
                </a:solidFill>
                <a:latin typeface="Arial"/>
                <a:ea typeface="+mn-ea"/>
                <a:cs typeface="+mn-cs"/>
              </a:rPr>
              <a:t>O</a:t>
            </a:r>
            <a:r>
              <a:rPr lang="en-US" sz="1700" b="1" i="0" dirty="0">
                <a:solidFill>
                  <a:srgbClr val="000000"/>
                </a:solidFill>
                <a:latin typeface="Arial"/>
                <a:ea typeface="+mn-ea"/>
                <a:cs typeface="+mn-cs"/>
              </a:rPr>
              <a:t>scilloscope (</a:t>
            </a:r>
            <a:r>
              <a:rPr lang="en-US" sz="1700" b="1" i="0" dirty="0" err="1">
                <a:solidFill>
                  <a:srgbClr val="000000"/>
                </a:solidFill>
                <a:latin typeface="Arial"/>
                <a:ea typeface="+mn-ea"/>
                <a:cs typeface="+mn-cs"/>
              </a:rPr>
              <a:t>электронно-лучевой</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осциллограф</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Несмотря</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на</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то</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что</a:t>
            </a:r>
            <a:r>
              <a:rPr lang="en-US" sz="1700" b="1" i="0" dirty="0">
                <a:solidFill>
                  <a:srgbClr val="000000"/>
                </a:solidFill>
                <a:latin typeface="Arial"/>
                <a:ea typeface="+mn-ea"/>
                <a:cs typeface="+mn-cs"/>
              </a:rPr>
              <a:t> в </a:t>
            </a:r>
            <a:r>
              <a:rPr lang="en-US" sz="1700" b="1" i="0" dirty="0" err="1">
                <a:solidFill>
                  <a:srgbClr val="000000"/>
                </a:solidFill>
                <a:latin typeface="Arial"/>
                <a:ea typeface="+mn-ea"/>
                <a:cs typeface="+mn-cs"/>
              </a:rPr>
              <a:t>большинстве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осциллографов</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больше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не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используются</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электронно-лучевые</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трубки</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для</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отображения</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сигналов</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австралийцы</a:t>
            </a:r>
            <a:r>
              <a:rPr lang="en-US" sz="1700" b="1" i="0" dirty="0">
                <a:solidFill>
                  <a:srgbClr val="000000"/>
                </a:solidFill>
                <a:latin typeface="Arial"/>
                <a:ea typeface="+mn-ea"/>
                <a:cs typeface="+mn-cs"/>
              </a:rPr>
              <a:t> и </a:t>
            </a:r>
            <a:r>
              <a:rPr lang="en-US" sz="1700" b="1" i="0" dirty="0" err="1">
                <a:solidFill>
                  <a:srgbClr val="000000"/>
                </a:solidFill>
                <a:latin typeface="Arial"/>
                <a:ea typeface="+mn-ea"/>
                <a:cs typeface="+mn-cs"/>
              </a:rPr>
              <a:t>новозеландцы</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по-прежнему</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обозначают</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их</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термином</a:t>
            </a:r>
            <a:r>
              <a:rPr lang="en-US" sz="1700" b="1" i="0" dirty="0">
                <a:solidFill>
                  <a:srgbClr val="000000"/>
                </a:solidFill>
                <a:latin typeface="Arial"/>
                <a:ea typeface="+mn-ea"/>
                <a:cs typeface="+mn-cs"/>
              </a:rPr>
              <a:t> CRO.</a:t>
            </a:r>
          </a:p>
          <a:p>
            <a:pPr algn="l">
              <a:spcBef>
                <a:spcPts val="0"/>
              </a:spcBef>
              <a:spcAft>
                <a:spcPts val="1200"/>
              </a:spcAft>
              <a:buNone/>
            </a:pPr>
            <a:r>
              <a:rPr lang="en-US" sz="1700" b="1" i="0" u="sng" dirty="0" err="1">
                <a:solidFill>
                  <a:srgbClr val="000000"/>
                </a:solidFill>
                <a:latin typeface="Arial"/>
                <a:ea typeface="+mn-ea"/>
                <a:cs typeface="+mn-cs"/>
              </a:rPr>
              <a:t>Вариант</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написания</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на</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английском</a:t>
            </a:r>
            <a:r>
              <a:rPr lang="en-US" sz="1700" b="1" i="0" u="sng" dirty="0">
                <a:solidFill>
                  <a:srgbClr val="000000"/>
                </a:solidFill>
                <a:latin typeface="Arial"/>
                <a:ea typeface="+mn-ea"/>
                <a:cs typeface="+mn-cs"/>
              </a:rPr>
              <a:t> </a:t>
            </a:r>
            <a:r>
              <a:rPr lang="en-US" sz="1700" b="1" i="0" u="sng" dirty="0" err="1">
                <a:solidFill>
                  <a:srgbClr val="000000"/>
                </a:solidFill>
                <a:latin typeface="Arial"/>
                <a:ea typeface="+mn-ea"/>
                <a:cs typeface="+mn-cs"/>
              </a:rPr>
              <a:t>языке</a:t>
            </a:r>
            <a:r>
              <a:rPr lang="en-US" sz="1700" b="1" i="0" u="sng" dirty="0">
                <a:solidFill>
                  <a:srgbClr val="000000"/>
                </a:solidFill>
                <a:latin typeface="Arial"/>
                <a:ea typeface="+mn-ea"/>
                <a:cs typeface="+mn-cs"/>
              </a:rPr>
              <a:t> O-Scope</a:t>
            </a:r>
          </a:p>
          <a:p>
            <a:pPr algn="l">
              <a:spcBef>
                <a:spcPts val="0"/>
              </a:spcBef>
              <a:spcAft>
                <a:spcPts val="1200"/>
              </a:spcAft>
              <a:buNone/>
            </a:pPr>
            <a:r>
              <a:rPr lang="en-US" sz="1700" b="1" i="0" u="sng" dirty="0">
                <a:solidFill>
                  <a:srgbClr val="000000"/>
                </a:solidFill>
                <a:latin typeface="Arial"/>
                <a:ea typeface="+mn-ea"/>
                <a:cs typeface="+mn-cs"/>
              </a:rPr>
              <a:t>MSO</a:t>
            </a:r>
            <a:r>
              <a:rPr lang="en-US" sz="1700" b="1" i="0" dirty="0">
                <a:solidFill>
                  <a:srgbClr val="000000"/>
                </a:solidFill>
                <a:latin typeface="Arial"/>
                <a:ea typeface="+mn-ea"/>
                <a:cs typeface="+mn-cs"/>
              </a:rPr>
              <a:t> — </a:t>
            </a:r>
            <a:r>
              <a:rPr lang="en-US" sz="1700" b="1" i="0" u="sng" dirty="0">
                <a:solidFill>
                  <a:srgbClr val="000000"/>
                </a:solidFill>
                <a:latin typeface="Arial"/>
                <a:ea typeface="+mn-ea"/>
                <a:cs typeface="+mn-cs"/>
              </a:rPr>
              <a:t>M</a:t>
            </a:r>
            <a:r>
              <a:rPr lang="en-US" sz="1700" b="1" i="0" dirty="0">
                <a:solidFill>
                  <a:srgbClr val="000000"/>
                </a:solidFill>
                <a:latin typeface="Arial"/>
                <a:ea typeface="+mn-ea"/>
                <a:cs typeface="+mn-cs"/>
              </a:rPr>
              <a:t>ixed </a:t>
            </a:r>
            <a:r>
              <a:rPr lang="en-US" sz="1700" b="1" i="0" u="sng" dirty="0">
                <a:solidFill>
                  <a:srgbClr val="000000"/>
                </a:solidFill>
                <a:latin typeface="Arial"/>
                <a:ea typeface="+mn-ea"/>
                <a:cs typeface="+mn-cs"/>
              </a:rPr>
              <a:t>S</a:t>
            </a:r>
            <a:r>
              <a:rPr lang="en-US" sz="1700" b="1" i="0" dirty="0">
                <a:solidFill>
                  <a:srgbClr val="000000"/>
                </a:solidFill>
                <a:latin typeface="Arial"/>
                <a:ea typeface="+mn-ea"/>
                <a:cs typeface="+mn-cs"/>
              </a:rPr>
              <a:t>ignal </a:t>
            </a:r>
            <a:r>
              <a:rPr lang="en-US" sz="1700" b="1" i="0" u="sng" dirty="0">
                <a:solidFill>
                  <a:srgbClr val="000000"/>
                </a:solidFill>
                <a:latin typeface="Arial"/>
                <a:ea typeface="+mn-ea"/>
                <a:cs typeface="+mn-cs"/>
              </a:rPr>
              <a:t>O</a:t>
            </a:r>
            <a:r>
              <a:rPr lang="en-US" sz="1700" b="1" i="0" dirty="0">
                <a:solidFill>
                  <a:srgbClr val="000000"/>
                </a:solidFill>
                <a:latin typeface="Arial"/>
                <a:ea typeface="+mn-ea"/>
                <a:cs typeface="+mn-cs"/>
              </a:rPr>
              <a:t>scilloscope (</a:t>
            </a:r>
            <a:r>
              <a:rPr lang="en-US" sz="1700" b="1" i="0" dirty="0" err="1">
                <a:solidFill>
                  <a:srgbClr val="000000"/>
                </a:solidFill>
                <a:latin typeface="Arial"/>
                <a:ea typeface="+mn-ea"/>
                <a:cs typeface="+mn-cs"/>
              </a:rPr>
              <a:t>осциллограф</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смешанных</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сигналов</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содержат</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каналы</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сбора</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данных</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логического</a:t>
            </a:r>
            <a:r>
              <a:rPr lang="en-US" sz="1700" b="1" i="0" dirty="0">
                <a:solidFill>
                  <a:srgbClr val="000000"/>
                </a:solidFill>
                <a:latin typeface="Arial"/>
                <a:ea typeface="+mn-ea"/>
                <a:cs typeface="+mn-cs"/>
              </a:rPr>
              <a:t> </a:t>
            </a:r>
            <a:r>
              <a:rPr lang="en-US" sz="1700" b="1" i="0" dirty="0" err="1">
                <a:solidFill>
                  <a:srgbClr val="000000"/>
                </a:solidFill>
                <a:latin typeface="Arial"/>
                <a:ea typeface="+mn-ea"/>
                <a:cs typeface="+mn-cs"/>
              </a:rPr>
              <a:t>анализатора</a:t>
            </a:r>
            <a:r>
              <a:rPr lang="en-US" sz="1700" b="1" i="0" dirty="0">
                <a:solidFill>
                  <a:srgbClr val="000000"/>
                </a:solidFill>
                <a:latin typeface="Arial"/>
                <a:ea typeface="+mn-ea"/>
                <a:cs typeface="+mn-cs"/>
              </a:rPr>
              <a:t>)</a:t>
            </a:r>
          </a:p>
        </p:txBody>
      </p:sp>
      <p:pic>
        <p:nvPicPr>
          <p:cNvPr id="2054" name="Picture 6" descr="Oscilloscope diagram.png">
            <a:hlinkClick r:id="rId3"/>
          </p:cNvPr>
          <p:cNvPicPr>
            <a:picLocks noChangeAspect="1" noChangeArrowheads="1"/>
          </p:cNvPicPr>
          <p:nvPr/>
        </p:nvPicPr>
        <p:blipFill>
          <a:blip r:embed="rId4" cstate="screen"/>
          <a:srcRect/>
          <a:stretch>
            <a:fillRect/>
          </a:stretch>
        </p:blipFill>
        <p:spPr bwMode="auto">
          <a:xfrm>
            <a:off x="6096000" y="761999"/>
            <a:ext cx="2495550" cy="23943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dirty="0" err="1">
                <a:solidFill>
                  <a:srgbClr val="0099CC"/>
                </a:solidFill>
                <a:effectLst>
                  <a:outerShdw blurRad="38100" dist="38100" dir="2700000" algn="tl">
                    <a:srgbClr val="C0C0C0"/>
                  </a:outerShdw>
                </a:effectLst>
                <a:latin typeface="Arial"/>
                <a:ea typeface="+mj-ea"/>
                <a:cs typeface="+mj-cs"/>
              </a:rPr>
              <a:t>Основы</a:t>
            </a:r>
            <a:r>
              <a:rPr lang="en-US" sz="3200" b="1" i="0" dirty="0">
                <a:solidFill>
                  <a:srgbClr val="0099CC"/>
                </a:solidFill>
                <a:effectLst>
                  <a:outerShdw blurRad="38100" dist="38100" dir="2700000" algn="tl">
                    <a:srgbClr val="C0C0C0"/>
                  </a:outerShdw>
                </a:effectLst>
                <a:latin typeface="Arial"/>
                <a:ea typeface="+mj-ea"/>
                <a:cs typeface="+mj-cs"/>
              </a:rPr>
              <a:t> </a:t>
            </a:r>
            <a:r>
              <a:rPr lang="en-US" sz="3200" b="1" i="0" dirty="0" err="1">
                <a:solidFill>
                  <a:srgbClr val="0099CC"/>
                </a:solidFill>
                <a:effectLst>
                  <a:outerShdw blurRad="38100" dist="38100" dir="2700000" algn="tl">
                    <a:srgbClr val="C0C0C0"/>
                  </a:outerShdw>
                </a:effectLst>
                <a:latin typeface="Arial"/>
                <a:ea typeface="+mj-ea"/>
                <a:cs typeface="+mj-cs"/>
              </a:rPr>
              <a:t>проведения</a:t>
            </a:r>
            <a:r>
              <a:rPr lang="en-US" sz="3200" b="1" i="0" dirty="0">
                <a:solidFill>
                  <a:srgbClr val="0099CC"/>
                </a:solidFill>
                <a:effectLst>
                  <a:outerShdw blurRad="38100" dist="38100" dir="2700000" algn="tl">
                    <a:srgbClr val="C0C0C0"/>
                  </a:outerShdw>
                </a:effectLst>
                <a:latin typeface="Arial"/>
                <a:ea typeface="+mj-ea"/>
                <a:cs typeface="+mj-cs"/>
              </a:rPr>
              <a:t> </a:t>
            </a:r>
            <a:r>
              <a:rPr lang="sk-SK" sz="3200" b="1" i="0" dirty="0" smtClean="0">
                <a:solidFill>
                  <a:srgbClr val="0099CC"/>
                </a:solidFill>
                <a:effectLst>
                  <a:outerShdw blurRad="38100" dist="38100" dir="2700000" algn="tl">
                    <a:srgbClr val="C0C0C0"/>
                  </a:outerShdw>
                </a:effectLst>
                <a:latin typeface="Arial"/>
                <a:ea typeface="+mj-ea"/>
                <a:cs typeface="+mj-cs"/>
              </a:rPr>
              <a:t/>
            </a:r>
            <a:br>
              <a:rPr lang="sk-SK" sz="3200" b="1" i="0" dirty="0" smtClean="0">
                <a:solidFill>
                  <a:srgbClr val="0099CC"/>
                </a:solidFill>
                <a:effectLst>
                  <a:outerShdw blurRad="38100" dist="38100" dir="2700000" algn="tl">
                    <a:srgbClr val="C0C0C0"/>
                  </a:outerShdw>
                </a:effectLst>
                <a:latin typeface="Arial"/>
                <a:ea typeface="+mj-ea"/>
                <a:cs typeface="+mj-cs"/>
              </a:rPr>
            </a:br>
            <a:r>
              <a:rPr lang="en-US" sz="3200" b="1" i="0" dirty="0" err="1" smtClean="0">
                <a:solidFill>
                  <a:srgbClr val="0099CC"/>
                </a:solidFill>
                <a:effectLst>
                  <a:outerShdw blurRad="38100" dist="38100" dir="2700000" algn="tl">
                    <a:srgbClr val="C0C0C0"/>
                  </a:outerShdw>
                </a:effectLst>
                <a:latin typeface="Arial"/>
                <a:ea typeface="+mj-ea"/>
                <a:cs typeface="+mj-cs"/>
              </a:rPr>
              <a:t>измерений</a:t>
            </a:r>
            <a:endParaRPr lang="en-US" sz="32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1447800"/>
            <a:ext cx="5029200" cy="1600200"/>
          </a:xfrm>
        </p:spPr>
        <p:txBody>
          <a:bodyPr/>
          <a:lstStyle/>
          <a:p>
            <a:pPr marL="228600" indent="-228600" algn="l">
              <a:spcBef>
                <a:spcPts val="0"/>
              </a:spcBef>
              <a:spcAft>
                <a:spcPts val="1440"/>
              </a:spcAft>
              <a:buClr>
                <a:srgbClr val="0099CC"/>
              </a:buClr>
              <a:buFont typeface="Wingdings"/>
              <a:buChar char="§"/>
            </a:pPr>
            <a:r>
              <a:rPr lang="en-US" sz="2200" b="1" i="0" dirty="0" err="1">
                <a:solidFill>
                  <a:srgbClr val="000000"/>
                </a:solidFill>
                <a:latin typeface="Arial"/>
                <a:ea typeface="+mn-ea"/>
                <a:cs typeface="+mn-cs"/>
              </a:rPr>
              <a:t>Пробники</a:t>
            </a:r>
            <a:r>
              <a:rPr lang="en-US" sz="2200" b="1" i="0" dirty="0">
                <a:solidFill>
                  <a:srgbClr val="000000"/>
                </a:solidFill>
                <a:latin typeface="Arial"/>
                <a:ea typeface="+mn-ea"/>
                <a:cs typeface="+mn-cs"/>
              </a:rPr>
              <a:t> </a:t>
            </a:r>
            <a:r>
              <a:rPr lang="en-US" sz="2200" b="1" i="0" dirty="0" err="1">
                <a:solidFill>
                  <a:srgbClr val="000000"/>
                </a:solidFill>
                <a:latin typeface="Arial"/>
                <a:ea typeface="+mn-ea"/>
                <a:cs typeface="+mn-cs"/>
              </a:rPr>
              <a:t>передают</a:t>
            </a:r>
            <a:r>
              <a:rPr lang="en-US" sz="2200" b="1" i="0" dirty="0">
                <a:solidFill>
                  <a:srgbClr val="000000"/>
                </a:solidFill>
                <a:latin typeface="Arial"/>
                <a:ea typeface="+mn-ea"/>
                <a:cs typeface="+mn-cs"/>
              </a:rPr>
              <a:t> </a:t>
            </a:r>
            <a:r>
              <a:rPr lang="en-US" sz="2200" b="1" i="0" dirty="0" err="1">
                <a:solidFill>
                  <a:srgbClr val="000000"/>
                </a:solidFill>
                <a:latin typeface="Arial"/>
                <a:ea typeface="+mn-ea"/>
                <a:cs typeface="+mn-cs"/>
              </a:rPr>
              <a:t>сигнал</a:t>
            </a:r>
            <a:r>
              <a:rPr lang="en-US" sz="2200" b="1" i="0" dirty="0">
                <a:solidFill>
                  <a:srgbClr val="000000"/>
                </a:solidFill>
                <a:latin typeface="Arial"/>
                <a:ea typeface="+mn-ea"/>
                <a:cs typeface="+mn-cs"/>
              </a:rPr>
              <a:t> с </a:t>
            </a:r>
            <a:r>
              <a:rPr lang="en-US" sz="2200" b="1" i="0" dirty="0" err="1">
                <a:solidFill>
                  <a:srgbClr val="000000"/>
                </a:solidFill>
                <a:latin typeface="Arial"/>
                <a:ea typeface="+mn-ea"/>
                <a:cs typeface="+mn-cs"/>
              </a:rPr>
              <a:t>тестируемого</a:t>
            </a:r>
            <a:r>
              <a:rPr lang="en-US" sz="2200" b="1" i="0" dirty="0">
                <a:solidFill>
                  <a:srgbClr val="000000"/>
                </a:solidFill>
                <a:latin typeface="Arial"/>
                <a:ea typeface="+mn-ea"/>
                <a:cs typeface="+mn-cs"/>
              </a:rPr>
              <a:t> </a:t>
            </a:r>
            <a:r>
              <a:rPr lang="en-US" sz="2200" b="1" i="0" dirty="0" err="1">
                <a:solidFill>
                  <a:srgbClr val="000000"/>
                </a:solidFill>
                <a:latin typeface="Arial"/>
                <a:ea typeface="+mn-ea"/>
                <a:cs typeface="+mn-cs"/>
              </a:rPr>
              <a:t>устройства</a:t>
            </a:r>
            <a:r>
              <a:rPr lang="en-US" sz="2200" b="1" i="0" dirty="0">
                <a:solidFill>
                  <a:srgbClr val="000000"/>
                </a:solidFill>
                <a:latin typeface="Arial"/>
                <a:ea typeface="+mn-ea"/>
                <a:cs typeface="+mn-cs"/>
              </a:rPr>
              <a:t> </a:t>
            </a:r>
            <a:r>
              <a:rPr lang="en-US" sz="2200" b="1" i="0" dirty="0" err="1">
                <a:solidFill>
                  <a:srgbClr val="000000"/>
                </a:solidFill>
                <a:latin typeface="Arial"/>
                <a:ea typeface="+mn-ea"/>
                <a:cs typeface="+mn-cs"/>
              </a:rPr>
              <a:t>на</a:t>
            </a:r>
            <a:r>
              <a:rPr lang="en-US" sz="2200" b="1" i="0" dirty="0">
                <a:solidFill>
                  <a:srgbClr val="000000"/>
                </a:solidFill>
                <a:latin typeface="Arial"/>
                <a:ea typeface="+mn-ea"/>
                <a:cs typeface="+mn-cs"/>
              </a:rPr>
              <a:t> </a:t>
            </a:r>
            <a:r>
              <a:rPr lang="en-US" sz="2200" b="1" i="0" dirty="0" err="1">
                <a:solidFill>
                  <a:srgbClr val="000000"/>
                </a:solidFill>
                <a:latin typeface="Arial"/>
                <a:ea typeface="+mn-ea"/>
                <a:cs typeface="+mn-cs"/>
              </a:rPr>
              <a:t>входы</a:t>
            </a:r>
            <a:r>
              <a:rPr lang="en-US" sz="2200" b="1" i="0" dirty="0">
                <a:solidFill>
                  <a:srgbClr val="000000"/>
                </a:solidFill>
                <a:latin typeface="Arial"/>
                <a:ea typeface="+mn-ea"/>
                <a:cs typeface="+mn-cs"/>
              </a:rPr>
              <a:t> BNC </a:t>
            </a:r>
            <a:r>
              <a:rPr lang="en-US" sz="2200" b="1" i="0" dirty="0" err="1">
                <a:solidFill>
                  <a:srgbClr val="000000"/>
                </a:solidFill>
                <a:latin typeface="Arial"/>
                <a:ea typeface="+mn-ea"/>
                <a:cs typeface="+mn-cs"/>
              </a:rPr>
              <a:t>осциллографа</a:t>
            </a:r>
            <a:r>
              <a:rPr lang="en-US" sz="2200" b="1" i="0" dirty="0">
                <a:solidFill>
                  <a:srgbClr val="000000"/>
                </a:solidFill>
                <a:latin typeface="Arial"/>
                <a:ea typeface="+mn-ea"/>
                <a:cs typeface="+mn-cs"/>
              </a:rPr>
              <a:t>.</a:t>
            </a:r>
          </a:p>
        </p:txBody>
      </p:sp>
      <p:pic>
        <p:nvPicPr>
          <p:cNvPr id="8" name="Picture 2" descr="http://upload.wikimedia.org/wikipedia/commons/thumb/6/67/ScopeProbe.JPG/220px-ScopeProbe.JPG">
            <a:hlinkClick r:id="rId3"/>
          </p:cNvPr>
          <p:cNvPicPr>
            <a:picLocks noChangeAspect="1" noChangeArrowheads="1"/>
          </p:cNvPicPr>
          <p:nvPr/>
        </p:nvPicPr>
        <p:blipFill>
          <a:blip r:embed="rId4" cstate="screen"/>
          <a:srcRect/>
          <a:stretch>
            <a:fillRect/>
          </a:stretch>
        </p:blipFill>
        <p:spPr bwMode="auto">
          <a:xfrm>
            <a:off x="5511802" y="457200"/>
            <a:ext cx="3251198" cy="2438400"/>
          </a:xfrm>
          <a:prstGeom prst="rect">
            <a:avLst/>
          </a:prstGeom>
          <a:noFill/>
        </p:spPr>
      </p:pic>
      <p:sp>
        <p:nvSpPr>
          <p:cNvPr id="5" name="Rectangle 3"/>
          <p:cNvSpPr txBox="1">
            <a:spLocks noChangeArrowheads="1"/>
          </p:cNvSpPr>
          <p:nvPr/>
        </p:nvSpPr>
        <p:spPr bwMode="black">
          <a:xfrm>
            <a:off x="304800" y="3200400"/>
            <a:ext cx="8229600" cy="16764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228600" marR="0" indent="-228600" algn="l" defTabSz="914400">
              <a:lnSpc>
                <a:spcPct val="100000"/>
              </a:lnSpc>
              <a:spcBef>
                <a:spcPts val="0"/>
              </a:spcBef>
              <a:spcAft>
                <a:spcPts val="1440"/>
              </a:spcAft>
              <a:buClr>
                <a:srgbClr val="0099CC"/>
              </a:buClr>
              <a:buFont typeface="Wingdings"/>
              <a:buChar char="§"/>
            </a:pPr>
            <a:r>
              <a:rPr lang="en-US" sz="2200" b="1" i="0" u="none" strike="noStrike" spc="0" baseline="0" dirty="0" err="1">
                <a:solidFill>
                  <a:srgbClr val="000000"/>
                </a:solidFill>
                <a:latin typeface="Arial"/>
                <a:ea typeface="+mn-ea"/>
                <a:cs typeface="+mn-cs"/>
              </a:rPr>
              <a:t>Существует</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множество</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различных</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пробников</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которые</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используются</a:t>
            </a:r>
            <a:r>
              <a:rPr lang="en-US" sz="2200" b="1" i="0" u="none" strike="noStrike" spc="0" baseline="0" dirty="0">
                <a:solidFill>
                  <a:srgbClr val="000000"/>
                </a:solidFill>
                <a:latin typeface="Arial"/>
                <a:ea typeface="+mn-ea"/>
                <a:cs typeface="+mn-cs"/>
              </a:rPr>
              <a:t> в </a:t>
            </a:r>
            <a:r>
              <a:rPr lang="en-US" sz="2200" b="1" i="0" u="none" strike="noStrike" spc="0" baseline="0" dirty="0" err="1">
                <a:solidFill>
                  <a:srgbClr val="000000"/>
                </a:solidFill>
                <a:latin typeface="Arial"/>
                <a:ea typeface="+mn-ea"/>
                <a:cs typeface="+mn-cs"/>
              </a:rPr>
              <a:t>разных</a:t>
            </a:r>
            <a:r>
              <a:rPr lang="en-US" sz="2200" b="1" i="0" u="none" strike="noStrike" spc="0" baseline="0" dirty="0">
                <a:solidFill>
                  <a:srgbClr val="000000"/>
                </a:solidFill>
                <a:latin typeface="Arial"/>
                <a:ea typeface="+mn-ea"/>
                <a:cs typeface="+mn-cs"/>
              </a:rPr>
              <a:t> и </a:t>
            </a:r>
            <a:r>
              <a:rPr lang="en-US" sz="2200" b="1" i="0" u="none" strike="noStrike" spc="0" baseline="0" dirty="0" err="1">
                <a:solidFill>
                  <a:srgbClr val="000000"/>
                </a:solidFill>
                <a:latin typeface="Arial"/>
                <a:ea typeface="+mn-ea"/>
                <a:cs typeface="+mn-cs"/>
              </a:rPr>
              <a:t>особых</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целях</a:t>
            </a:r>
            <a:r>
              <a:rPr lang="en-US" sz="2200" b="1" i="0" u="none" strike="noStrike" spc="0" baseline="0" dirty="0">
                <a:solidFill>
                  <a:srgbClr val="000000"/>
                </a:solidFill>
                <a:latin typeface="Arial"/>
                <a:ea typeface="+mn-ea"/>
                <a:cs typeface="+mn-cs"/>
              </a:rPr>
              <a:t> </a:t>
            </a:r>
            <a:r>
              <a:rPr lang="sk-SK" sz="2200" b="1" i="0" u="none" strike="noStrike" spc="0" baseline="0" dirty="0" smtClean="0">
                <a:solidFill>
                  <a:srgbClr val="000000"/>
                </a:solidFill>
                <a:latin typeface="Arial"/>
                <a:ea typeface="+mn-ea"/>
                <a:cs typeface="+mn-cs"/>
              </a:rPr>
              <a:t/>
            </a:r>
            <a:br>
              <a:rPr lang="sk-SK" sz="2200" b="1" i="0" u="none" strike="noStrike" spc="0" baseline="0" dirty="0" smtClean="0">
                <a:solidFill>
                  <a:srgbClr val="000000"/>
                </a:solidFill>
                <a:latin typeface="Arial"/>
                <a:ea typeface="+mn-ea"/>
                <a:cs typeface="+mn-cs"/>
              </a:rPr>
            </a:br>
            <a:r>
              <a:rPr lang="en-US" sz="2200" b="1" i="0" u="none" strike="noStrike" spc="0" baseline="0" dirty="0" smtClean="0">
                <a:solidFill>
                  <a:srgbClr val="000000"/>
                </a:solidFill>
                <a:latin typeface="Arial"/>
                <a:ea typeface="+mn-ea"/>
                <a:cs typeface="+mn-cs"/>
              </a:rPr>
              <a:t>(</a:t>
            </a:r>
            <a:r>
              <a:rPr lang="en-US" sz="2200" b="1" i="0" u="none" strike="noStrike" spc="0" baseline="0" dirty="0" err="1">
                <a:solidFill>
                  <a:srgbClr val="000000"/>
                </a:solidFill>
                <a:latin typeface="Arial"/>
                <a:ea typeface="+mn-ea"/>
                <a:cs typeface="+mn-cs"/>
              </a:rPr>
              <a:t>для</a:t>
            </a:r>
            <a:r>
              <a:rPr lang="en-US" sz="2200" b="1" i="0" u="none" strike="noStrike" spc="0" baseline="0" dirty="0">
                <a:solidFill>
                  <a:srgbClr val="000000"/>
                </a:solidFill>
                <a:latin typeface="Arial"/>
                <a:ea typeface="+mn-ea"/>
                <a:cs typeface="+mn-cs"/>
              </a:rPr>
              <a:t> </a:t>
            </a:r>
            <a:r>
              <a:rPr lang="en-US" sz="2200" b="1" i="0" u="none" strike="noStrike" spc="0" baseline="0" dirty="0" err="1">
                <a:solidFill>
                  <a:srgbClr val="000000"/>
                </a:solidFill>
                <a:latin typeface="Arial"/>
                <a:ea typeface="+mn-ea"/>
                <a:cs typeface="+mn-cs"/>
              </a:rPr>
              <a:t>высоких</a:t>
            </a:r>
            <a:r>
              <a:rPr lang="en-US" sz="2200" b="1" i="0" u="none" strike="noStrike" spc="0" dirty="0">
                <a:solidFill>
                  <a:srgbClr val="000000"/>
                </a:solidFill>
                <a:latin typeface="Arial"/>
                <a:ea typeface="+mn-ea"/>
                <a:cs typeface="+mn-cs"/>
              </a:rPr>
              <a:t> </a:t>
            </a:r>
            <a:r>
              <a:rPr lang="en-US" sz="2200" b="1" i="0" u="none" strike="noStrike" spc="0" dirty="0" err="1">
                <a:solidFill>
                  <a:srgbClr val="000000"/>
                </a:solidFill>
                <a:latin typeface="Arial"/>
                <a:ea typeface="+mn-ea"/>
                <a:cs typeface="+mn-cs"/>
              </a:rPr>
              <a:t>частот</a:t>
            </a:r>
            <a:r>
              <a:rPr lang="en-US" sz="2200" b="1" i="0" u="none" strike="noStrike" spc="0" dirty="0">
                <a:solidFill>
                  <a:srgbClr val="000000"/>
                </a:solidFill>
                <a:latin typeface="Arial"/>
                <a:ea typeface="+mn-ea"/>
                <a:cs typeface="+mn-cs"/>
              </a:rPr>
              <a:t>, </a:t>
            </a:r>
            <a:r>
              <a:rPr lang="en-US" sz="2200" b="1" i="0" u="none" strike="noStrike" spc="0" dirty="0" err="1">
                <a:solidFill>
                  <a:srgbClr val="000000"/>
                </a:solidFill>
                <a:latin typeface="Arial"/>
                <a:ea typeface="+mn-ea"/>
                <a:cs typeface="+mn-cs"/>
              </a:rPr>
              <a:t>высокого</a:t>
            </a:r>
            <a:r>
              <a:rPr lang="en-US" sz="2200" b="1" i="0" u="none" strike="noStrike" spc="0" dirty="0">
                <a:solidFill>
                  <a:srgbClr val="000000"/>
                </a:solidFill>
                <a:latin typeface="Arial"/>
                <a:ea typeface="+mn-ea"/>
                <a:cs typeface="+mn-cs"/>
              </a:rPr>
              <a:t> </a:t>
            </a:r>
            <a:r>
              <a:rPr lang="en-US" sz="2200" b="1" i="0" u="none" strike="noStrike" spc="0" dirty="0" err="1">
                <a:solidFill>
                  <a:srgbClr val="000000"/>
                </a:solidFill>
                <a:latin typeface="Arial"/>
                <a:ea typeface="+mn-ea"/>
                <a:cs typeface="+mn-cs"/>
              </a:rPr>
              <a:t>напряжения</a:t>
            </a:r>
            <a:r>
              <a:rPr lang="en-US" sz="2200" b="1" i="0" u="none" strike="noStrike" spc="0" dirty="0">
                <a:solidFill>
                  <a:srgbClr val="000000"/>
                </a:solidFill>
                <a:latin typeface="Arial"/>
                <a:ea typeface="+mn-ea"/>
                <a:cs typeface="+mn-cs"/>
              </a:rPr>
              <a:t>, </a:t>
            </a:r>
            <a:r>
              <a:rPr lang="en-US" sz="2200" b="1" i="0" u="none" strike="noStrike" spc="0" dirty="0" err="1">
                <a:solidFill>
                  <a:srgbClr val="000000"/>
                </a:solidFill>
                <a:latin typeface="Arial"/>
                <a:ea typeface="+mn-ea"/>
                <a:cs typeface="+mn-cs"/>
              </a:rPr>
              <a:t>тока</a:t>
            </a:r>
            <a:r>
              <a:rPr lang="en-US" sz="2200" b="1" i="0" u="none" strike="noStrike" spc="0" dirty="0">
                <a:solidFill>
                  <a:srgbClr val="000000"/>
                </a:solidFill>
                <a:latin typeface="Arial"/>
                <a:ea typeface="+mn-ea"/>
                <a:cs typeface="+mn-cs"/>
              </a:rPr>
              <a:t> и т. п.</a:t>
            </a:r>
            <a:r>
              <a:rPr lang="en-US" sz="2200" b="1" i="0" u="none" strike="noStrike" spc="0" baseline="0" dirty="0">
                <a:solidFill>
                  <a:srgbClr val="000000"/>
                </a:solidFill>
                <a:latin typeface="Arial"/>
                <a:ea typeface="+mn-ea"/>
                <a:cs typeface="+mn-cs"/>
              </a:rPr>
              <a:t>).</a:t>
            </a:r>
          </a:p>
          <a:p>
            <a:pPr marL="228600" marR="0" indent="-228600" algn="l" defTabSz="914400">
              <a:lnSpc>
                <a:spcPct val="100000"/>
              </a:lnSpc>
              <a:spcBef>
                <a:spcPts val="0"/>
              </a:spcBef>
              <a:spcAft>
                <a:spcPts val="1440"/>
              </a:spcAft>
              <a:buClr>
                <a:srgbClr val="0099CC"/>
              </a:buClr>
              <a:buFont typeface="Wingdings"/>
              <a:buChar char="§"/>
            </a:pPr>
            <a:endParaRPr lang="en-US" sz="2400" dirty="0" smtClean="0">
              <a:solidFill>
                <a:schemeClr val="tx1"/>
              </a:solidFill>
              <a:latin typeface="+mn-lt"/>
              <a:ea typeface="+mn-ea"/>
              <a:cs typeface="+mn-cs"/>
            </a:endParaRPr>
          </a:p>
          <a:p>
            <a:pPr marL="228600" marR="0" indent="-228600" algn="l" defTabSz="914400">
              <a:lnSpc>
                <a:spcPct val="100000"/>
              </a:lnSpc>
              <a:spcBef>
                <a:spcPts val="0"/>
              </a:spcBef>
              <a:spcAft>
                <a:spcPts val="1440"/>
              </a:spcAft>
              <a:buClr>
                <a:srgbClr val="0099CC"/>
              </a:buClr>
              <a:buFont typeface="Wingdings"/>
              <a:buChar char="§"/>
            </a:pPr>
            <a:r>
              <a:rPr lang="en-US" sz="2200" b="1" i="0" u="none" strike="noStrike" cap="none" spc="0" baseline="0" dirty="0" err="1">
                <a:solidFill>
                  <a:srgbClr val="000000"/>
                </a:solidFill>
                <a:latin typeface="Arial"/>
                <a:ea typeface="+mn-ea"/>
                <a:cs typeface="+mn-cs"/>
              </a:rPr>
              <a:t>Наиболее</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широко</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используемым</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типом</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пробника</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является</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пассивный</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пробник</a:t>
            </a:r>
            <a:r>
              <a:rPr lang="en-US" sz="2200" b="1" i="0" u="none" strike="noStrike" cap="none" spc="0" baseline="0" dirty="0">
                <a:solidFill>
                  <a:srgbClr val="000000"/>
                </a:solidFill>
                <a:latin typeface="Arial"/>
                <a:ea typeface="+mn-ea"/>
                <a:cs typeface="+mn-cs"/>
              </a:rPr>
              <a:t> 10:1 </a:t>
            </a:r>
            <a:r>
              <a:rPr lang="en-US" sz="2200" b="1" i="0" u="none" strike="noStrike" cap="none" spc="0" baseline="0" dirty="0" err="1">
                <a:solidFill>
                  <a:srgbClr val="000000"/>
                </a:solidFill>
                <a:latin typeface="Arial"/>
                <a:ea typeface="+mn-ea"/>
                <a:cs typeface="+mn-cs"/>
              </a:rPr>
              <a:t>делителя</a:t>
            </a:r>
            <a:r>
              <a:rPr lang="en-US" sz="2200" b="1" i="0" u="none" strike="noStrike" cap="none" spc="0" baseline="0" dirty="0">
                <a:solidFill>
                  <a:srgbClr val="000000"/>
                </a:solidFill>
                <a:latin typeface="Arial"/>
                <a:ea typeface="+mn-ea"/>
                <a:cs typeface="+mn-cs"/>
              </a:rPr>
              <a:t> </a:t>
            </a:r>
            <a:r>
              <a:rPr lang="en-US" sz="2200" b="1" i="0" u="none" strike="noStrike" cap="none" spc="0" baseline="0" dirty="0" err="1">
                <a:solidFill>
                  <a:srgbClr val="000000"/>
                </a:solidFill>
                <a:latin typeface="Arial"/>
                <a:ea typeface="+mn-ea"/>
                <a:cs typeface="+mn-cs"/>
              </a:rPr>
              <a:t>напряжения</a:t>
            </a:r>
            <a:r>
              <a:rPr lang="en-US" sz="2200" b="1" i="0" u="none" strike="noStrike" cap="none" spc="0" baseline="0" dirty="0">
                <a:solidFill>
                  <a:srgbClr val="000000"/>
                </a:solidFill>
                <a:latin typeface="Arial"/>
                <a:ea typeface="+mn-ea"/>
                <a:cs typeface="+mn-cs"/>
              </a:rPr>
              <a: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algn="l">
              <a:spcBef>
                <a:spcPts val="0"/>
              </a:spcBef>
              <a:spcAft>
                <a:spcPts val="384"/>
              </a:spcAft>
              <a:buNone/>
            </a:pPr>
            <a:r>
              <a:rPr lang="en-US" b="1" i="0" dirty="0" err="1">
                <a:solidFill>
                  <a:srgbClr val="0099CC"/>
                </a:solidFill>
                <a:effectLst>
                  <a:outerShdw blurRad="38100" dist="38100" dir="2700000" algn="tl">
                    <a:srgbClr val="C0C0C0"/>
                  </a:outerShdw>
                </a:effectLst>
                <a:latin typeface="Arial"/>
                <a:ea typeface="+mj-ea"/>
                <a:cs typeface="+mj-cs"/>
              </a:rPr>
              <a:t>Пассивный</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пробник</a:t>
            </a:r>
            <a:r>
              <a:rPr lang="en-US" b="1" i="0" dirty="0">
                <a:solidFill>
                  <a:srgbClr val="0099CC"/>
                </a:solidFill>
                <a:effectLst>
                  <a:outerShdw blurRad="38100" dist="38100" dir="2700000" algn="tl">
                    <a:srgbClr val="C0C0C0"/>
                  </a:outerShdw>
                </a:effectLst>
                <a:latin typeface="Arial"/>
                <a:ea typeface="+mj-ea"/>
                <a:cs typeface="+mj-cs"/>
              </a:rPr>
              <a:t> 10:1 </a:t>
            </a:r>
            <a:r>
              <a:rPr lang="en-US" b="1" i="0" dirty="0" err="1">
                <a:solidFill>
                  <a:srgbClr val="0099CC"/>
                </a:solidFill>
                <a:effectLst>
                  <a:outerShdw blurRad="38100" dist="38100" dir="2700000" algn="tl">
                    <a:srgbClr val="C0C0C0"/>
                  </a:outerShdw>
                </a:effectLst>
                <a:latin typeface="Arial"/>
                <a:ea typeface="+mj-ea"/>
                <a:cs typeface="+mj-cs"/>
              </a:rPr>
              <a:t>делителя</a:t>
            </a:r>
            <a:r>
              <a:rPr lang="en-US" b="1" i="0" dirty="0">
                <a:solidFill>
                  <a:srgbClr val="0099CC"/>
                </a:solidFill>
                <a:effectLst>
                  <a:outerShdw blurRad="38100" dist="38100" dir="2700000" algn="tl">
                    <a:srgbClr val="C0C0C0"/>
                  </a:outerShdw>
                </a:effectLst>
                <a:latin typeface="Arial"/>
                <a:ea typeface="+mj-ea"/>
                <a:cs typeface="+mj-cs"/>
              </a:rPr>
              <a:t> </a:t>
            </a:r>
            <a:r>
              <a:rPr lang="en-US" b="1" i="0" dirty="0" err="1">
                <a:solidFill>
                  <a:srgbClr val="0099CC"/>
                </a:solidFill>
                <a:effectLst>
                  <a:outerShdw blurRad="38100" dist="38100" dir="2700000" algn="tl">
                    <a:srgbClr val="C0C0C0"/>
                  </a:outerShdw>
                </a:effectLst>
                <a:latin typeface="Arial"/>
                <a:ea typeface="+mj-ea"/>
                <a:cs typeface="+mj-cs"/>
              </a:rPr>
              <a:t>напряжения</a:t>
            </a:r>
            <a:endParaRPr lang="en-US"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304800" y="3276600"/>
            <a:ext cx="8839200" cy="3048000"/>
          </a:xfrm>
        </p:spPr>
        <p:txBody>
          <a:bodyPr/>
          <a:lstStyle/>
          <a:p>
            <a:pPr marL="228600" indent="-228600" algn="l">
              <a:spcBef>
                <a:spcPts val="0"/>
              </a:spcBef>
              <a:spcAft>
                <a:spcPts val="1200"/>
              </a:spcAft>
              <a:buNone/>
            </a:pPr>
            <a:r>
              <a:rPr lang="en-US" sz="1800" b="0" i="0" u="sng" dirty="0" err="1">
                <a:solidFill>
                  <a:srgbClr val="000000"/>
                </a:solidFill>
                <a:latin typeface="Arial"/>
                <a:ea typeface="+mn-ea"/>
                <a:cs typeface="+mn-cs"/>
              </a:rPr>
              <a:t>Пассивный</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означает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отсутствие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активных</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элементов</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например</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транзисторов</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или</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усилителей</a:t>
            </a:r>
            <a:r>
              <a:rPr lang="en-US" sz="1800" b="0" i="0" dirty="0">
                <a:solidFill>
                  <a:srgbClr val="000000"/>
                </a:solidFill>
                <a:latin typeface="Arial"/>
                <a:ea typeface="+mn-ea"/>
                <a:cs typeface="+mn-cs"/>
              </a:rPr>
              <a:t>. </a:t>
            </a:r>
          </a:p>
          <a:p>
            <a:pPr marL="228600" indent="-228600" algn="l">
              <a:spcBef>
                <a:spcPts val="0"/>
              </a:spcBef>
              <a:spcAft>
                <a:spcPts val="1200"/>
              </a:spcAft>
              <a:buNone/>
            </a:pPr>
            <a:r>
              <a:rPr lang="en-US" sz="1800" b="0" i="0" u="sng" dirty="0">
                <a:solidFill>
                  <a:srgbClr val="000000"/>
                </a:solidFill>
                <a:latin typeface="Arial"/>
                <a:ea typeface="+mn-ea"/>
                <a:cs typeface="+mn-cs"/>
              </a:rPr>
              <a:t>10:1</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означает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что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амплитуда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сигнала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подаваемого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вход</a:t>
            </a:r>
            <a:r>
              <a:rPr lang="en-US" sz="1800" b="0" i="0" dirty="0">
                <a:solidFill>
                  <a:srgbClr val="000000"/>
                </a:solidFill>
                <a:latin typeface="Arial"/>
                <a:ea typeface="+mn-ea"/>
                <a:cs typeface="+mn-cs"/>
              </a:rPr>
              <a:t> BNC </a:t>
            </a:r>
            <a:r>
              <a:rPr lang="en-US" sz="1800" b="0" i="0" dirty="0" err="1">
                <a:solidFill>
                  <a:srgbClr val="000000"/>
                </a:solidFill>
                <a:latin typeface="Arial"/>
                <a:ea typeface="+mn-ea"/>
                <a:cs typeface="+mn-cs"/>
              </a:rPr>
              <a:t>осциллографа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уменьшается</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на</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коэффициент</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равный</a:t>
            </a:r>
            <a:r>
              <a:rPr lang="en-US" sz="1800" b="0" i="0" dirty="0">
                <a:solidFill>
                  <a:srgbClr val="000000"/>
                </a:solidFill>
                <a:latin typeface="Arial"/>
                <a:ea typeface="+mn-ea"/>
                <a:cs typeface="+mn-cs"/>
              </a:rPr>
              <a:t> 10. </a:t>
            </a:r>
            <a:r>
              <a:rPr lang="en-US" sz="1800" b="0" i="0" dirty="0" err="1">
                <a:solidFill>
                  <a:srgbClr val="000000"/>
                </a:solidFill>
                <a:latin typeface="Arial"/>
                <a:ea typeface="+mn-ea"/>
                <a:cs typeface="+mn-cs"/>
              </a:rPr>
              <a:t>Кроме</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того</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входной</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импеданс</a:t>
            </a:r>
            <a:r>
              <a:rPr lang="en-US" sz="1800" b="0" i="0" dirty="0">
                <a:solidFill>
                  <a:srgbClr val="000000"/>
                </a:solidFill>
                <a:latin typeface="Arial"/>
                <a:ea typeface="+mn-ea"/>
                <a:cs typeface="+mn-cs"/>
              </a:rPr>
              <a:t> </a:t>
            </a:r>
            <a:r>
              <a:rPr lang="en-US" sz="1800" b="0" i="0" dirty="0" err="1">
                <a:solidFill>
                  <a:srgbClr val="000000"/>
                </a:solidFill>
                <a:latin typeface="Arial"/>
                <a:ea typeface="+mn-ea"/>
                <a:cs typeface="+mn-cs"/>
              </a:rPr>
              <a:t>увеличивается</a:t>
            </a:r>
            <a:r>
              <a:rPr lang="en-US" sz="1800" b="0" i="0" dirty="0">
                <a:solidFill>
                  <a:srgbClr val="000000"/>
                </a:solidFill>
                <a:latin typeface="Arial"/>
                <a:ea typeface="+mn-ea"/>
                <a:cs typeface="+mn-cs"/>
              </a:rPr>
              <a:t> в 10 </a:t>
            </a:r>
            <a:r>
              <a:rPr lang="en-US" sz="1800" b="0" i="0" dirty="0" err="1">
                <a:solidFill>
                  <a:srgbClr val="000000"/>
                </a:solidFill>
                <a:latin typeface="Arial"/>
                <a:ea typeface="+mn-ea"/>
                <a:cs typeface="+mn-cs"/>
              </a:rPr>
              <a:t>раз</a:t>
            </a:r>
            <a:r>
              <a:rPr lang="en-US" sz="1800" b="0" i="0" dirty="0" smtClean="0">
                <a:solidFill>
                  <a:srgbClr val="000000"/>
                </a:solidFill>
                <a:latin typeface="Arial"/>
                <a:ea typeface="+mn-ea"/>
                <a:cs typeface="+mn-cs"/>
              </a:rPr>
              <a:t>.</a:t>
            </a:r>
            <a:endParaRPr lang="sk-SK" sz="1800" b="0" i="0" dirty="0" smtClean="0">
              <a:solidFill>
                <a:srgbClr val="000000"/>
              </a:solidFill>
              <a:latin typeface="Arial"/>
              <a:ea typeface="+mn-ea"/>
              <a:cs typeface="+mn-cs"/>
            </a:endParaRPr>
          </a:p>
          <a:p>
            <a:pPr marL="228600" indent="-228600" algn="l">
              <a:spcBef>
                <a:spcPts val="0"/>
              </a:spcBef>
              <a:spcAft>
                <a:spcPts val="1200"/>
              </a:spcAft>
              <a:buNone/>
            </a:pPr>
            <a:endParaRPr lang="en-US" sz="1800" b="0" i="0" dirty="0">
              <a:solidFill>
                <a:srgbClr val="000000"/>
              </a:solidFill>
              <a:latin typeface="Arial"/>
              <a:ea typeface="+mn-ea"/>
              <a:cs typeface="+mn-cs"/>
            </a:endParaRPr>
          </a:p>
          <a:p>
            <a:pPr marL="228600" indent="-228600" algn="ctr">
              <a:spcBef>
                <a:spcPts val="0"/>
              </a:spcBef>
              <a:spcAft>
                <a:spcPts val="1200"/>
              </a:spcAft>
              <a:buNone/>
            </a:pPr>
            <a:r>
              <a:rPr lang="en-US" sz="2000" b="0" i="0" dirty="0">
                <a:solidFill>
                  <a:srgbClr val="FF0000"/>
                </a:solidFill>
                <a:latin typeface="Arial"/>
                <a:ea typeface="+mn-ea"/>
                <a:cs typeface="+mn-cs"/>
              </a:rPr>
              <a:t>	    </a:t>
            </a:r>
            <a:r>
              <a:rPr lang="en-US" sz="2000" b="1" i="1" dirty="0" err="1">
                <a:solidFill>
                  <a:srgbClr val="FF0000"/>
                </a:solidFill>
                <a:latin typeface="Arial"/>
                <a:ea typeface="+mn-ea"/>
                <a:cs typeface="+mn-cs"/>
              </a:rPr>
              <a:t>Примечание</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Все</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измерения</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должны</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выполняться</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относительно</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точки</a:t>
            </a:r>
            <a:r>
              <a:rPr lang="en-US" sz="2000" b="1" i="1" dirty="0">
                <a:solidFill>
                  <a:srgbClr val="FF0000"/>
                </a:solidFill>
                <a:latin typeface="Arial"/>
                <a:ea typeface="+mn-ea"/>
                <a:cs typeface="+mn-cs"/>
              </a:rPr>
              <a:t> </a:t>
            </a:r>
            <a:r>
              <a:rPr lang="en-US" sz="2000" b="1" i="1" dirty="0" err="1">
                <a:solidFill>
                  <a:srgbClr val="FF0000"/>
                </a:solidFill>
                <a:latin typeface="Arial"/>
                <a:ea typeface="+mn-ea"/>
                <a:cs typeface="+mn-cs"/>
              </a:rPr>
              <a:t>заземления</a:t>
            </a:r>
            <a:r>
              <a:rPr lang="en-US" sz="2000" b="1" i="1" dirty="0">
                <a:solidFill>
                  <a:srgbClr val="FF0000"/>
                </a:solidFill>
                <a:latin typeface="Arial"/>
                <a:ea typeface="+mn-ea"/>
                <a:cs typeface="+mn-cs"/>
              </a:rPr>
              <a:t>!</a:t>
            </a:r>
          </a:p>
          <a:p>
            <a:pPr marL="228600" indent="-228600" algn="l">
              <a:spcBef>
                <a:spcPts val="0"/>
              </a:spcBef>
              <a:spcAft>
                <a:spcPts val="1200"/>
              </a:spcAft>
              <a:buNone/>
            </a:pPr>
            <a:endParaRPr lang="en-US" sz="2000" dirty="0" smtClean="0">
              <a:solidFill>
                <a:srgbClr val="FF0000"/>
              </a:solidFill>
            </a:endParaRPr>
          </a:p>
        </p:txBody>
      </p:sp>
      <p:pic>
        <p:nvPicPr>
          <p:cNvPr id="84994" name="Picture 2"/>
          <p:cNvPicPr>
            <a:picLocks noChangeAspect="1" noChangeArrowheads="1"/>
          </p:cNvPicPr>
          <p:nvPr/>
        </p:nvPicPr>
        <p:blipFill>
          <a:blip r:embed="rId3" cstate="screen"/>
          <a:srcRect/>
          <a:stretch>
            <a:fillRect/>
          </a:stretch>
        </p:blipFill>
        <p:spPr bwMode="auto">
          <a:xfrm>
            <a:off x="0" y="990600"/>
            <a:ext cx="3200400" cy="1803680"/>
          </a:xfrm>
          <a:prstGeom prst="rect">
            <a:avLst/>
          </a:prstGeom>
          <a:noFill/>
          <a:ln w="9525">
            <a:noFill/>
            <a:miter lim="800000"/>
            <a:headEnd/>
            <a:tailEnd/>
          </a:ln>
        </p:spPr>
      </p:pic>
      <p:sp>
        <p:nvSpPr>
          <p:cNvPr id="10" name="Rectangle 9"/>
          <p:cNvSpPr/>
          <p:nvPr/>
        </p:nvSpPr>
        <p:spPr bwMode="auto">
          <a:xfrm>
            <a:off x="8153400" y="2357437"/>
            <a:ext cx="152400" cy="457200"/>
          </a:xfrm>
          <a:prstGeom prst="rect">
            <a:avLst/>
          </a:prstGeom>
          <a:solidFill>
            <a:schemeClr val="bg1"/>
          </a:solidFill>
          <a:ln w="127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26" name="Picture 2"/>
          <p:cNvPicPr>
            <a:picLocks noChangeAspect="1" noChangeArrowheads="1"/>
          </p:cNvPicPr>
          <p:nvPr/>
        </p:nvPicPr>
        <p:blipFill>
          <a:blip r:embed="rId4" cstate="screen"/>
          <a:srcRect/>
          <a:stretch>
            <a:fillRect/>
          </a:stretch>
        </p:blipFill>
        <p:spPr bwMode="auto">
          <a:xfrm>
            <a:off x="3200400" y="762000"/>
            <a:ext cx="5729796" cy="2233111"/>
          </a:xfrm>
          <a:prstGeom prst="rect">
            <a:avLst/>
          </a:prstGeom>
          <a:noFill/>
          <a:ln w="9525">
            <a:noFill/>
            <a:miter lim="800000"/>
            <a:headEnd/>
            <a:tailEnd/>
          </a:ln>
        </p:spPr>
      </p:pic>
      <p:sp>
        <p:nvSpPr>
          <p:cNvPr id="17" name="TextBox 16"/>
          <p:cNvSpPr txBox="1"/>
          <p:nvPr/>
        </p:nvSpPr>
        <p:spPr>
          <a:xfrm>
            <a:off x="4572000" y="2743200"/>
            <a:ext cx="3259290" cy="307777"/>
          </a:xfrm>
          <a:prstGeom prst="rect">
            <a:avLst/>
          </a:prstGeom>
          <a:noFill/>
        </p:spPr>
        <p:txBody>
          <a:bodyPr wrap="none" rtlCol="0">
            <a:spAutoFit/>
          </a:bodyPr>
          <a:lstStyle/>
          <a:p>
            <a:pPr algn="l">
              <a:buNone/>
            </a:pPr>
            <a:r>
              <a:rPr lang="en-US" sz="1400" b="1" i="0" dirty="0" err="1">
                <a:latin typeface="Arial"/>
                <a:ea typeface="+mn-ea"/>
                <a:cs typeface="+mn-cs"/>
              </a:rPr>
              <a:t>Модель</a:t>
            </a:r>
            <a:r>
              <a:rPr lang="en-US" sz="1400" b="1" i="0" dirty="0">
                <a:latin typeface="Arial"/>
                <a:ea typeface="+mn-ea"/>
                <a:cs typeface="+mn-cs"/>
              </a:rPr>
              <a:t> </a:t>
            </a:r>
            <a:r>
              <a:rPr lang="en-US" sz="1400" b="1" i="0" dirty="0" err="1">
                <a:latin typeface="Arial"/>
                <a:ea typeface="+mn-ea"/>
                <a:cs typeface="+mn-cs"/>
              </a:rPr>
              <a:t>пассивного</a:t>
            </a:r>
            <a:r>
              <a:rPr lang="en-US" sz="1400" b="1" i="0" dirty="0">
                <a:latin typeface="Arial"/>
                <a:ea typeface="+mn-ea"/>
                <a:cs typeface="+mn-cs"/>
              </a:rPr>
              <a:t> </a:t>
            </a:r>
            <a:r>
              <a:rPr lang="en-US" sz="1400" b="1" i="0" dirty="0" err="1">
                <a:latin typeface="Arial"/>
                <a:ea typeface="+mn-ea"/>
                <a:cs typeface="+mn-cs"/>
              </a:rPr>
              <a:t>пробника</a:t>
            </a:r>
            <a:r>
              <a:rPr lang="en-US" sz="1400" b="1" i="0" dirty="0">
                <a:latin typeface="Arial"/>
                <a:ea typeface="+mn-ea"/>
                <a:cs typeface="+mn-cs"/>
              </a:rPr>
              <a:t> 10:1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screen"/>
          <a:srcRect/>
          <a:stretch>
            <a:fillRect/>
          </a:stretch>
        </p:blipFill>
        <p:spPr bwMode="auto">
          <a:xfrm>
            <a:off x="3200400" y="762000"/>
            <a:ext cx="4800600" cy="2266950"/>
          </a:xfrm>
          <a:prstGeom prst="rect">
            <a:avLst/>
          </a:prstGeom>
          <a:noFill/>
          <a:ln w="9525">
            <a:noFill/>
            <a:miter lim="800000"/>
            <a:headEnd/>
            <a:tailEnd/>
          </a:ln>
        </p:spPr>
      </p:pic>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Низкочастотная модель/модель для постоянного тока</a:t>
            </a:r>
          </a:p>
        </p:txBody>
      </p:sp>
      <p:sp>
        <p:nvSpPr>
          <p:cNvPr id="162819" name="Rectangle 3"/>
          <p:cNvSpPr>
            <a:spLocks noGrp="1" noChangeArrowheads="1"/>
          </p:cNvSpPr>
          <p:nvPr>
            <p:ph type="body" idx="1"/>
          </p:nvPr>
        </p:nvSpPr>
        <p:spPr>
          <a:xfrm>
            <a:off x="304800" y="3276600"/>
            <a:ext cx="8839200" cy="3048000"/>
          </a:xfrm>
        </p:spPr>
        <p:txBody>
          <a:bodyPr/>
          <a:lstStyle/>
          <a:p>
            <a:pPr marL="228600" indent="-228600" algn="l">
              <a:spcBef>
                <a:spcPts val="0"/>
              </a:spcBef>
              <a:spcAft>
                <a:spcPts val="1200"/>
              </a:spcAft>
              <a:buNone/>
            </a:pPr>
            <a:r>
              <a:rPr lang="en-US" sz="1600" b="0" i="0" u="sng" dirty="0" err="1">
                <a:solidFill>
                  <a:srgbClr val="000000"/>
                </a:solidFill>
                <a:latin typeface="Arial"/>
                <a:ea typeface="+mn-ea"/>
                <a:cs typeface="+mn-cs"/>
              </a:rPr>
              <a:t>Низкочастотная</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модель</a:t>
            </a:r>
            <a:r>
              <a:rPr lang="en-US" sz="1600" b="0" i="0" u="sng" dirty="0">
                <a:solidFill>
                  <a:srgbClr val="000000"/>
                </a:solidFill>
                <a:latin typeface="Arial"/>
                <a:ea typeface="+mn-ea"/>
                <a:cs typeface="+mn-cs"/>
              </a:rPr>
              <a:t>/</a:t>
            </a:r>
            <a:r>
              <a:rPr lang="en-US" sz="1600" b="0" i="0" u="sng" dirty="0" err="1">
                <a:solidFill>
                  <a:srgbClr val="000000"/>
                </a:solidFill>
                <a:latin typeface="Arial"/>
                <a:ea typeface="+mn-ea"/>
                <a:cs typeface="+mn-cs"/>
              </a:rPr>
              <a:t>модель</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для</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постоянного</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тока</a:t>
            </a:r>
            <a:r>
              <a:rPr lang="en-US" sz="1600" b="0" i="0" u="sng" dirty="0">
                <a:solidFill>
                  <a:srgbClr val="000000"/>
                </a:solidFill>
                <a:latin typeface="Arial"/>
                <a:ea typeface="+mn-ea"/>
                <a:cs typeface="+mn-cs"/>
              </a:rPr>
              <a:t> </a:t>
            </a:r>
            <a:r>
              <a:rPr lang="en-US" sz="1600" b="0" i="0" dirty="0" err="1">
                <a:solidFill>
                  <a:srgbClr val="000000"/>
                </a:solidFill>
                <a:latin typeface="Arial"/>
                <a:ea typeface="+mn-ea"/>
                <a:cs typeface="+mn-cs"/>
              </a:rPr>
              <a:t>должна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быть</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упрощена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до</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резистора</a:t>
            </a:r>
            <a:r>
              <a:rPr lang="en-US" sz="1600" b="0" i="0" dirty="0">
                <a:solidFill>
                  <a:srgbClr val="000000"/>
                </a:solidFill>
                <a:latin typeface="Arial"/>
                <a:ea typeface="+mn-ea"/>
                <a:cs typeface="+mn-cs"/>
              </a:rPr>
              <a:t> 9 </a:t>
            </a:r>
            <a:r>
              <a:rPr lang="en-US" sz="1600" b="0" i="0" dirty="0" err="1">
                <a:solidFill>
                  <a:srgbClr val="000000"/>
                </a:solidFill>
                <a:latin typeface="Arial"/>
                <a:ea typeface="+mn-ea"/>
                <a:cs typeface="+mn-cs"/>
              </a:rPr>
              <a:t>МОм</a:t>
            </a:r>
            <a:r>
              <a:rPr lang="en-US" sz="1600" b="0" i="0" dirty="0">
                <a:solidFill>
                  <a:srgbClr val="000000"/>
                </a:solidFill>
                <a:latin typeface="Arial"/>
                <a:ea typeface="+mn-ea"/>
                <a:cs typeface="+mn-cs"/>
              </a:rPr>
              <a:t> с </a:t>
            </a:r>
            <a:r>
              <a:rPr lang="en-US" sz="1600" b="0" i="0" dirty="0" err="1">
                <a:solidFill>
                  <a:srgbClr val="000000"/>
                </a:solidFill>
                <a:latin typeface="Arial"/>
                <a:ea typeface="+mn-ea"/>
                <a:cs typeface="+mn-cs"/>
              </a:rPr>
              <a:t>последовательным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сопротивлением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входа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осциллографа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a:t>
            </a:r>
            <a:r>
              <a:rPr lang="en-US" sz="1600" b="0" i="0" dirty="0">
                <a:solidFill>
                  <a:srgbClr val="000000"/>
                </a:solidFill>
                <a:latin typeface="Arial"/>
                <a:ea typeface="+mn-ea"/>
                <a:cs typeface="+mn-cs"/>
              </a:rPr>
              <a:t> 1 </a:t>
            </a:r>
            <a:r>
              <a:rPr lang="en-US" sz="1600" b="0" i="0" dirty="0" err="1">
                <a:solidFill>
                  <a:srgbClr val="000000"/>
                </a:solidFill>
                <a:latin typeface="Arial"/>
                <a:ea typeface="+mn-ea"/>
                <a:cs typeface="+mn-cs"/>
              </a:rPr>
              <a:t>МОм</a:t>
            </a:r>
            <a:r>
              <a:rPr lang="en-US" sz="1600" b="0" i="0" dirty="0">
                <a:solidFill>
                  <a:srgbClr val="000000"/>
                </a:solidFill>
                <a:latin typeface="Arial"/>
                <a:ea typeface="+mn-ea"/>
                <a:cs typeface="+mn-cs"/>
              </a:rPr>
              <a:t>.</a:t>
            </a:r>
          </a:p>
          <a:p>
            <a:pPr marL="228600" indent="-228600" algn="l">
              <a:spcBef>
                <a:spcPts val="0"/>
              </a:spcBef>
              <a:spcAft>
                <a:spcPts val="200"/>
              </a:spcAft>
              <a:buNone/>
            </a:pPr>
            <a:r>
              <a:rPr lang="en-US" sz="1600" b="0" i="0" u="sng" dirty="0" err="1">
                <a:solidFill>
                  <a:srgbClr val="000000"/>
                </a:solidFill>
                <a:latin typeface="Arial"/>
                <a:ea typeface="+mn-ea"/>
                <a:cs typeface="+mn-cs"/>
              </a:rPr>
              <a:t>Коэффициент</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затухания</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пробника</a:t>
            </a:r>
            <a:endParaRPr lang="en-US" sz="1600" b="0" i="0" u="sng" dirty="0">
              <a:solidFill>
                <a:srgbClr val="000000"/>
              </a:solidFill>
              <a:latin typeface="Arial"/>
              <a:ea typeface="+mn-ea"/>
              <a:cs typeface="+mn-cs"/>
            </a:endParaRPr>
          </a:p>
          <a:p>
            <a:pPr marL="466344" lvl="1" indent="-228600" algn="l">
              <a:spcBef>
                <a:spcPts val="0"/>
              </a:spcBef>
              <a:spcAft>
                <a:spcPts val="200"/>
              </a:spcAft>
              <a:buClr>
                <a:srgbClr val="0099CC"/>
              </a:buClr>
              <a:buFont typeface="Wingdings"/>
              <a:buChar char="ü"/>
            </a:pPr>
            <a:r>
              <a:rPr lang="en-US" sz="1400" b="0" i="0" dirty="0" err="1">
                <a:solidFill>
                  <a:srgbClr val="000000"/>
                </a:solidFill>
                <a:latin typeface="Arial"/>
                <a:ea typeface="+mn-ea"/>
                <a:cs typeface="+mn-cs"/>
              </a:rPr>
              <a:t>Некоторые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осциллографы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например</a:t>
            </a:r>
            <a:r>
              <a:rPr lang="en-US" sz="1400" b="0" i="0" dirty="0">
                <a:solidFill>
                  <a:srgbClr val="000000"/>
                </a:solidFill>
                <a:latin typeface="Arial"/>
                <a:ea typeface="+mn-ea"/>
                <a:cs typeface="+mn-cs"/>
              </a:rPr>
              <a:t> Agilent 3000 </a:t>
            </a:r>
            <a:r>
              <a:rPr lang="en-US" sz="1400" b="0" i="0" dirty="0" err="1">
                <a:solidFill>
                  <a:srgbClr val="000000"/>
                </a:solidFill>
                <a:latin typeface="Arial"/>
                <a:ea typeface="+mn-ea"/>
                <a:cs typeface="+mn-cs"/>
              </a:rPr>
              <a:t>серии</a:t>
            </a:r>
            <a:r>
              <a:rPr lang="en-US" sz="1400" b="0" i="0" dirty="0">
                <a:solidFill>
                  <a:srgbClr val="000000"/>
                </a:solidFill>
                <a:latin typeface="Arial"/>
                <a:ea typeface="+mn-ea"/>
                <a:cs typeface="+mn-cs"/>
              </a:rPr>
              <a:t> X, </a:t>
            </a:r>
            <a:r>
              <a:rPr lang="en-US" sz="1400" b="0" i="0" dirty="0" err="1">
                <a:solidFill>
                  <a:srgbClr val="000000"/>
                </a:solidFill>
                <a:latin typeface="Arial"/>
                <a:ea typeface="+mn-ea"/>
                <a:cs typeface="+mn-cs"/>
              </a:rPr>
              <a:t>автоматически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определяют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пробники</a:t>
            </a:r>
            <a:r>
              <a:rPr lang="en-US" sz="1400" b="0" i="0" dirty="0">
                <a:solidFill>
                  <a:srgbClr val="000000"/>
                </a:solidFill>
                <a:latin typeface="Arial"/>
                <a:ea typeface="+mn-ea"/>
                <a:cs typeface="+mn-cs"/>
              </a:rPr>
              <a:t> 10:1 и </a:t>
            </a:r>
            <a:r>
              <a:rPr lang="en-US" sz="1400" b="0" i="0" dirty="0" err="1">
                <a:solidFill>
                  <a:srgbClr val="000000"/>
                </a:solidFill>
                <a:latin typeface="Arial"/>
                <a:ea typeface="+mn-ea"/>
                <a:cs typeface="+mn-cs"/>
              </a:rPr>
              <a:t>настраивают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все</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параметры</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отклонения</a:t>
            </a:r>
            <a:r>
              <a:rPr lang="en-US" sz="1400" b="0" i="0" dirty="0">
                <a:solidFill>
                  <a:srgbClr val="000000"/>
                </a:solidFill>
                <a:latin typeface="Arial"/>
                <a:ea typeface="+mn-ea"/>
                <a:cs typeface="+mn-cs"/>
              </a:rPr>
              <a:t> и </a:t>
            </a:r>
            <a:r>
              <a:rPr lang="en-US" sz="1400" b="0" i="0" dirty="0" err="1">
                <a:solidFill>
                  <a:srgbClr val="000000"/>
                </a:solidFill>
                <a:latin typeface="Arial"/>
                <a:ea typeface="+mn-ea"/>
                <a:cs typeface="+mn-cs"/>
              </a:rPr>
              <a:t>измерения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напряжения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относительно</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наконечника</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пробника</a:t>
            </a:r>
            <a:r>
              <a:rPr lang="en-US" sz="1400" b="0" i="0" dirty="0">
                <a:solidFill>
                  <a:srgbClr val="000000"/>
                </a:solidFill>
                <a:latin typeface="Arial"/>
                <a:ea typeface="+mn-ea"/>
                <a:cs typeface="+mn-cs"/>
              </a:rPr>
              <a:t>.</a:t>
            </a:r>
          </a:p>
          <a:p>
            <a:pPr marL="466344" lvl="1" indent="-228600" algn="l">
              <a:spcBef>
                <a:spcPts val="0"/>
              </a:spcBef>
              <a:spcAft>
                <a:spcPts val="200"/>
              </a:spcAft>
              <a:buClr>
                <a:srgbClr val="0099CC"/>
              </a:buClr>
              <a:buFont typeface="Wingdings"/>
              <a:buChar char="ü"/>
            </a:pPr>
            <a:r>
              <a:rPr lang="en-US" sz="1400" b="0" i="0" dirty="0" err="1">
                <a:solidFill>
                  <a:srgbClr val="000000"/>
                </a:solidFill>
                <a:latin typeface="Arial"/>
                <a:ea typeface="+mn-ea"/>
                <a:cs typeface="+mn-cs"/>
              </a:rPr>
              <a:t>Для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некоторых</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осциллографов</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например</a:t>
            </a:r>
            <a:r>
              <a:rPr lang="en-US" sz="1400" b="0" i="0" dirty="0">
                <a:solidFill>
                  <a:srgbClr val="000000"/>
                </a:solidFill>
                <a:latin typeface="Arial"/>
                <a:ea typeface="+mn-ea"/>
                <a:cs typeface="+mn-cs"/>
              </a:rPr>
              <a:t> Agilent 2000 </a:t>
            </a:r>
            <a:r>
              <a:rPr lang="en-US" sz="1400" b="0" i="0" dirty="0" err="1">
                <a:solidFill>
                  <a:srgbClr val="000000"/>
                </a:solidFill>
                <a:latin typeface="Arial"/>
                <a:ea typeface="+mn-ea"/>
                <a:cs typeface="+mn-cs"/>
              </a:rPr>
              <a:t>серии</a:t>
            </a:r>
            <a:r>
              <a:rPr lang="en-US" sz="1400" b="0" i="0" dirty="0">
                <a:solidFill>
                  <a:srgbClr val="000000"/>
                </a:solidFill>
                <a:latin typeface="Arial"/>
                <a:ea typeface="+mn-ea"/>
                <a:cs typeface="+mn-cs"/>
              </a:rPr>
              <a:t> X, </a:t>
            </a:r>
            <a:r>
              <a:rPr lang="en-US" sz="1400" b="0" i="0" dirty="0" err="1">
                <a:solidFill>
                  <a:srgbClr val="000000"/>
                </a:solidFill>
                <a:latin typeface="Arial"/>
                <a:ea typeface="+mn-ea"/>
                <a:cs typeface="+mn-cs"/>
              </a:rPr>
              <a:t>требуется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ввести</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коэффициент</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затухания</a:t>
            </a:r>
            <a:r>
              <a:rPr lang="en-US" sz="1400" b="0" i="0" dirty="0">
                <a:solidFill>
                  <a:srgbClr val="000000"/>
                </a:solidFill>
                <a:latin typeface="Arial"/>
                <a:ea typeface="+mn-ea"/>
                <a:cs typeface="+mn-cs"/>
              </a:rPr>
              <a:t> </a:t>
            </a:r>
            <a:r>
              <a:rPr lang="en-US" sz="1400" b="0" i="0" dirty="0" err="1">
                <a:solidFill>
                  <a:srgbClr val="000000"/>
                </a:solidFill>
                <a:latin typeface="Arial"/>
                <a:ea typeface="+mn-ea"/>
                <a:cs typeface="+mn-cs"/>
              </a:rPr>
              <a:t>пробника</a:t>
            </a:r>
            <a:r>
              <a:rPr lang="en-US" sz="1400" b="0" i="0" dirty="0">
                <a:solidFill>
                  <a:srgbClr val="000000"/>
                </a:solidFill>
                <a:latin typeface="Arial"/>
                <a:ea typeface="+mn-ea"/>
                <a:cs typeface="+mn-cs"/>
              </a:rPr>
              <a:t> 10:1 </a:t>
            </a:r>
            <a:r>
              <a:rPr lang="en-US" sz="1400" b="0" i="0" dirty="0" err="1">
                <a:solidFill>
                  <a:srgbClr val="000000"/>
                </a:solidFill>
                <a:latin typeface="Arial"/>
                <a:ea typeface="+mn-ea"/>
                <a:cs typeface="+mn-cs"/>
              </a:rPr>
              <a:t>вручную</a:t>
            </a:r>
            <a:r>
              <a:rPr lang="en-US" sz="1400" b="0" i="0" dirty="0">
                <a:solidFill>
                  <a:srgbClr val="000000"/>
                </a:solidFill>
                <a:latin typeface="Arial"/>
                <a:ea typeface="+mn-ea"/>
                <a:cs typeface="+mn-cs"/>
              </a:rPr>
              <a:t>.</a:t>
            </a:r>
          </a:p>
          <a:p>
            <a:pPr marL="228600" indent="-228600" algn="l">
              <a:lnSpc>
                <a:spcPct val="150000"/>
              </a:lnSpc>
              <a:spcBef>
                <a:spcPts val="0"/>
              </a:spcBef>
              <a:spcAft>
                <a:spcPts val="0"/>
              </a:spcAft>
              <a:buNone/>
            </a:pPr>
            <a:r>
              <a:rPr lang="en-US" sz="1600" b="0" i="0" u="sng" dirty="0" err="1">
                <a:solidFill>
                  <a:srgbClr val="000000"/>
                </a:solidFill>
                <a:latin typeface="Arial"/>
                <a:ea typeface="+mn-ea"/>
                <a:cs typeface="+mn-cs"/>
              </a:rPr>
              <a:t>Модель</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для</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динамического</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диапазона</a:t>
            </a:r>
            <a:r>
              <a:rPr lang="en-US" sz="1600" b="0" i="0" u="sng" dirty="0">
                <a:solidFill>
                  <a:srgbClr val="000000"/>
                </a:solidFill>
                <a:latin typeface="Arial"/>
                <a:ea typeface="+mn-ea"/>
                <a:cs typeface="+mn-cs"/>
              </a:rPr>
              <a:t>/</a:t>
            </a:r>
            <a:r>
              <a:rPr lang="en-US" sz="1600" b="0" i="0" u="sng" dirty="0" err="1">
                <a:solidFill>
                  <a:srgbClr val="000000"/>
                </a:solidFill>
                <a:latin typeface="Arial"/>
                <a:ea typeface="+mn-ea"/>
                <a:cs typeface="+mn-cs"/>
              </a:rPr>
              <a:t>переменного</a:t>
            </a:r>
            <a:r>
              <a:rPr lang="en-US" sz="1600" b="0" i="0" u="sng" dirty="0">
                <a:solidFill>
                  <a:srgbClr val="000000"/>
                </a:solidFill>
                <a:latin typeface="Arial"/>
                <a:ea typeface="+mn-ea"/>
                <a:cs typeface="+mn-cs"/>
              </a:rPr>
              <a:t> </a:t>
            </a:r>
            <a:r>
              <a:rPr lang="en-US" sz="1600" b="0" i="0" u="sng" dirty="0" err="1">
                <a:solidFill>
                  <a:srgbClr val="000000"/>
                </a:solidFill>
                <a:latin typeface="Arial"/>
                <a:ea typeface="+mn-ea"/>
                <a:cs typeface="+mn-cs"/>
              </a:rPr>
              <a:t>тока</a:t>
            </a:r>
            <a:r>
              <a:rPr lang="en-US" sz="1600" b="0" i="0" u="sng" dirty="0">
                <a:solidFill>
                  <a:srgbClr val="000000"/>
                </a:solidFill>
                <a:latin typeface="Arial"/>
                <a:ea typeface="+mn-ea"/>
                <a:cs typeface="+mn-cs"/>
              </a:rPr>
              <a:t> </a:t>
            </a:r>
            <a:r>
              <a:rPr lang="en-US" sz="1600" b="0" i="0" dirty="0" err="1">
                <a:solidFill>
                  <a:srgbClr val="000000"/>
                </a:solidFill>
                <a:latin typeface="Arial"/>
                <a:ea typeface="+mn-ea"/>
                <a:cs typeface="+mn-cs"/>
              </a:rPr>
              <a:t>будет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рассмотрена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далее</a:t>
            </a:r>
            <a:r>
              <a:rPr lang="en-US" sz="1600" b="0" i="0" dirty="0">
                <a:solidFill>
                  <a:srgbClr val="000000"/>
                </a:solidFill>
                <a:latin typeface="Arial"/>
                <a:ea typeface="+mn-ea"/>
                <a:cs typeface="+mn-cs"/>
              </a:rPr>
              <a:t>, а </a:t>
            </a:r>
            <a:r>
              <a:rPr lang="en-US" sz="1600" b="0" i="0" dirty="0" err="1" smtClean="0">
                <a:solidFill>
                  <a:srgbClr val="000000"/>
                </a:solidFill>
                <a:latin typeface="Arial"/>
                <a:ea typeface="+mn-ea"/>
                <a:cs typeface="+mn-cs"/>
              </a:rPr>
              <a:t>такжев</a:t>
            </a:r>
            <a:r>
              <a:rPr lang="en-US" sz="1600" b="0" i="0" dirty="0" smtClean="0">
                <a:solidFill>
                  <a:srgbClr val="000000"/>
                </a:solidFill>
                <a:latin typeface="Arial"/>
                <a:ea typeface="+mn-ea"/>
                <a:cs typeface="+mn-cs"/>
              </a:rPr>
              <a:t> </a:t>
            </a:r>
            <a:r>
              <a:rPr lang="en-US" sz="1600" b="0" i="0" dirty="0" err="1">
                <a:solidFill>
                  <a:srgbClr val="000000"/>
                </a:solidFill>
                <a:latin typeface="Arial"/>
                <a:ea typeface="+mn-ea"/>
                <a:cs typeface="+mn-cs"/>
              </a:rPr>
              <a:t>лабораторной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работе</a:t>
            </a:r>
            <a:r>
              <a:rPr lang="en-US" sz="1600" b="0" i="0" dirty="0">
                <a:solidFill>
                  <a:srgbClr val="000000"/>
                </a:solidFill>
                <a:latin typeface="Arial"/>
                <a:ea typeface="+mn-ea"/>
                <a:cs typeface="+mn-cs"/>
              </a:rPr>
              <a:t> № 5.</a:t>
            </a:r>
          </a:p>
          <a:p>
            <a:pPr marL="228600" indent="-228600" algn="l">
              <a:spcBef>
                <a:spcPts val="0"/>
              </a:spcBef>
              <a:spcAft>
                <a:spcPts val="1200"/>
              </a:spcAft>
              <a:buNone/>
            </a:pPr>
            <a:r>
              <a:rPr lang="en-US" sz="2000" b="0" i="0" dirty="0">
                <a:solidFill>
                  <a:srgbClr val="000000"/>
                </a:solidFill>
                <a:latin typeface="Arial"/>
                <a:ea typeface="+mn-ea"/>
                <a:cs typeface="+mn-cs"/>
              </a:rPr>
              <a:t>	</a:t>
            </a:r>
          </a:p>
        </p:txBody>
      </p:sp>
      <p:pic>
        <p:nvPicPr>
          <p:cNvPr id="84994" name="Picture 2"/>
          <p:cNvPicPr>
            <a:picLocks noChangeAspect="1" noChangeArrowheads="1"/>
          </p:cNvPicPr>
          <p:nvPr/>
        </p:nvPicPr>
        <p:blipFill>
          <a:blip r:embed="rId4" cstate="screen"/>
          <a:srcRect/>
          <a:stretch>
            <a:fillRect/>
          </a:stretch>
        </p:blipFill>
        <p:spPr bwMode="auto">
          <a:xfrm>
            <a:off x="0" y="990600"/>
            <a:ext cx="3200400" cy="1803680"/>
          </a:xfrm>
          <a:prstGeom prst="rect">
            <a:avLst/>
          </a:prstGeom>
          <a:noFill/>
          <a:ln w="9525">
            <a:noFill/>
            <a:miter lim="800000"/>
            <a:headEnd/>
            <a:tailEnd/>
          </a:ln>
        </p:spPr>
      </p:pic>
      <p:sp>
        <p:nvSpPr>
          <p:cNvPr id="7" name="TextBox 6"/>
          <p:cNvSpPr txBox="1"/>
          <p:nvPr/>
        </p:nvSpPr>
        <p:spPr>
          <a:xfrm>
            <a:off x="4572000" y="2743200"/>
            <a:ext cx="3259290" cy="307777"/>
          </a:xfrm>
          <a:prstGeom prst="rect">
            <a:avLst/>
          </a:prstGeom>
          <a:noFill/>
        </p:spPr>
        <p:txBody>
          <a:bodyPr wrap="none" rtlCol="0">
            <a:spAutoFit/>
          </a:bodyPr>
          <a:lstStyle/>
          <a:p>
            <a:pPr algn="l">
              <a:buNone/>
            </a:pPr>
            <a:r>
              <a:rPr lang="en-US" sz="1400" b="1" i="0" dirty="0" err="1">
                <a:latin typeface="Arial"/>
                <a:ea typeface="+mn-ea"/>
                <a:cs typeface="+mn-cs"/>
              </a:rPr>
              <a:t>Модель</a:t>
            </a:r>
            <a:r>
              <a:rPr lang="en-US" sz="1400" b="1" i="0" dirty="0">
                <a:latin typeface="Arial"/>
                <a:ea typeface="+mn-ea"/>
                <a:cs typeface="+mn-cs"/>
              </a:rPr>
              <a:t> </a:t>
            </a:r>
            <a:r>
              <a:rPr lang="en-US" sz="1400" b="1" i="0" dirty="0" err="1">
                <a:latin typeface="Arial"/>
                <a:ea typeface="+mn-ea"/>
                <a:cs typeface="+mn-cs"/>
              </a:rPr>
              <a:t>пассивного</a:t>
            </a:r>
            <a:r>
              <a:rPr lang="en-US" sz="1400" b="1" i="0" dirty="0">
                <a:latin typeface="Arial"/>
                <a:ea typeface="+mn-ea"/>
                <a:cs typeface="+mn-cs"/>
              </a:rPr>
              <a:t> </a:t>
            </a:r>
            <a:r>
              <a:rPr lang="en-US" sz="1400" b="1" i="0" dirty="0" err="1">
                <a:latin typeface="Arial"/>
                <a:ea typeface="+mn-ea"/>
                <a:cs typeface="+mn-cs"/>
              </a:rPr>
              <a:t>пробника</a:t>
            </a:r>
            <a:r>
              <a:rPr lang="en-US" sz="1400" b="1" i="0" dirty="0">
                <a:latin typeface="Arial"/>
                <a:ea typeface="+mn-ea"/>
                <a:cs typeface="+mn-cs"/>
              </a:rPr>
              <a:t> 10:1</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907672"/>
            <a:ext cx="5475885" cy="3511928"/>
          </a:xfrm>
          <a:prstGeom prst="rect">
            <a:avLst/>
          </a:prstGeom>
        </p:spPr>
      </p:pic>
      <p:sp>
        <p:nvSpPr>
          <p:cNvPr id="162818" name="Rectangle 2"/>
          <p:cNvSpPr>
            <a:spLocks noGrp="1" noChangeArrowheads="1"/>
          </p:cNvSpPr>
          <p:nvPr>
            <p:ph type="title"/>
          </p:nvPr>
        </p:nvSpPr>
        <p:spPr/>
        <p:txBody>
          <a:bodyPr/>
          <a:lstStyle/>
          <a:p>
            <a:pPr algn="l">
              <a:spcBef>
                <a:spcPts val="0"/>
              </a:spcBef>
              <a:spcAft>
                <a:spcPts val="384"/>
              </a:spcAft>
              <a:buNone/>
            </a:pPr>
            <a:r>
              <a:rPr lang="en-US" sz="3200" b="1" i="0">
                <a:solidFill>
                  <a:srgbClr val="0099CC"/>
                </a:solidFill>
                <a:effectLst>
                  <a:outerShdw blurRad="38100" dist="38100" dir="2700000" algn="tl">
                    <a:srgbClr val="C0C0C0"/>
                  </a:outerShdw>
                </a:effectLst>
                <a:latin typeface="Arial"/>
                <a:ea typeface="+mj-ea"/>
                <a:cs typeface="+mj-cs"/>
              </a:rPr>
              <a:t>Описание дисплея осциллографа</a:t>
            </a:r>
          </a:p>
        </p:txBody>
      </p:sp>
      <p:sp>
        <p:nvSpPr>
          <p:cNvPr id="162819" name="Rectangle 3"/>
          <p:cNvSpPr>
            <a:spLocks noGrp="1" noChangeArrowheads="1"/>
          </p:cNvSpPr>
          <p:nvPr>
            <p:ph type="body" idx="1"/>
          </p:nvPr>
        </p:nvSpPr>
        <p:spPr>
          <a:xfrm>
            <a:off x="533400" y="4800600"/>
            <a:ext cx="8077200" cy="1524000"/>
          </a:xfrm>
        </p:spPr>
        <p:txBody>
          <a:bodyPr/>
          <a:lstStyle/>
          <a:p>
            <a:pPr marL="228600" indent="-228600" algn="l">
              <a:spcBef>
                <a:spcPts val="0"/>
              </a:spcBef>
              <a:spcAft>
                <a:spcPts val="600"/>
              </a:spcAft>
              <a:buClr>
                <a:srgbClr val="0099CC"/>
              </a:buClr>
              <a:buFont typeface="Wingdings"/>
              <a:buChar char="§"/>
            </a:pPr>
            <a:r>
              <a:rPr lang="en-US" sz="1600" b="0" i="0" dirty="0" err="1">
                <a:solidFill>
                  <a:srgbClr val="000000"/>
                </a:solidFill>
                <a:latin typeface="Arial"/>
                <a:ea typeface="+mn-ea"/>
                <a:cs typeface="+mn-cs"/>
              </a:rPr>
              <a:t>Область</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отображения</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сигнала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представлена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сеткой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или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делениями</a:t>
            </a:r>
            <a:r>
              <a:rPr lang="en-US" sz="1600" b="0" i="0" dirty="0">
                <a:solidFill>
                  <a:srgbClr val="000000"/>
                </a:solidFill>
                <a:latin typeface="Arial"/>
                <a:ea typeface="+mn-ea"/>
                <a:cs typeface="+mn-cs"/>
              </a:rPr>
              <a:t>).</a:t>
            </a:r>
          </a:p>
          <a:p>
            <a:pPr marL="228600" indent="-228600" algn="l">
              <a:spcBef>
                <a:spcPts val="0"/>
              </a:spcBef>
              <a:spcAft>
                <a:spcPts val="600"/>
              </a:spcAft>
              <a:buClr>
                <a:srgbClr val="0099CC"/>
              </a:buClr>
              <a:buFont typeface="Wingdings"/>
              <a:buChar char="§"/>
            </a:pPr>
            <a:r>
              <a:rPr lang="en-US" sz="1600" b="0" i="0" dirty="0" err="1">
                <a:solidFill>
                  <a:srgbClr val="000000"/>
                </a:solidFill>
                <a:latin typeface="Arial"/>
                <a:ea typeface="+mn-ea"/>
                <a:cs typeface="+mn-cs"/>
              </a:rPr>
              <a:t>Расстояние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между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вертикальными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линиями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сетки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соответствует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настройке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числа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вольт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деление</a:t>
            </a:r>
            <a:r>
              <a:rPr lang="en-US" sz="1600" b="0" i="0" dirty="0">
                <a:solidFill>
                  <a:srgbClr val="000000"/>
                </a:solidFill>
                <a:latin typeface="Arial"/>
                <a:ea typeface="+mn-ea"/>
                <a:cs typeface="+mn-cs"/>
              </a:rPr>
              <a:t>.</a:t>
            </a:r>
          </a:p>
          <a:p>
            <a:pPr marL="228600" indent="-228600" algn="l">
              <a:spcBef>
                <a:spcPts val="0"/>
              </a:spcBef>
              <a:spcAft>
                <a:spcPts val="600"/>
              </a:spcAft>
              <a:buClr>
                <a:srgbClr val="0099CC"/>
              </a:buClr>
              <a:buFont typeface="Wingdings"/>
              <a:buChar char="§"/>
            </a:pPr>
            <a:r>
              <a:rPr lang="en-US" sz="1600" b="0" i="0" dirty="0" err="1">
                <a:solidFill>
                  <a:srgbClr val="000000"/>
                </a:solidFill>
                <a:latin typeface="Arial"/>
                <a:ea typeface="+mn-ea"/>
                <a:cs typeface="+mn-cs"/>
              </a:rPr>
              <a:t>Расстояние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между</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горизонтальными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линиями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сетки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соответствует</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настройке</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числа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секунд</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на</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деление</a:t>
            </a:r>
            <a:r>
              <a:rPr lang="en-US" sz="1600" b="0" i="0" dirty="0">
                <a:solidFill>
                  <a:srgbClr val="000000"/>
                </a:solidFill>
                <a:latin typeface="Arial"/>
                <a:ea typeface="+mn-ea"/>
                <a:cs typeface="+mn-cs"/>
              </a:rPr>
              <a:t>.</a:t>
            </a:r>
          </a:p>
        </p:txBody>
      </p:sp>
      <p:sp>
        <p:nvSpPr>
          <p:cNvPr id="8" name="TextBox 7"/>
          <p:cNvSpPr txBox="1"/>
          <p:nvPr/>
        </p:nvSpPr>
        <p:spPr>
          <a:xfrm rot="16200000">
            <a:off x="1191089" y="2500853"/>
            <a:ext cx="1065933" cy="369332"/>
          </a:xfrm>
          <a:prstGeom prst="rect">
            <a:avLst/>
          </a:prstGeom>
          <a:noFill/>
        </p:spPr>
        <p:txBody>
          <a:bodyPr wrap="none" rtlCol="0">
            <a:spAutoFit/>
          </a:bodyPr>
          <a:lstStyle/>
          <a:p>
            <a:pPr algn="l">
              <a:buNone/>
            </a:pPr>
            <a:r>
              <a:rPr lang="en-US" sz="1800" b="1" i="0" dirty="0" err="1">
                <a:latin typeface="Arial"/>
                <a:ea typeface="+mn-ea"/>
                <a:cs typeface="+mn-cs"/>
              </a:rPr>
              <a:t>Вольты</a:t>
            </a:r>
            <a:endParaRPr lang="en-US" sz="1800" b="1" i="0" dirty="0">
              <a:latin typeface="Arial"/>
              <a:ea typeface="+mn-ea"/>
              <a:cs typeface="+mn-cs"/>
            </a:endParaRPr>
          </a:p>
        </p:txBody>
      </p:sp>
      <p:sp>
        <p:nvSpPr>
          <p:cNvPr id="9" name="TextBox 8"/>
          <p:cNvSpPr txBox="1"/>
          <p:nvPr/>
        </p:nvSpPr>
        <p:spPr>
          <a:xfrm>
            <a:off x="4286311" y="4400490"/>
            <a:ext cx="923843" cy="369332"/>
          </a:xfrm>
          <a:prstGeom prst="rect">
            <a:avLst/>
          </a:prstGeom>
          <a:noFill/>
        </p:spPr>
        <p:txBody>
          <a:bodyPr wrap="none" rtlCol="0">
            <a:spAutoFit/>
          </a:bodyPr>
          <a:lstStyle/>
          <a:p>
            <a:pPr algn="l">
              <a:buNone/>
            </a:pPr>
            <a:r>
              <a:rPr lang="en-US" sz="1800" b="1" i="0" dirty="0" err="1">
                <a:latin typeface="Arial"/>
                <a:ea typeface="+mn-ea"/>
                <a:cs typeface="+mn-cs"/>
              </a:rPr>
              <a:t>Время</a:t>
            </a:r>
            <a:endParaRPr lang="en-US" sz="1800" b="1" i="0" dirty="0">
              <a:latin typeface="Arial"/>
              <a:ea typeface="+mn-ea"/>
              <a:cs typeface="+mn-cs"/>
            </a:endParaRPr>
          </a:p>
        </p:txBody>
      </p:sp>
      <p:cxnSp>
        <p:nvCxnSpPr>
          <p:cNvPr id="11" name="Straight Arrow Connector 10"/>
          <p:cNvCxnSpPr/>
          <p:nvPr/>
        </p:nvCxnSpPr>
        <p:spPr bwMode="auto">
          <a:xfrm rot="5400000" flipH="1" flipV="1">
            <a:off x="1188421" y="1600200"/>
            <a:ext cx="10668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2" name="Straight Arrow Connector 11"/>
          <p:cNvCxnSpPr/>
          <p:nvPr/>
        </p:nvCxnSpPr>
        <p:spPr bwMode="auto">
          <a:xfrm rot="16200000" flipH="1">
            <a:off x="1151115" y="3847306"/>
            <a:ext cx="1143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rot="10800000">
            <a:off x="2078099" y="4629090"/>
            <a:ext cx="2055812"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16" name="Straight Arrow Connector 15"/>
          <p:cNvCxnSpPr/>
          <p:nvPr/>
        </p:nvCxnSpPr>
        <p:spPr bwMode="auto">
          <a:xfrm>
            <a:off x="5276911" y="4629090"/>
            <a:ext cx="2058988"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0" name="Oval 19"/>
          <p:cNvSpPr/>
          <p:nvPr/>
        </p:nvSpPr>
        <p:spPr bwMode="auto">
          <a:xfrm>
            <a:off x="5933683" y="8091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985797" y="8236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2076511" y="1185446"/>
            <a:ext cx="2194190" cy="276999"/>
          </a:xfrm>
          <a:prstGeom prst="rect">
            <a:avLst/>
          </a:prstGeom>
          <a:noFill/>
        </p:spPr>
        <p:txBody>
          <a:bodyPr wrap="none" rtlCol="0">
            <a:spAutoFit/>
          </a:bodyPr>
          <a:lstStyle/>
          <a:p>
            <a:pPr algn="l">
              <a:buNone/>
            </a:pPr>
            <a:r>
              <a:rPr lang="en-US" sz="1200" b="1" i="0" dirty="0" err="1">
                <a:solidFill>
                  <a:srgbClr val="FFFF00"/>
                </a:solidFill>
                <a:latin typeface="Arial"/>
                <a:ea typeface="+mn-ea"/>
                <a:cs typeface="+mn-cs"/>
              </a:rPr>
              <a:t>Отклонение</a:t>
            </a:r>
            <a:r>
              <a:rPr lang="en-US" sz="1200" b="1" i="0" dirty="0">
                <a:solidFill>
                  <a:srgbClr val="FFFF00"/>
                </a:solidFill>
                <a:latin typeface="Arial"/>
                <a:ea typeface="+mn-ea"/>
                <a:cs typeface="+mn-cs"/>
              </a:rPr>
              <a:t> = 1 В/</a:t>
            </a:r>
            <a:r>
              <a:rPr lang="en-US" sz="1200" b="1" i="0" dirty="0" err="1">
                <a:solidFill>
                  <a:srgbClr val="FFFF00"/>
                </a:solidFill>
                <a:latin typeface="Arial"/>
                <a:ea typeface="+mn-ea"/>
                <a:cs typeface="+mn-cs"/>
              </a:rPr>
              <a:t>деление</a:t>
            </a:r>
            <a:endParaRPr lang="en-US" sz="1200" b="1" i="0" dirty="0">
              <a:solidFill>
                <a:srgbClr val="FFFF00"/>
              </a:solidFill>
              <a:latin typeface="Arial"/>
              <a:ea typeface="+mn-ea"/>
              <a:cs typeface="+mn-cs"/>
            </a:endParaRPr>
          </a:p>
        </p:txBody>
      </p:sp>
      <p:sp>
        <p:nvSpPr>
          <p:cNvPr id="23" name="TextBox 22"/>
          <p:cNvSpPr txBox="1"/>
          <p:nvPr/>
        </p:nvSpPr>
        <p:spPr>
          <a:xfrm>
            <a:off x="5200711" y="1185446"/>
            <a:ext cx="2213683" cy="276999"/>
          </a:xfrm>
          <a:prstGeom prst="rect">
            <a:avLst/>
          </a:prstGeom>
          <a:noFill/>
        </p:spPr>
        <p:txBody>
          <a:bodyPr wrap="none" rtlCol="0">
            <a:spAutoFit/>
          </a:bodyPr>
          <a:lstStyle/>
          <a:p>
            <a:pPr algn="l">
              <a:buNone/>
            </a:pPr>
            <a:r>
              <a:rPr lang="en-US" sz="1200" b="1" i="0" dirty="0" err="1">
                <a:solidFill>
                  <a:srgbClr val="FFFF00"/>
                </a:solidFill>
                <a:latin typeface="Arial"/>
                <a:ea typeface="+mn-ea"/>
                <a:cs typeface="+mn-cs"/>
              </a:rPr>
              <a:t>Развертка</a:t>
            </a:r>
            <a:r>
              <a:rPr lang="en-US" sz="1200" b="1" i="0" dirty="0">
                <a:solidFill>
                  <a:srgbClr val="FFFF00"/>
                </a:solidFill>
                <a:latin typeface="Arial"/>
                <a:ea typeface="+mn-ea"/>
                <a:cs typeface="+mn-cs"/>
              </a:rPr>
              <a:t> = 1 </a:t>
            </a:r>
            <a:r>
              <a:rPr lang="en-US" sz="1200" b="1" i="0" dirty="0" err="1">
                <a:solidFill>
                  <a:srgbClr val="FFFF00"/>
                </a:solidFill>
                <a:latin typeface="Arial"/>
                <a:ea typeface="+mn-ea"/>
                <a:cs typeface="+mn-cs"/>
              </a:rPr>
              <a:t>мкс</a:t>
            </a:r>
            <a:r>
              <a:rPr lang="en-US" sz="1200" b="1" i="0" dirty="0">
                <a:solidFill>
                  <a:srgbClr val="FFFF00"/>
                </a:solidFill>
                <a:latin typeface="Arial"/>
                <a:ea typeface="+mn-ea"/>
                <a:cs typeface="+mn-cs"/>
              </a:rPr>
              <a:t>/</a:t>
            </a:r>
            <a:r>
              <a:rPr lang="en-US" sz="1200" b="1" i="0" dirty="0" err="1">
                <a:solidFill>
                  <a:srgbClr val="FFFF00"/>
                </a:solidFill>
                <a:latin typeface="Arial"/>
                <a:ea typeface="+mn-ea"/>
                <a:cs typeface="+mn-cs"/>
              </a:rPr>
              <a:t>деление</a:t>
            </a:r>
            <a:endParaRPr lang="en-US" sz="1200" b="1" i="0" dirty="0">
              <a:solidFill>
                <a:srgbClr val="FFFF00"/>
              </a:solidFill>
              <a:latin typeface="Arial"/>
              <a:ea typeface="+mn-ea"/>
              <a:cs typeface="+mn-cs"/>
            </a:endParaRPr>
          </a:p>
        </p:txBody>
      </p:sp>
      <p:cxnSp>
        <p:nvCxnSpPr>
          <p:cNvPr id="15" name="Straight Arrow Connector 14"/>
          <p:cNvCxnSpPr/>
          <p:nvPr/>
        </p:nvCxnSpPr>
        <p:spPr bwMode="auto">
          <a:xfrm rot="10800000" flipV="1">
            <a:off x="6505576" y="1609725"/>
            <a:ext cx="276224"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7" name="Straight Arrow Connector 16"/>
          <p:cNvCxnSpPr/>
          <p:nvPr/>
        </p:nvCxnSpPr>
        <p:spPr bwMode="auto">
          <a:xfrm>
            <a:off x="5467350" y="1609725"/>
            <a:ext cx="295275"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18" name="TextBox 17"/>
          <p:cNvSpPr txBox="1"/>
          <p:nvPr/>
        </p:nvSpPr>
        <p:spPr>
          <a:xfrm>
            <a:off x="5732141" y="1466850"/>
            <a:ext cx="821059" cy="246221"/>
          </a:xfrm>
          <a:prstGeom prst="rect">
            <a:avLst/>
          </a:prstGeom>
          <a:noFill/>
        </p:spPr>
        <p:txBody>
          <a:bodyPr wrap="none" rtlCol="0">
            <a:spAutoFit/>
          </a:bodyPr>
          <a:lstStyle/>
          <a:p>
            <a:pPr algn="l">
              <a:buNone/>
            </a:pPr>
            <a:r>
              <a:rPr lang="en-US" sz="1000" b="1" i="0" dirty="0">
                <a:solidFill>
                  <a:srgbClr val="FFFF00"/>
                </a:solidFill>
                <a:latin typeface="Arial"/>
                <a:ea typeface="+mn-ea"/>
                <a:cs typeface="+mn-cs"/>
              </a:rPr>
              <a:t>1 </a:t>
            </a:r>
            <a:r>
              <a:rPr lang="en-US" sz="1000" b="1" i="0" dirty="0" err="1">
                <a:solidFill>
                  <a:srgbClr val="FFFF00"/>
                </a:solidFill>
                <a:latin typeface="Arial"/>
                <a:ea typeface="+mn-ea"/>
                <a:cs typeface="+mn-cs"/>
              </a:rPr>
              <a:t>деление</a:t>
            </a:r>
            <a:endParaRPr lang="en-US" sz="1000" b="1" i="0" dirty="0">
              <a:solidFill>
                <a:srgbClr val="FFFF00"/>
              </a:solidFill>
              <a:latin typeface="Arial"/>
              <a:ea typeface="+mn-ea"/>
              <a:cs typeface="+mn-cs"/>
            </a:endParaRPr>
          </a:p>
        </p:txBody>
      </p:sp>
      <p:cxnSp>
        <p:nvCxnSpPr>
          <p:cNvPr id="30" name="Straight Arrow Connector 29"/>
          <p:cNvCxnSpPr/>
          <p:nvPr/>
        </p:nvCxnSpPr>
        <p:spPr bwMode="auto">
          <a:xfrm rot="5400000" flipH="1" flipV="1">
            <a:off x="3845188" y="2651918"/>
            <a:ext cx="276224" cy="1589"/>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3" name="Straight Arrow Connector 32"/>
          <p:cNvCxnSpPr/>
          <p:nvPr/>
        </p:nvCxnSpPr>
        <p:spPr bwMode="auto">
          <a:xfrm rot="16200000" flipH="1">
            <a:off x="3830902" y="1675608"/>
            <a:ext cx="304798" cy="158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6" name="TextBox 35"/>
          <p:cNvSpPr txBox="1"/>
          <p:nvPr/>
        </p:nvSpPr>
        <p:spPr>
          <a:xfrm rot="16200000">
            <a:off x="3573465" y="2059646"/>
            <a:ext cx="821059" cy="246221"/>
          </a:xfrm>
          <a:prstGeom prst="rect">
            <a:avLst/>
          </a:prstGeom>
          <a:noFill/>
        </p:spPr>
        <p:txBody>
          <a:bodyPr wrap="none" rtlCol="0">
            <a:spAutoFit/>
          </a:bodyPr>
          <a:lstStyle/>
          <a:p>
            <a:pPr algn="l">
              <a:buNone/>
            </a:pPr>
            <a:r>
              <a:rPr lang="en-US" sz="1000" b="1" i="0" dirty="0">
                <a:solidFill>
                  <a:srgbClr val="FFFF00"/>
                </a:solidFill>
                <a:latin typeface="Arial"/>
                <a:ea typeface="+mn-ea"/>
                <a:cs typeface="+mn-cs"/>
              </a:rPr>
              <a:t>1 </a:t>
            </a:r>
            <a:r>
              <a:rPr lang="en-US" sz="1000" b="1" i="0" dirty="0" err="1">
                <a:solidFill>
                  <a:srgbClr val="FFFF00"/>
                </a:solidFill>
                <a:latin typeface="Arial"/>
                <a:ea typeface="+mn-ea"/>
                <a:cs typeface="+mn-cs"/>
              </a:rPr>
              <a:t>деление</a:t>
            </a:r>
            <a:endParaRPr lang="en-US" sz="1000" b="1" i="0" dirty="0">
              <a:solidFill>
                <a:srgbClr val="FFFF00"/>
              </a:solidFill>
              <a:latin typeface="Arial"/>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Scope Screen1.png"/>
          <p:cNvPicPr>
            <a:picLocks noChangeAspect="1"/>
          </p:cNvPicPr>
          <p:nvPr/>
        </p:nvPicPr>
        <p:blipFill>
          <a:blip r:embed="rId3" cstate="screen"/>
          <a:srcRect/>
          <a:stretch>
            <a:fillRect/>
          </a:stretch>
        </p:blipFill>
        <p:spPr>
          <a:xfrm>
            <a:off x="1905000" y="1441072"/>
            <a:ext cx="5475885" cy="3511928"/>
          </a:xfrm>
          <a:prstGeom prst="rect">
            <a:avLst/>
          </a:prstGeom>
        </p:spPr>
      </p:pic>
      <p:sp>
        <p:nvSpPr>
          <p:cNvPr id="162818" name="Rectangle 2"/>
          <p:cNvSpPr>
            <a:spLocks noGrp="1" noChangeArrowheads="1"/>
          </p:cNvSpPr>
          <p:nvPr>
            <p:ph type="title"/>
          </p:nvPr>
        </p:nvSpPr>
        <p:spPr>
          <a:xfrm>
            <a:off x="227012" y="227013"/>
            <a:ext cx="8916987" cy="992187"/>
          </a:xfrm>
        </p:spPr>
        <p:txBody>
          <a:bodyPr/>
          <a:lstStyle/>
          <a:p>
            <a:pPr algn="l">
              <a:spcBef>
                <a:spcPts val="0"/>
              </a:spcBef>
              <a:spcAft>
                <a:spcPts val="384"/>
              </a:spcAft>
              <a:buNone/>
            </a:pPr>
            <a:r>
              <a:rPr lang="en-US" sz="2600" b="1" i="0" dirty="0" err="1">
                <a:solidFill>
                  <a:srgbClr val="0099CC"/>
                </a:solidFill>
                <a:effectLst>
                  <a:outerShdw blurRad="38100" dist="38100" dir="2700000" algn="tl">
                    <a:srgbClr val="C0C0C0"/>
                  </a:outerShdw>
                </a:effectLst>
                <a:latin typeface="Arial"/>
                <a:ea typeface="+mj-ea"/>
                <a:cs typeface="+mj-cs"/>
              </a:rPr>
              <a:t>Выполнение</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измерений</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методом</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визуальной</a:t>
            </a:r>
            <a:r>
              <a:rPr lang="en-US" sz="2600" b="1" i="0" dirty="0">
                <a:solidFill>
                  <a:srgbClr val="0099CC"/>
                </a:solidFill>
                <a:effectLst>
                  <a:outerShdw blurRad="38100" dist="38100" dir="2700000" algn="tl">
                    <a:srgbClr val="C0C0C0"/>
                  </a:outerShdw>
                </a:effectLst>
                <a:latin typeface="Arial"/>
                <a:ea typeface="+mj-ea"/>
                <a:cs typeface="+mj-cs"/>
              </a:rPr>
              <a:t> </a:t>
            </a:r>
            <a:r>
              <a:rPr lang="en-US" sz="2600" b="1" i="0" dirty="0" err="1">
                <a:solidFill>
                  <a:srgbClr val="0099CC"/>
                </a:solidFill>
                <a:effectLst>
                  <a:outerShdw blurRad="38100" dist="38100" dir="2700000" algn="tl">
                    <a:srgbClr val="C0C0C0"/>
                  </a:outerShdw>
                </a:effectLst>
                <a:latin typeface="Arial"/>
                <a:ea typeface="+mj-ea"/>
                <a:cs typeface="+mj-cs"/>
              </a:rPr>
              <a:t>оценки</a:t>
            </a:r>
            <a:endParaRPr lang="en-US" sz="2600" b="1" i="0" dirty="0">
              <a:solidFill>
                <a:srgbClr val="0099CC"/>
              </a:solidFill>
              <a:effectLst>
                <a:outerShdw blurRad="38100" dist="38100" dir="2700000" algn="tl">
                  <a:srgbClr val="C0C0C0"/>
                </a:outerShdw>
              </a:effectLst>
              <a:latin typeface="Arial"/>
              <a:ea typeface="+mj-ea"/>
              <a:cs typeface="+mj-cs"/>
            </a:endParaRPr>
          </a:p>
        </p:txBody>
      </p:sp>
      <p:sp>
        <p:nvSpPr>
          <p:cNvPr id="162819" name="Rectangle 3"/>
          <p:cNvSpPr>
            <a:spLocks noGrp="1" noChangeArrowheads="1"/>
          </p:cNvSpPr>
          <p:nvPr>
            <p:ph type="body" idx="1"/>
          </p:nvPr>
        </p:nvSpPr>
        <p:spPr>
          <a:xfrm>
            <a:off x="762000" y="5105400"/>
            <a:ext cx="7696200" cy="1524000"/>
          </a:xfrm>
        </p:spPr>
        <p:txBody>
          <a:bodyPr/>
          <a:lstStyle/>
          <a:p>
            <a:pPr marL="228600" indent="-228600" algn="l">
              <a:spcBef>
                <a:spcPts val="0"/>
              </a:spcBef>
              <a:spcAft>
                <a:spcPts val="500"/>
              </a:spcAft>
              <a:buClr>
                <a:srgbClr val="0099CC"/>
              </a:buClr>
              <a:buFont typeface="Wingdings"/>
              <a:buChar char="§"/>
            </a:pPr>
            <a:r>
              <a:rPr lang="en-US" sz="1600" b="0" i="0" dirty="0" err="1">
                <a:solidFill>
                  <a:srgbClr val="000000"/>
                </a:solidFill>
                <a:latin typeface="Arial"/>
                <a:ea typeface="+mn-ea"/>
                <a:cs typeface="+mn-cs"/>
              </a:rPr>
              <a:t>Период</a:t>
            </a:r>
            <a:r>
              <a:rPr lang="en-US" sz="1600" b="0" i="0" dirty="0">
                <a:solidFill>
                  <a:srgbClr val="000000"/>
                </a:solidFill>
                <a:latin typeface="Arial"/>
                <a:ea typeface="+mn-ea"/>
                <a:cs typeface="+mn-cs"/>
              </a:rPr>
              <a:t> (T) = 4 </a:t>
            </a:r>
            <a:r>
              <a:rPr lang="en-US" sz="1600" b="0" i="0" dirty="0" err="1">
                <a:solidFill>
                  <a:srgbClr val="000000"/>
                </a:solidFill>
                <a:latin typeface="Arial"/>
                <a:ea typeface="+mn-ea"/>
                <a:cs typeface="+mn-cs"/>
              </a:rPr>
              <a:t>деления</a:t>
            </a:r>
            <a:r>
              <a:rPr lang="en-US" sz="1600" b="0" i="0" dirty="0">
                <a:solidFill>
                  <a:srgbClr val="000000"/>
                </a:solidFill>
                <a:latin typeface="Arial"/>
                <a:ea typeface="+mn-ea"/>
                <a:cs typeface="+mn-cs"/>
              </a:rPr>
              <a:t> x 1 </a:t>
            </a:r>
            <a:r>
              <a:rPr lang="en-US" sz="1600" b="0" i="0" dirty="0" err="1">
                <a:solidFill>
                  <a:srgbClr val="000000"/>
                </a:solidFill>
                <a:latin typeface="Arial"/>
                <a:ea typeface="+mn-ea"/>
                <a:cs typeface="+mn-cs"/>
              </a:rPr>
              <a:t>мкс</a:t>
            </a:r>
            <a:r>
              <a:rPr lang="en-US" sz="1600" b="0" i="0" dirty="0">
                <a:solidFill>
                  <a:srgbClr val="000000"/>
                </a:solidFill>
                <a:latin typeface="Arial"/>
                <a:ea typeface="+mn-ea"/>
                <a:cs typeface="+mn-cs"/>
              </a:rPr>
              <a:t>/</a:t>
            </a:r>
            <a:r>
              <a:rPr lang="en-US" sz="1600" b="0" i="0" dirty="0" err="1">
                <a:solidFill>
                  <a:srgbClr val="000000"/>
                </a:solidFill>
                <a:latin typeface="Arial"/>
                <a:ea typeface="+mn-ea"/>
                <a:cs typeface="+mn-cs"/>
              </a:rPr>
              <a:t>деление</a:t>
            </a:r>
            <a:r>
              <a:rPr lang="en-US" sz="1600" b="0" i="0" dirty="0">
                <a:solidFill>
                  <a:srgbClr val="000000"/>
                </a:solidFill>
                <a:latin typeface="Arial"/>
                <a:ea typeface="+mn-ea"/>
                <a:cs typeface="+mn-cs"/>
              </a:rPr>
              <a:t> = 4 </a:t>
            </a:r>
            <a:r>
              <a:rPr lang="en-US" sz="1600" b="0" i="0" dirty="0" err="1">
                <a:solidFill>
                  <a:srgbClr val="000000"/>
                </a:solidFill>
                <a:latin typeface="Arial"/>
                <a:ea typeface="+mn-ea"/>
                <a:cs typeface="+mn-cs"/>
              </a:rPr>
              <a:t>мкс</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Част</a:t>
            </a:r>
            <a:r>
              <a:rPr lang="en-US" sz="1600" b="0" i="0" dirty="0">
                <a:solidFill>
                  <a:srgbClr val="000000"/>
                </a:solidFill>
                <a:latin typeface="Arial"/>
                <a:ea typeface="+mn-ea"/>
                <a:cs typeface="+mn-cs"/>
              </a:rPr>
              <a:t> = 1/T = 250 </a:t>
            </a:r>
            <a:r>
              <a:rPr lang="en-US" sz="1600" b="0" i="0" dirty="0" err="1">
                <a:solidFill>
                  <a:srgbClr val="000000"/>
                </a:solidFill>
                <a:latin typeface="Arial"/>
                <a:ea typeface="+mn-ea"/>
                <a:cs typeface="+mn-cs"/>
              </a:rPr>
              <a:t>кГц</a:t>
            </a:r>
            <a:r>
              <a:rPr lang="en-US" sz="1600" b="0" i="0" dirty="0">
                <a:solidFill>
                  <a:srgbClr val="000000"/>
                </a:solidFill>
                <a:latin typeface="Arial"/>
                <a:ea typeface="+mn-ea"/>
                <a:cs typeface="+mn-cs"/>
              </a:rPr>
              <a:t>.</a:t>
            </a:r>
          </a:p>
          <a:p>
            <a:pPr marL="228600" indent="-228600" algn="l">
              <a:spcBef>
                <a:spcPts val="0"/>
              </a:spcBef>
              <a:spcAft>
                <a:spcPts val="500"/>
              </a:spcAft>
              <a:buClr>
                <a:srgbClr val="0099CC"/>
              </a:buClr>
              <a:buFont typeface="Wingdings"/>
              <a:buChar char="§"/>
            </a:pPr>
            <a:r>
              <a:rPr lang="en-US" sz="1600" b="0" i="0" dirty="0">
                <a:solidFill>
                  <a:srgbClr val="000000"/>
                </a:solidFill>
                <a:latin typeface="Arial"/>
                <a:ea typeface="+mn-ea"/>
                <a:cs typeface="+mn-cs"/>
              </a:rPr>
              <a:t>V </a:t>
            </a:r>
            <a:r>
              <a:rPr lang="en-US" sz="1600" b="0" i="0" dirty="0" err="1">
                <a:solidFill>
                  <a:srgbClr val="000000"/>
                </a:solidFill>
                <a:latin typeface="Arial"/>
                <a:ea typeface="+mn-ea"/>
                <a:cs typeface="+mn-cs"/>
              </a:rPr>
              <a:t>парный</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импульс</a:t>
            </a:r>
            <a:r>
              <a:rPr lang="en-US" sz="1600" b="0" i="0" dirty="0">
                <a:solidFill>
                  <a:srgbClr val="000000"/>
                </a:solidFill>
                <a:latin typeface="Arial"/>
                <a:ea typeface="+mn-ea"/>
                <a:cs typeface="+mn-cs"/>
              </a:rPr>
              <a:t> = 6 </a:t>
            </a:r>
            <a:r>
              <a:rPr lang="en-US" sz="1600" b="0" i="0" dirty="0" err="1">
                <a:solidFill>
                  <a:srgbClr val="000000"/>
                </a:solidFill>
                <a:latin typeface="Arial"/>
                <a:ea typeface="+mn-ea"/>
                <a:cs typeface="+mn-cs"/>
              </a:rPr>
              <a:t>делений</a:t>
            </a:r>
            <a:r>
              <a:rPr lang="en-US" sz="1600" b="0" i="0" dirty="0">
                <a:solidFill>
                  <a:srgbClr val="000000"/>
                </a:solidFill>
                <a:latin typeface="Arial"/>
                <a:ea typeface="+mn-ea"/>
                <a:cs typeface="+mn-cs"/>
              </a:rPr>
              <a:t> x 1 В/</a:t>
            </a:r>
            <a:r>
              <a:rPr lang="en-US" sz="1600" b="0" i="0" dirty="0" err="1">
                <a:solidFill>
                  <a:srgbClr val="000000"/>
                </a:solidFill>
                <a:latin typeface="Arial"/>
                <a:ea typeface="+mn-ea"/>
                <a:cs typeface="+mn-cs"/>
              </a:rPr>
              <a:t>деление</a:t>
            </a:r>
            <a:r>
              <a:rPr lang="en-US" sz="1600" b="0" i="0" dirty="0">
                <a:solidFill>
                  <a:srgbClr val="000000"/>
                </a:solidFill>
                <a:latin typeface="Arial"/>
                <a:ea typeface="+mn-ea"/>
                <a:cs typeface="+mn-cs"/>
              </a:rPr>
              <a:t> = 6 В </a:t>
            </a:r>
            <a:r>
              <a:rPr lang="en-US" sz="1600" b="0" i="0" dirty="0" err="1">
                <a:solidFill>
                  <a:srgbClr val="000000"/>
                </a:solidFill>
                <a:latin typeface="Arial"/>
                <a:ea typeface="+mn-ea"/>
                <a:cs typeface="+mn-cs"/>
              </a:rPr>
              <a:t>при</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парном</a:t>
            </a:r>
            <a:r>
              <a:rPr lang="en-US" sz="1600" b="0" i="0" dirty="0">
                <a:solidFill>
                  <a:srgbClr val="000000"/>
                </a:solidFill>
                <a:latin typeface="Arial"/>
                <a:ea typeface="+mn-ea"/>
                <a:cs typeface="+mn-cs"/>
              </a:rPr>
              <a:t> </a:t>
            </a:r>
            <a:r>
              <a:rPr lang="en-US" sz="1600" b="0" i="0" dirty="0" err="1">
                <a:solidFill>
                  <a:srgbClr val="000000"/>
                </a:solidFill>
                <a:latin typeface="Arial"/>
                <a:ea typeface="+mn-ea"/>
                <a:cs typeface="+mn-cs"/>
              </a:rPr>
              <a:t>импульсе</a:t>
            </a:r>
            <a:endParaRPr lang="en-US" sz="1600" b="0" i="0" dirty="0">
              <a:solidFill>
                <a:srgbClr val="000000"/>
              </a:solidFill>
              <a:latin typeface="Arial"/>
              <a:ea typeface="+mn-ea"/>
              <a:cs typeface="+mn-cs"/>
            </a:endParaRPr>
          </a:p>
          <a:p>
            <a:pPr marL="228600" indent="-228600" algn="l">
              <a:spcBef>
                <a:spcPts val="0"/>
              </a:spcBef>
              <a:spcAft>
                <a:spcPts val="500"/>
              </a:spcAft>
              <a:buClr>
                <a:srgbClr val="0099CC"/>
              </a:buClr>
              <a:buFont typeface="Wingdings"/>
              <a:buChar char="§"/>
            </a:pPr>
            <a:r>
              <a:rPr lang="en-US" sz="1600" b="0" i="0" dirty="0">
                <a:solidFill>
                  <a:srgbClr val="000000"/>
                </a:solidFill>
                <a:latin typeface="Arial"/>
                <a:ea typeface="+mn-ea"/>
                <a:cs typeface="+mn-cs"/>
              </a:rPr>
              <a:t>V </a:t>
            </a:r>
            <a:r>
              <a:rPr lang="en-US" sz="1600" b="0" i="0" dirty="0" err="1">
                <a:solidFill>
                  <a:srgbClr val="000000"/>
                </a:solidFill>
                <a:latin typeface="Arial"/>
                <a:ea typeface="+mn-ea"/>
                <a:cs typeface="+mn-cs"/>
              </a:rPr>
              <a:t>макс</a:t>
            </a:r>
            <a:r>
              <a:rPr lang="en-US" sz="1600" b="0" i="0" dirty="0">
                <a:solidFill>
                  <a:srgbClr val="000000"/>
                </a:solidFill>
                <a:latin typeface="Arial"/>
                <a:ea typeface="+mn-ea"/>
                <a:cs typeface="+mn-cs"/>
              </a:rPr>
              <a:t> = +4 </a:t>
            </a:r>
            <a:r>
              <a:rPr lang="en-US" sz="1600" b="0" i="0" dirty="0" err="1">
                <a:solidFill>
                  <a:srgbClr val="000000"/>
                </a:solidFill>
                <a:latin typeface="Arial"/>
                <a:ea typeface="+mn-ea"/>
                <a:cs typeface="+mn-cs"/>
              </a:rPr>
              <a:t>деления</a:t>
            </a:r>
            <a:r>
              <a:rPr lang="en-US" sz="1600" b="0" i="0" dirty="0">
                <a:solidFill>
                  <a:srgbClr val="000000"/>
                </a:solidFill>
                <a:latin typeface="Arial"/>
                <a:ea typeface="+mn-ea"/>
                <a:cs typeface="+mn-cs"/>
              </a:rPr>
              <a:t> x 1 В/</a:t>
            </a:r>
            <a:r>
              <a:rPr lang="en-US" sz="1600" b="0" i="0" dirty="0" err="1">
                <a:solidFill>
                  <a:srgbClr val="000000"/>
                </a:solidFill>
                <a:latin typeface="Arial"/>
                <a:ea typeface="+mn-ea"/>
                <a:cs typeface="+mn-cs"/>
              </a:rPr>
              <a:t>деление</a:t>
            </a:r>
            <a:r>
              <a:rPr lang="en-US" sz="1600" b="0" i="0" dirty="0">
                <a:solidFill>
                  <a:srgbClr val="000000"/>
                </a:solidFill>
                <a:latin typeface="Arial"/>
                <a:ea typeface="+mn-ea"/>
                <a:cs typeface="+mn-cs"/>
              </a:rPr>
              <a:t> = +4 В, </a:t>
            </a:r>
            <a:r>
              <a:rPr lang="en-US" sz="1600" b="0" i="0" dirty="0">
                <a:solidFill>
                  <a:srgbClr val="FF0000"/>
                </a:solidFill>
                <a:latin typeface="Arial"/>
                <a:ea typeface="+mn-ea"/>
                <a:cs typeface="+mn-cs"/>
              </a:rPr>
              <a:t>V </a:t>
            </a:r>
            <a:r>
              <a:rPr lang="en-US" sz="1600" b="0" i="0" dirty="0" err="1">
                <a:solidFill>
                  <a:srgbClr val="FF0000"/>
                </a:solidFill>
                <a:latin typeface="Arial"/>
                <a:ea typeface="+mn-ea"/>
                <a:cs typeface="+mn-cs"/>
              </a:rPr>
              <a:t>мин</a:t>
            </a:r>
            <a:r>
              <a:rPr lang="en-US" sz="1600" b="0" i="0" dirty="0">
                <a:solidFill>
                  <a:srgbClr val="FF0000"/>
                </a:solidFill>
                <a:latin typeface="Arial"/>
                <a:ea typeface="+mn-ea"/>
                <a:cs typeface="+mn-cs"/>
              </a:rPr>
              <a:t> = ?</a:t>
            </a:r>
          </a:p>
        </p:txBody>
      </p:sp>
      <p:sp>
        <p:nvSpPr>
          <p:cNvPr id="8" name="TextBox 7"/>
          <p:cNvSpPr txBox="1"/>
          <p:nvPr/>
        </p:nvSpPr>
        <p:spPr>
          <a:xfrm rot="16200000">
            <a:off x="3318217" y="3124058"/>
            <a:ext cx="1626920" cy="276999"/>
          </a:xfrm>
          <a:prstGeom prst="rect">
            <a:avLst/>
          </a:prstGeom>
          <a:noFill/>
        </p:spPr>
        <p:txBody>
          <a:bodyPr wrap="none" rtlCol="0">
            <a:spAutoFit/>
          </a:bodyPr>
          <a:lstStyle/>
          <a:p>
            <a:pPr algn="l">
              <a:buNone/>
            </a:pPr>
            <a:r>
              <a:rPr lang="en-US" sz="1200" b="1" i="0" dirty="0">
                <a:solidFill>
                  <a:srgbClr val="FFFF00"/>
                </a:solidFill>
                <a:latin typeface="Arial"/>
                <a:ea typeface="+mn-ea"/>
                <a:cs typeface="+mn-cs"/>
              </a:rPr>
              <a:t>V </a:t>
            </a:r>
            <a:r>
              <a:rPr lang="en-US" sz="1200" b="1" i="0" dirty="0" err="1">
                <a:solidFill>
                  <a:srgbClr val="FFFF00"/>
                </a:solidFill>
                <a:latin typeface="Arial"/>
                <a:ea typeface="+mn-ea"/>
                <a:cs typeface="+mn-cs"/>
              </a:rPr>
              <a:t>парный</a:t>
            </a:r>
            <a:r>
              <a:rPr lang="en-US" sz="1200" b="1" i="0" dirty="0">
                <a:solidFill>
                  <a:srgbClr val="FFFF00"/>
                </a:solidFill>
                <a:latin typeface="Arial"/>
                <a:ea typeface="+mn-ea"/>
                <a:cs typeface="+mn-cs"/>
              </a:rPr>
              <a:t> </a:t>
            </a:r>
            <a:r>
              <a:rPr lang="en-US" sz="1200" b="1" i="0" dirty="0" err="1">
                <a:solidFill>
                  <a:srgbClr val="FFFF00"/>
                </a:solidFill>
                <a:latin typeface="Arial"/>
                <a:ea typeface="+mn-ea"/>
                <a:cs typeface="+mn-cs"/>
              </a:rPr>
              <a:t>импульс</a:t>
            </a:r>
            <a:endParaRPr lang="en-US" sz="1200" b="1" i="0" dirty="0">
              <a:solidFill>
                <a:srgbClr val="FFFF00"/>
              </a:solidFill>
              <a:latin typeface="Arial"/>
              <a:ea typeface="+mn-ea"/>
              <a:cs typeface="+mn-cs"/>
            </a:endParaRPr>
          </a:p>
        </p:txBody>
      </p:sp>
      <p:sp>
        <p:nvSpPr>
          <p:cNvPr id="9" name="TextBox 8"/>
          <p:cNvSpPr txBox="1"/>
          <p:nvPr/>
        </p:nvSpPr>
        <p:spPr>
          <a:xfrm>
            <a:off x="4847772" y="4500336"/>
            <a:ext cx="742511" cy="307777"/>
          </a:xfrm>
          <a:prstGeom prst="rect">
            <a:avLst/>
          </a:prstGeom>
          <a:noFill/>
        </p:spPr>
        <p:txBody>
          <a:bodyPr wrap="none" rtlCol="0">
            <a:spAutoFit/>
          </a:bodyPr>
          <a:lstStyle/>
          <a:p>
            <a:pPr algn="l">
              <a:buNone/>
            </a:pPr>
            <a:r>
              <a:rPr lang="en-US" sz="1400" b="1" i="0">
                <a:solidFill>
                  <a:srgbClr val="FFFF00"/>
                </a:solidFill>
                <a:latin typeface="Arial"/>
                <a:ea typeface="+mn-ea"/>
                <a:cs typeface="+mn-cs"/>
              </a:rPr>
              <a:t>Период</a:t>
            </a:r>
          </a:p>
        </p:txBody>
      </p:sp>
      <p:cxnSp>
        <p:nvCxnSpPr>
          <p:cNvPr id="12" name="Straight Arrow Connector 11"/>
          <p:cNvCxnSpPr/>
          <p:nvPr/>
        </p:nvCxnSpPr>
        <p:spPr bwMode="auto">
          <a:xfrm>
            <a:off x="4161972" y="4076018"/>
            <a:ext cx="1589" cy="394384"/>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16" name="Straight Arrow Connector 15"/>
          <p:cNvCxnSpPr/>
          <p:nvPr/>
        </p:nvCxnSpPr>
        <p:spPr bwMode="auto">
          <a:xfrm>
            <a:off x="5733144" y="4648200"/>
            <a:ext cx="6096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20" name="Oval 19"/>
          <p:cNvSpPr/>
          <p:nvPr/>
        </p:nvSpPr>
        <p:spPr bwMode="auto">
          <a:xfrm>
            <a:off x="5933683" y="1342572"/>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1" name="Oval 20"/>
          <p:cNvSpPr/>
          <p:nvPr/>
        </p:nvSpPr>
        <p:spPr bwMode="auto">
          <a:xfrm>
            <a:off x="1985797" y="1357086"/>
            <a:ext cx="685800" cy="3810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22" name="TextBox 21"/>
          <p:cNvSpPr txBox="1"/>
          <p:nvPr/>
        </p:nvSpPr>
        <p:spPr>
          <a:xfrm>
            <a:off x="1905000" y="1718846"/>
            <a:ext cx="2194190" cy="276999"/>
          </a:xfrm>
          <a:prstGeom prst="rect">
            <a:avLst/>
          </a:prstGeom>
          <a:noFill/>
        </p:spPr>
        <p:txBody>
          <a:bodyPr wrap="none" rtlCol="0">
            <a:spAutoFit/>
          </a:bodyPr>
          <a:lstStyle/>
          <a:p>
            <a:pPr algn="l">
              <a:buNone/>
            </a:pPr>
            <a:r>
              <a:rPr lang="en-US" sz="1200" b="1" i="0" dirty="0" err="1">
                <a:solidFill>
                  <a:srgbClr val="FFFF00"/>
                </a:solidFill>
                <a:latin typeface="Arial"/>
                <a:ea typeface="+mn-ea"/>
                <a:cs typeface="+mn-cs"/>
              </a:rPr>
              <a:t>Отклонение</a:t>
            </a:r>
            <a:r>
              <a:rPr lang="en-US" sz="1200" b="1" i="0" dirty="0">
                <a:solidFill>
                  <a:srgbClr val="FFFF00"/>
                </a:solidFill>
                <a:latin typeface="Arial"/>
                <a:ea typeface="+mn-ea"/>
                <a:cs typeface="+mn-cs"/>
              </a:rPr>
              <a:t> = 1 В/</a:t>
            </a:r>
            <a:r>
              <a:rPr lang="en-US" sz="1200" b="1" i="0" dirty="0" err="1">
                <a:solidFill>
                  <a:srgbClr val="FFFF00"/>
                </a:solidFill>
                <a:latin typeface="Arial"/>
                <a:ea typeface="+mn-ea"/>
                <a:cs typeface="+mn-cs"/>
              </a:rPr>
              <a:t>деление</a:t>
            </a:r>
            <a:endParaRPr lang="en-US" sz="1200" b="1" i="0" dirty="0">
              <a:solidFill>
                <a:srgbClr val="FFFF00"/>
              </a:solidFill>
              <a:latin typeface="Arial"/>
              <a:ea typeface="+mn-ea"/>
              <a:cs typeface="+mn-cs"/>
            </a:endParaRPr>
          </a:p>
        </p:txBody>
      </p:sp>
      <p:sp>
        <p:nvSpPr>
          <p:cNvPr id="23" name="TextBox 22"/>
          <p:cNvSpPr txBox="1"/>
          <p:nvPr/>
        </p:nvSpPr>
        <p:spPr>
          <a:xfrm>
            <a:off x="5200711" y="1718846"/>
            <a:ext cx="2213683" cy="276999"/>
          </a:xfrm>
          <a:prstGeom prst="rect">
            <a:avLst/>
          </a:prstGeom>
          <a:noFill/>
        </p:spPr>
        <p:txBody>
          <a:bodyPr wrap="none" rtlCol="0">
            <a:spAutoFit/>
          </a:bodyPr>
          <a:lstStyle/>
          <a:p>
            <a:pPr algn="l">
              <a:buNone/>
            </a:pPr>
            <a:r>
              <a:rPr lang="en-US" sz="1200" b="1" i="0" dirty="0" err="1">
                <a:solidFill>
                  <a:srgbClr val="FFFF00"/>
                </a:solidFill>
                <a:latin typeface="Arial"/>
                <a:ea typeface="+mn-ea"/>
                <a:cs typeface="+mn-cs"/>
              </a:rPr>
              <a:t>Развертка</a:t>
            </a:r>
            <a:r>
              <a:rPr lang="en-US" sz="1200" b="1" i="0" dirty="0">
                <a:solidFill>
                  <a:srgbClr val="FFFF00"/>
                </a:solidFill>
                <a:latin typeface="Arial"/>
                <a:ea typeface="+mn-ea"/>
                <a:cs typeface="+mn-cs"/>
              </a:rPr>
              <a:t> = 1 </a:t>
            </a:r>
            <a:r>
              <a:rPr lang="en-US" sz="1200" b="1" i="0" dirty="0" err="1">
                <a:solidFill>
                  <a:srgbClr val="FFFF00"/>
                </a:solidFill>
                <a:latin typeface="Arial"/>
                <a:ea typeface="+mn-ea"/>
                <a:cs typeface="+mn-cs"/>
              </a:rPr>
              <a:t>мкс</a:t>
            </a:r>
            <a:r>
              <a:rPr lang="en-US" sz="1200" b="1" i="0" dirty="0">
                <a:solidFill>
                  <a:srgbClr val="FFFF00"/>
                </a:solidFill>
                <a:latin typeface="Arial"/>
                <a:ea typeface="+mn-ea"/>
                <a:cs typeface="+mn-cs"/>
              </a:rPr>
              <a:t>/</a:t>
            </a:r>
            <a:r>
              <a:rPr lang="en-US" sz="1200" b="1" i="0" dirty="0" err="1">
                <a:solidFill>
                  <a:srgbClr val="FFFF00"/>
                </a:solidFill>
                <a:latin typeface="Arial"/>
                <a:ea typeface="+mn-ea"/>
                <a:cs typeface="+mn-cs"/>
              </a:rPr>
              <a:t>деление</a:t>
            </a:r>
            <a:endParaRPr lang="en-US" sz="1200" b="1" i="0" dirty="0">
              <a:solidFill>
                <a:srgbClr val="FFFF00"/>
              </a:solidFill>
              <a:latin typeface="Arial"/>
              <a:ea typeface="+mn-ea"/>
              <a:cs typeface="+mn-cs"/>
            </a:endParaRPr>
          </a:p>
        </p:txBody>
      </p:sp>
      <p:cxnSp>
        <p:nvCxnSpPr>
          <p:cNvPr id="17" name="Straight Arrow Connector 16"/>
          <p:cNvCxnSpPr/>
          <p:nvPr/>
        </p:nvCxnSpPr>
        <p:spPr bwMode="auto">
          <a:xfrm flipV="1">
            <a:off x="4161972" y="1999344"/>
            <a:ext cx="1589" cy="439056"/>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0" name="Straight Arrow Connector 29"/>
          <p:cNvCxnSpPr/>
          <p:nvPr/>
        </p:nvCxnSpPr>
        <p:spPr bwMode="auto">
          <a:xfrm rot="10800000" flipV="1">
            <a:off x="4176488" y="4648200"/>
            <a:ext cx="624113"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sp>
        <p:nvSpPr>
          <p:cNvPr id="32" name="TextBox 31"/>
          <p:cNvSpPr txBox="1"/>
          <p:nvPr/>
        </p:nvSpPr>
        <p:spPr>
          <a:xfrm rot="16200000">
            <a:off x="2759875" y="2658112"/>
            <a:ext cx="687111" cy="276999"/>
          </a:xfrm>
          <a:prstGeom prst="rect">
            <a:avLst/>
          </a:prstGeom>
          <a:noFill/>
        </p:spPr>
        <p:txBody>
          <a:bodyPr wrap="none" rtlCol="0">
            <a:spAutoFit/>
          </a:bodyPr>
          <a:lstStyle/>
          <a:p>
            <a:pPr algn="l">
              <a:buNone/>
            </a:pPr>
            <a:r>
              <a:rPr lang="en-US" sz="1200" b="1" i="0" dirty="0">
                <a:solidFill>
                  <a:srgbClr val="FFFF00"/>
                </a:solidFill>
                <a:latin typeface="Arial"/>
                <a:ea typeface="+mn-ea"/>
                <a:cs typeface="+mn-cs"/>
              </a:rPr>
              <a:t>V </a:t>
            </a:r>
            <a:r>
              <a:rPr lang="en-US" sz="1200" b="1" i="0" dirty="0" err="1">
                <a:solidFill>
                  <a:srgbClr val="FFFF00"/>
                </a:solidFill>
                <a:latin typeface="Arial"/>
                <a:ea typeface="+mn-ea"/>
                <a:cs typeface="+mn-cs"/>
              </a:rPr>
              <a:t>макс</a:t>
            </a:r>
            <a:endParaRPr lang="en-US" sz="1200" b="1" i="0" dirty="0">
              <a:solidFill>
                <a:srgbClr val="FFFF00"/>
              </a:solidFill>
              <a:latin typeface="Arial"/>
              <a:ea typeface="+mn-ea"/>
              <a:cs typeface="+mn-cs"/>
            </a:endParaRPr>
          </a:p>
        </p:txBody>
      </p:sp>
      <p:cxnSp>
        <p:nvCxnSpPr>
          <p:cNvPr id="33" name="Straight Arrow Connector 32"/>
          <p:cNvCxnSpPr/>
          <p:nvPr/>
        </p:nvCxnSpPr>
        <p:spPr bwMode="auto">
          <a:xfrm rot="5400000" flipH="1" flipV="1">
            <a:off x="2924969" y="2247106"/>
            <a:ext cx="381000" cy="1588"/>
          </a:xfrm>
          <a:prstGeom prst="straightConnector1">
            <a:avLst/>
          </a:prstGeom>
          <a:solidFill>
            <a:schemeClr val="accent1"/>
          </a:solidFill>
          <a:ln w="25400" cap="flat" cmpd="sng" algn="ctr">
            <a:solidFill>
              <a:srgbClr val="FFFF00"/>
            </a:solidFill>
            <a:prstDash val="solid"/>
            <a:round/>
            <a:headEnd type="none" w="med" len="med"/>
            <a:tailEnd type="arrow"/>
          </a:ln>
          <a:effectLst/>
        </p:spPr>
      </p:cxnSp>
      <p:cxnSp>
        <p:nvCxnSpPr>
          <p:cNvPr id="35" name="Straight Arrow Connector 34"/>
          <p:cNvCxnSpPr/>
          <p:nvPr/>
        </p:nvCxnSpPr>
        <p:spPr bwMode="auto">
          <a:xfrm rot="5400000" flipH="1" flipV="1">
            <a:off x="2886075" y="3436260"/>
            <a:ext cx="457200" cy="1588"/>
          </a:xfrm>
          <a:prstGeom prst="straightConnector1">
            <a:avLst/>
          </a:prstGeom>
          <a:solidFill>
            <a:schemeClr val="accent1"/>
          </a:solidFill>
          <a:ln w="25400" cap="flat" cmpd="sng" algn="ctr">
            <a:solidFill>
              <a:srgbClr val="FFFF00"/>
            </a:solidFill>
            <a:prstDash val="solid"/>
            <a:round/>
            <a:headEnd type="oval" w="med" len="med"/>
            <a:tailEnd type="none"/>
          </a:ln>
          <a:effectLst/>
        </p:spPr>
      </p:cxnSp>
      <p:sp>
        <p:nvSpPr>
          <p:cNvPr id="39" name="TextBox 38"/>
          <p:cNvSpPr txBox="1"/>
          <p:nvPr/>
        </p:nvSpPr>
        <p:spPr>
          <a:xfrm>
            <a:off x="-228600" y="3319438"/>
            <a:ext cx="1905000" cy="461665"/>
          </a:xfrm>
          <a:prstGeom prst="rect">
            <a:avLst/>
          </a:prstGeom>
          <a:noFill/>
        </p:spPr>
        <p:txBody>
          <a:bodyPr wrap="square" rtlCol="0">
            <a:spAutoFit/>
          </a:bodyPr>
          <a:lstStyle/>
          <a:p>
            <a:pPr algn="ctr">
              <a:buNone/>
            </a:pPr>
            <a:r>
              <a:rPr lang="en-US" sz="1200" b="1" i="0" dirty="0" err="1">
                <a:latin typeface="Arial"/>
                <a:ea typeface="+mn-ea"/>
                <a:cs typeface="+mn-cs"/>
              </a:rPr>
              <a:t>Индикатор</a:t>
            </a:r>
            <a:r>
              <a:rPr lang="en-US" sz="1200" b="1" i="0" dirty="0">
                <a:latin typeface="Arial"/>
                <a:ea typeface="+mn-ea"/>
                <a:cs typeface="+mn-cs"/>
              </a:rPr>
              <a:t> </a:t>
            </a:r>
            <a:r>
              <a:rPr lang="en-US" sz="1200" b="1" i="0" dirty="0" err="1">
                <a:latin typeface="Arial"/>
                <a:ea typeface="+mn-ea"/>
                <a:cs typeface="+mn-cs"/>
              </a:rPr>
              <a:t>уровня</a:t>
            </a:r>
            <a:r>
              <a:rPr lang="en-US" sz="1200" b="1" i="0" dirty="0">
                <a:latin typeface="Arial"/>
                <a:ea typeface="+mn-ea"/>
                <a:cs typeface="+mn-cs"/>
              </a:rPr>
              <a:t> </a:t>
            </a:r>
            <a:r>
              <a:rPr lang="en-US" sz="1200" b="1" i="0" dirty="0" err="1">
                <a:latin typeface="Arial"/>
                <a:ea typeface="+mn-ea"/>
                <a:cs typeface="+mn-cs"/>
              </a:rPr>
              <a:t>заземления</a:t>
            </a:r>
            <a:r>
              <a:rPr lang="en-US" sz="1200" b="1" i="0" dirty="0">
                <a:latin typeface="Arial"/>
                <a:ea typeface="+mn-ea"/>
                <a:cs typeface="+mn-cs"/>
              </a:rPr>
              <a:t> (0,0 В)</a:t>
            </a:r>
          </a:p>
        </p:txBody>
      </p:sp>
      <p:cxnSp>
        <p:nvCxnSpPr>
          <p:cNvPr id="44" name="Straight Arrow Connector 43"/>
          <p:cNvCxnSpPr/>
          <p:nvPr/>
        </p:nvCxnSpPr>
        <p:spPr bwMode="auto">
          <a:xfrm>
            <a:off x="1447800" y="3704778"/>
            <a:ext cx="381000" cy="1588"/>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TextBox 24"/>
          <p:cNvSpPr txBox="1"/>
          <p:nvPr/>
        </p:nvSpPr>
        <p:spPr>
          <a:xfrm>
            <a:off x="1593991" y="762000"/>
            <a:ext cx="5829416" cy="369332"/>
          </a:xfrm>
          <a:prstGeom prst="rect">
            <a:avLst/>
          </a:prstGeom>
          <a:noFill/>
        </p:spPr>
        <p:txBody>
          <a:bodyPr wrap="none" rtlCol="0">
            <a:spAutoFit/>
          </a:bodyPr>
          <a:lstStyle/>
          <a:p>
            <a:pPr algn="l">
              <a:buNone/>
            </a:pPr>
            <a:r>
              <a:rPr lang="en-US" sz="1800" b="1" i="1" dirty="0" err="1">
                <a:latin typeface="Arial"/>
                <a:ea typeface="+mn-ea"/>
                <a:cs typeface="+mn-cs"/>
              </a:rPr>
              <a:t>Наиболее</a:t>
            </a:r>
            <a:r>
              <a:rPr lang="en-US" sz="1800" b="1" i="1" dirty="0">
                <a:latin typeface="Arial"/>
                <a:ea typeface="+mn-ea"/>
                <a:cs typeface="+mn-cs"/>
              </a:rPr>
              <a:t> </a:t>
            </a:r>
            <a:r>
              <a:rPr lang="en-US" sz="1800" b="1" i="1" dirty="0" err="1">
                <a:latin typeface="Arial"/>
                <a:ea typeface="+mn-ea"/>
                <a:cs typeface="+mn-cs"/>
              </a:rPr>
              <a:t>распространенный</a:t>
            </a:r>
            <a:r>
              <a:rPr lang="en-US" sz="1800" b="1" i="1" dirty="0">
                <a:latin typeface="Arial"/>
                <a:ea typeface="+mn-ea"/>
                <a:cs typeface="+mn-cs"/>
              </a:rPr>
              <a:t> </a:t>
            </a:r>
            <a:r>
              <a:rPr lang="en-US" sz="1800" b="1" i="1" dirty="0" err="1">
                <a:latin typeface="Arial"/>
                <a:ea typeface="+mn-ea"/>
                <a:cs typeface="+mn-cs"/>
              </a:rPr>
              <a:t>метод</a:t>
            </a:r>
            <a:r>
              <a:rPr lang="en-US" sz="1800" b="1" i="1" dirty="0">
                <a:latin typeface="Arial"/>
                <a:ea typeface="+mn-ea"/>
                <a:cs typeface="+mn-cs"/>
              </a:rPr>
              <a:t> </a:t>
            </a:r>
            <a:r>
              <a:rPr lang="en-US" sz="1800" b="1" i="1" dirty="0" err="1">
                <a:latin typeface="Arial"/>
                <a:ea typeface="+mn-ea"/>
                <a:cs typeface="+mn-cs"/>
              </a:rPr>
              <a:t>измерения</a:t>
            </a:r>
            <a:endParaRPr lang="en-US" sz="1800" b="1" i="1" dirty="0">
              <a:latin typeface="Arial"/>
              <a:ea typeface="+mn-ea"/>
              <a:cs typeface="+mn-cs"/>
            </a:endParaRPr>
          </a:p>
        </p:txBody>
      </p:sp>
      <p:sp>
        <p:nvSpPr>
          <p:cNvPr id="26" name="Oval 25"/>
          <p:cNvSpPr/>
          <p:nvPr/>
        </p:nvSpPr>
        <p:spPr bwMode="auto">
          <a:xfrm>
            <a:off x="1843314" y="3552372"/>
            <a:ext cx="304800" cy="304800"/>
          </a:xfrm>
          <a:prstGeom prst="ellipse">
            <a:avLst/>
          </a:prstGeom>
          <a:noFill/>
          <a:ln w="25400" cap="flat" cmpd="sng" algn="ctr">
            <a:solidFill>
              <a:srgbClr val="FF3300"/>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11587PHOTO" val="/9j/4AAQSkZJRgABAQAAAQABAAD/2wBDAAMCAgMCAgMDAwMEAwMEBQgFBQQEBQoHBwYIDAoMDAsKCwsNDhIQDQ4RDgsLEBYQERMUFRUVDA8XGBYUGBIUFRT/2wBDAQMEBAUEBQkFBQkUDQsNFBQUFBQUFBQUFBQUFBQUFBQUFBQUFBQUFBQUFBQUFBQUFBQUFBQUFBQUFBQUFBQUFBT/wAARCASuA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4AxjpRsqQDinhK6CCNUxVhEoSP24qdExQAwJSEYqxtqGQYOaAIyKRulB6ikPWgAoz0prU5RQAo/yKeBim1IgoEx23NKBinKKcF4oCwyk204jAoIxQIbjijbTiMU0nFABtpSM0Z7UU0A2kAxTtv+zQFqgBRmngZoVPapVXFAkNVMU8DFFNY1BViNuDTP4qc3TpTDmqQhf4qeoqMdalRc0wDGVPFMYVY24FMdMmgCAj0oPWnbCaUJzUAM2Zppjx0FWVjzS+UaB2Kvl804Jmp/LxTljz9aAREseeamCetTJFjrTtgAqC7EATn2p6jFSbDSbcYqyRQKdtpFHNSBaCuhAQRQGxUrpUJWgkUvxUbc9KdtppGKAIiuTTttO280u3BNAERGBmmHpUzLmmleaAsNUYFPXpSBeKcBg0CQ0g496TGBTyM0Fc9KBjAPoadtpQtKFoAZg0hWpdtG2gCAp9KQL7VNs9qNhqAItvtShak2ZpdnpQBGFOKXGBUhTpTSDVgMwRTlo2+2acFoAaRmomGCanK461GyZzQBDjmhelOZKbj3oAa55xSHg04jFNagBv0pN1Lto2kCgBB7U4cnmjbjiigB9KOTTFqQDFBIUUUUAFBOKKTbVgKRmg9qTbS0AI3SkI59aXgcUlQAYwaTHNKOtFACEZppHrT6QrQBGw4qNlP5VNt+lRleKaGiIjNJtAqTGaTbVDIiv51GRmpyvFR7cVAEW3ikxg8VKRTCOtOwFgDtUq9aTZgU4DFICaMZqYLio061IrVLAcVqJ1zxUof3prYPekBVZcVE1WmXrVdxVgMAqRRkU1V5qzFHkCgCILjpUinAqTyzntSbOelAmKnWngU1VwKkUcUDGleabjmpaQrQBERmmkc1IRk0m36UCsM24op9FAhPalVeaQDFPUUAKBmnAZFNyaFNBQ6msKkAzQyUAQ7aaUqbZ60/y80CsVNp3VLGtPMdKowadwsPAzSFKeopwXNIdiAp3pNmDU5XrTGoAFGBT9uaYD/k04HFACMgpyrSjmnAcelJlIQHFLnnFOK596YV5qRjqcVxTU4NSMeKsSIwMVItRnmlGRQDHt1qBhzT2amZyaCRuDTSOfapQM0jrxQVYix0op+O1GDQSN28UlPx7UUAMC80mOMU/HWkIoAbjIxTttOpNuKSAbjinBacF70ACmA0ikIp7dKSgBuM80mOaeOtIelQA3HNOVeKQGnDrQAEYpmM08nNAHSrAaFpwWnAU7HGKAImXimFamOOaaRigCuyUwpipz0qNvrSuBDtyKQpU23NLsyKYEOw0BalK89KbjFADCKaRzUvQUygBgHtTx0xSgZpQMUCsJ160badS7aB2GbaNvvUtN20EjCMUEcU6iquBHtpOhqUjNN2gmpGhoBpaXHHpRg0CG496Wg9KKAGEcUxqkIxUZHvQPcj6ml255pR2ooGMK0xlqUjNJg1YmQEYppHFTEU1loBFo4qRVAqFTyPSpQ2KgYp+XpSFsGkY1GTmpsBKJB3pfMzVfdSb/AHp2AsZ4xUbdKaG96UHmmAqLVuEZxVdKnjyKTAs7BimOnOMU9WyKQnpUgRhRmndBQTim07gFBXmnAdKXbmqAiYU3+KpttN2UAMxmlK07YR1o/Q0ANC08JQBzUqqOO1AFdlwaKsMmai8vBoAcn+c0pIApVGRSE0CYgNOHSmZ5xUijNVYLiEUBfwqXZilWPJNJjGqtOC45qRY6Ux0gIGFRlaslKZsp2C5EBmlCVKsdPVMUgIwpFOUU8x4oCUFXHKuRSNH1qRBT6CSvsxSE4BzUzDrVd6TKQ3qRS/hTOtPHI60xjWFNA5qXbzShaCCMLQR+FSbcCmEcUAMopc80lAARmiiigBNtIRin44pD0oAaOtOpAMGn/wANADaCcU4DNB6CgBhOKPWmng0mcdDzSYDi1MoJpdtSWAFOAzQBzTgMU0An8VDdKWjGKogTdShqaetGec0FIdTT+dOpOvOKBkbc1GRmpyMU0pSsQRLTttKRmjApMBtNYVJgU2kBGRTdtS7aAnNAEYXFO25qUJS7c1YEOMU4DFSbcU0DtQA3bRj3pwWlC80AREHFIRUxWmEc4xQBHjmginlcUUAN28UpFO20mDQBGRmmnintxTG4pskQ89qY1KT6U0mkA3bSHmlJ4pKB7hQV9+acBinYFUhkeBimleMZqVhxTWXApkjkFPpBxQT71BQ1u9MJp2RTWFAER5opSMfjShS1AAoyM09TzTQhp6oaAJl61KvWokHrUo60AShsU7dmmDpRUAKTmlC5poOakTpQUgVSKeBk04DNGcGmgsL5dKseOtCtgiplINDGQNHjmq0nFaDruFVJYzikBArjNTxuKrkYNIHINWQXC2RUTGmiTignIoAXd3phakbpSYNAEicmrcScVViq9D0oAds4oVakb5RUQPNAEqrSlKFOBTj0FUkJkRSmsmKkJxSUxkQX2qRRSbacDmgkXbmk2U8DNOK0ARgYpwPFOximkYpWHcY/IqvIKnaom5qRkQH5U9VoI5p1ACgZpQtA6UtAAVqNlxUu2mEYoAgPSm1I/wB2mkZoAZ1NOUUAZp6rmgBQMUhXnpT9tO289KAIttJjB96l2ikK0AM+9QRxTwMUhGKAIGFMIqcrk1Gy0AR0D3p2zPtRtxU2AUHFOHFNAzTulCLHA5peoqMHin54zVAIRim/rTjxmmnqKCAXpS0m6k3ECgBeKSkz60BqADGRRt+tGfWnY49qAGEU0jNTdabSsBGBingUhFOHWmkAu2loHvTh0p2AYVNN2/WpSM00jmkA0DjmlAx04paKAGkZphFSN0pp+lAERFFOYZqOgBfxobpSDrRzmrJGtTG609uTTGOTQBE1JUmOaQjtUAREcUnXrUhWjbQO4gHFPAzQBmlxgUCEphPrUh4xTDyfWrAdTSfanH1pCM1BQ2kPSnbaP4qAESLecYqYW4FPjGBUoIxUFWIDFjil2Z7VIzBabnNO5JHt9KcowaX86dTuAq9KG60lITRYBpbBqWJ6iqSMYosCLW7imO200q9Ka4yaLFXE83FTRvmqpXFPRsH0qRJl1WyKbIuaYr05pMUFFWVNtQY596nmfJqIDNWQKoNSAcU0Dj3pwHFAC7fbmjbT16UFaAEj61ahNVgMVPHx9KLAWCcio+9OU5pw61dhXFXrS0YxS4z3oEMOaAv4U8LSleaAGbaUDFOxxik6UAOUU/qaaDxTjjFNCY1qa1KxphNDBEbVHUrDNRn3qGWN3U8dqZtqReaQCdqcO1KABxS4NADQTiginYNB5FAFdhwaaRipiuT7VGV5oAYBT1FKq8U8LQAi9adShOaft4oAZtpp6VKVpjL3oAjJxRSkYo/CgBhBpjCp9nApjCgCCkbpT2FNxigA5z0op23ilC0FIjHU08DFO2U4LQSRkZppNS7T60wqc0AMwTTSKk20u2gCLBxntS4NSbeKNtAEXIpc8YqTy6TbzQA3GBQeop+2m0AI3SgDHNDdKWnYApQ1JjBo6VQrjsig9KYvWpAaVh3EJxSbqUnPrSfrRYAJzTKdRRYVyNhTCMVORxTStMLEIBzS7afto+9QIhK0hGRU23NIV+tAFdhxTcYqZhTCKB2GU0daeRikqBCDqaWl20lACE81G33RTz1ppHWrAcwpAKfs9qMf5FQUNIxSYwakAz2oK5oAYrkU4y0wilC0AKCWNSp0pqpg1KoBFQAKMmnFacFp4XNBViu603BqyUyKYY8VSJIwuakVMe1LtxTkGOtUgHrxQRkU7+GkXGaoSIylKF5FTBc0bagtEfQU1m7VMRUbLxzUDK7c0KnPINS+XxTlXFNEDQtOC1IBRVANC8UuBS04dKAGBcGpV6UBc0EYqxbjg2McVIrgVBQDgU7iLQcE0oOKrK/NSo+aQE1FMBzTt1AC0ylLVGz02BLvxQXqINx1o6ihCY4txTAfrRz0p1IdrBUZ5+tPIphPOaBoUdqKVaG5HNKwxN3Sngj8ai3U8HFKwEnUU0jFIGpCeKQCHmkx7UmeaeBQAAdKUdKNv1p22gBQMUoOKSigB2BTSM0b/elJzQAwjNNxgVJTDnPpQAjVG/enscVGxpXAaRzSAU7JoouUhAMU5elJSA+1MkfgY/rTv4qYDxSlsUAOaoiOadvyaaTQA3GafTd1OB5oAMGkAp9FACAYoK8UL0p4GaAIitN24qfbSbBQBAV9qUDFSlaNuDVgQ7eKaVqcrmmlaAIQOaeB7kU7bTgvFADccUhWpQOKNntQBDtp22nleKNtAkM9KY3WpSMVGwIoGR0UrdKULQA2mkVNtprLigCBhTCOKmK0wjFAEW2mlcVMVpNvpSsBHTWFTbaaVqQISM03b7VNg0hGBnFWSO2Y7ZpMZ4qZlAFR4xUFCAUmMUUVADKctNxxTl6UASU9cdqhGalTg+lAE6pTwv401KkAoLE24NIV4qQDNGOM1VxMrkYpOlTMmDTNhqkyWgIzTlGaQLj6VIBihsSDpSbqGpAMUhjhzRsyOmaci04LxzQBEVxTcc5qZ6bSQDKOopp4NKq5NMBaeP8AOKFSl20ALRRS44p2ASmtkVJ/DTGqhMZ0NPVs1HQowaBE4c0u+od31o3ZoAkZzTRyaQHJqVIyalsoUDJqTy+KekXtUgT8qm4FfZg0banMeKjZcVaEyJuKYcZqRkpvl02wQigmhkOOKlWPAp7JigRUxzRz6VOV/GjZ9KBohHBoJzTmSmEflQMKkWowP/11Ko4FQA4DFGMCj+GkP60ALupetNyaeFoAZyKdTtvNLtxQAym4NOJ/GmnnpSYDT1qFjyamaoiMmkgGbqXPtTtvFJt71QDcfhRtpSKRqAHU0mnUhHFADM4FGRS00jFAC7uach5qP9Keg5oAn/hpCMUoX1oZCM1YDacAKNtCigB4FLt/GnKtOC0kJsjZM00r2xU5WmEc0wuRbKNmecYqQDFP20Bcr7MCk24qwU4qMpg0BcYB608JSrHz2qTbQFyFkphHFTsowaiIoC5HjmmMufrUpHWmlaBjNtAWnge1KFzQA2kIzTttNIoAiZeKjZamIzTNuKCSMjNJgVKV71HQAmBSEYp1MYcUANAzRtxQBmnDp0oAcSajYU8Hml2DNZ2KIsHNO21Ltpu2mBCV496THtUpFNI9KVgGrUidaYTihaVgLCtgVIGquDipFbmnYq5ZXmpAuahi5NWlGRSYyMrUbJ3qwwAqGQ4FCEyKlWm/xUDpVEjvWnquaFHNSAcUAIoxT26UBaXbmgCPBJpjCrQSo5EwagpFWlQUrrilqySRRTgM0xetSL0oAQqKYRipDimHnNWA2mnrT8HFIRU3AYB7UuOcU8DBpdtUBCetJUjJzSxpzilcVgRORVmJcYpqIKlQYNSMmA4p69KRD70/AqAGbaikAAqw3WoCrSOQoycZqwIhzSqM1p6f4Zvb9ZWEZTYhZVbgvjsK2NG8Jo9tLNeSqhDiOM5BX/aJ+mRjtUucY7spQk9kcsB6DNTRWctxMIwuw5xl+APqa9AvvCtvoMF7LHFKISf3ElxgF1DcHj+98vI6ZqK7uRDYWarGgV7g3U+VHyqRgKRjnAOR9RmsJYi2yNlRvucTHoF/M0irbtvTkqeDj2/OtrRPAk10ztfSQ2+1tkdrLOI2nYkAYcgqq88kntgV1NhHC10yR27PLtURu7gb3ZQdwJ7E5HpWppYlSKwlklt5DbRiFsqrkb2PDI65YjbyAD3x14z+sN9CvYo4eL4b6rFqT6fdWZWXcU25IdSMH+XPvV6y+F93JbxXFoUu3nYRRx7QGRicHcpOOBghunY129z4ghudZtGbVZreONhGTGmfs8qnjaWOQGIBBzwRjmul8MeLdK1jWrX+279o7m4Lwm/uoF2sTlQW2kdeATg9Oc4rP28rl+yVjxeDwQ2nXYW5RJSjkbJgQmehDH6/55rQt/hnun23G61IjMpjjOQ3XpnJxx78Gvpg+A83NollENQtgyF2CGReoGY2OCOcjIOOOQDiq3iHwlpGv3dpazzyWmq2n72SKKF0eVM7vu464J5T1GV6mm6k+4KnHsfKp8Bao5OIMNgPsU7jtJI/p/KpNP8ABFzqVq+0EeSSXJ6qACcY75wcfWvoyCbRbfWra683ZFakxT+duEhABKccjPOOpB5z0q1FJo8+q3N5ZJJoGt3cTFIIwWtpwV6vjIwSQcKp9duRmj27BUUfL154K1O0Tm2+YKGZSwBGTjqTg846eorKm0q8trlreW2lSZRkoyEEDGc19KLFdyNcf2da26ajDAHm09t84uV6lkJbDrtH3kORnBA5rndZ0vSIbi1ktI5biG5LTTabbwNO8BzlthwrupHO0gOmOcjmnHEO2qJdFdGeHHT5xaC52HyidpP90+h9zTptMnt7pLa6Asp2IBS5BjMY7FgRkD3r1Y6Z4cvb2bCXEllcHzBErPEOB95Qy7kZdxz97oM5Bpz+E7i40yHTpbr+2bABjbw3zt59oA3zbGwdvHJCsV6Er2reNaLM3SkjySfTjaTmC6BgdlBjcnKZ+oyCp9RUEtnJbnEg284DrypP1rub7wPLbWwlhulv9GEpRmRgrxk/d3IeVPUbhlT6npWfe+Gns7eQQE3kSllWXBBBHJjZexxg469ccVftIsjkfU44xkEhgQQOlM21ovatc2xkjywUYK4+Ze/PqMdKn17F1qTzqAnmxRykHjnYu79c1UZJkuLW5kbCwJAJwMn2pCMVo6PAJL+NZGxG4bccA4GDn+VQXUKrPLtwVByNoIHXoM1VwsUyM0mOcVKU5pWi2gA9TRcki207GRT9lIRRcCEg00jJqQr7UmDTAZtzToxzTwv+RSqpoAkQU4j2pKUnHWgBCMUijmnZyKFGBQA9BzUgUEUxeDUg57UAKV4ppXipaQjNWSQBeaXbUgGKKAE20wrk1LtpNntQBGExTqeOtNI5oAiPSo3HepnqJx1oKIwc0nFB+lIBmhAJTwc0gGKdjmgBMZFNZalprDIoAgYflTCM1MwwKjK1RJGelMapCMU0jn1pMCOkIyKkwaZSAZjFFOwKbQAqnmpRyKrg4qUPUFD6QikDZ706gBlMpzdKZ/FQA1hQBin0UAAFPUYNIvApy9aAJ4jirAPFVl6VLuwKAHs+Khd6Ccmo6EgFbrT1pAKcooAlWnjmolNSqfxqbFXHY4py9etNB4o3VRJKvSkcZpBmmkUAQMvNJs9qn20gSgBgWn4NOC04JQBFjmlC1Ls70oTFAERWo2Wp2FQsKAGgCnqKZjnNSLxQAbMigLg1MiF2AA5PSnC2Yk8dPSgCIHFLkVq6doM2p+asMbM0aFnc8KpB5/ADP1Nbdv4GEmrPDJIixpCvyoxJMhAAH/fWSR2qHJLcpRbOURjkHBx0zWlpumz6lcJFFG7FnCDauTuPQfWuo1XTNI0t47awRrpreIy3FwzBlzgbnwOmOgB5/Hir3g2xvYbe4aZS5kAcW7LsMSHndI3VM56ZBOfaueVZdDeNLuYsHgi4vb+G0Qos2wGQ7sgDkl89MY/ka6TSfB8en6mrPYG4RzE0O5crIP4W9s53e+PSsyz1eTT2uJIrWMfaWxHCAREijI3c8gAHgn9a6/wtrF1b30KtEzp5WY9vE0oHUhTnBO0AHjCjJ9sXVkzVU4oS7gttLjuPscDG9lItzuXGxD8zAE9DkYJPXPpWBb20gut1laCRvmnUypujCL6Kep69eg7ZpuveK7kQ6n5pmitTKC0KfLChAyW4+8QAQCcnkmsCTWry0kRiXlhSPzCWGAUlUFVJHOAO3tUXL2R0+szS3OnrPJOZPIjW4mGATIiliQoOBwWLbeePTbis+61A399NbxGBUlEar5Y5ljcLgEHAICgnjuK5q48TR6jLBfyXEzLDt3KcbSxO3C98YHTpgEd6y7iO8vL1kWP7JbLI0cDFMhU6/jwR781mO51TX72fknZIloEKIy8sjIxyFzkHljkHg9OMZqfWZ4NVLTWMkEUnkKghtITGk5XJLhf4G5yRgDrye/NeG9KuJfEdzBLK0axTGJ48ZLKoJyw9CcevWpLNZdLlTyoDcRuvmJNKhIQd2Ved2OMq3ABPB61VmMvaml3dyXwx59vHjODjeMfLkY6jiui0+WfzbVEVbu4CYeIMwYjqGyQc8cg49azY/GNz9qe91HUpb64SXyjDC+2ORAmOgAA+XjG3HByKpGSLWr5ZkmurMu5ytvEXdNvIdcHnAz0/unIIqQPZPDPi1tJ1OOyvbe3tYZ4CJ4nV4229QVIf5zjPCjoM4NT3MuqaRrEMVjFIC6AxJOBOsyH7oRiB25B6kcDByK5G212a80Sz07xEY7mGH/UzN++t5lByFLH5onwTkjGO/rXqWn6Tomv+HIjbR3FulkhWPTpZg8kbfeHls/JVs5AyRkEjvlabM0RW03XHvNLMMnh6STqkhCead3ccAOvOfvbh8wHYVz2q61GNlxbaTPew4DyXFu7W8+4dlUEB2GCPmB6ZBzzXSWXi9LbSbXVLZ5NTt41CzwXe1pbY4IGG2BsKcHkHkdehrn7zxpFeXMCnVJbSzv2HnLBtZPN27hkN03c5JJ55yelS7jRahurXxHpEFtc2Uuly3LC5gvby5aJGc5G9AU5ccZ+Y574qCJfFENrcrYaxpfiOK1JjutPYRXE7RA5DFQN3Dd8HBbOOazb4rcRzxGWS3aJ8PHID5Mpw5Ei5yA+CnXI5PKg4rH0vx5ZW+pLdXlrFfSCURRX8zSxzRDaM4ZHG3gk9DyPai3Viv0RjeI9eurG+P2rSGtYCgaSwZ2aM55UqGO5cj0OMdhS23iy3vNJaWSYrAp3SW0s5DSEDaNrHDCQLwNw5GACcDPS6vq9r4jsb7Ubm4t5tUKTIzapMXVcTJg/KvAMZGM8Z3YxgVweveHJZLmaaG10mzmiiUpNZPEYmZjk5Gck8dgOgqloid2XNT8eQ6nbWkd45Fy7eULryW3PGvUS7MbwCBllAYAgnfzjP1TxLDLE9vaRNbTTYl3q+9GCn5SVI6KcjeOoJyOtcXdzFrtB5bRzM7GQbiAJAQTt7jI+tXrdLnUbz+zbdCWjaQgr8pt3HLSIScbWUZI6cHv1qxFyLSNXiF/cJOghjlYxeXnPlyMSv5EkH8c1ZbRZbi+jt5FYuFKRkAsZcHjPoQCM+w9c1zVzbJHr129nzBNGX3yLgs6H5Dz68dPXtXrC3KWviO2kXYTBcs7HP3Rtww/Mc+laRk47EOKlucdLYjSvtEMhkX70fmgDbjdgk+g5H6VnXNp5Ub5IbJGCpyD2/xroNRt3iW7edoQ8dtGZWaQZDZ+YAd+mO45z2q6uh2Oq6nezwAWVsrg2tvczbldSm7HmYHQ8EnruWto1NdTKVPTQ5y08PfaLqyTzQY5xGScEEbjyD9Ofrwe9S3mkLLql6zcQQsTIsODtG7aFH5gE/Wuti05tHsJtQuJSot9iQgA/PM2fbrkg8c4VRSazZQ6Zp9tb26N9tfJMe3McZJ3MzN1IRdox3Y49ap1OxPs7LU4I26QwTs6gucJGp7E9T+AGPxqkY+K7G/spbpFgSyAuCMAuuTEh6bsZy7dePujoMnNYOo6TPpsgEscio/KPIhTePUA84reMjJoyTHTfL5q4Y8imbOa0IuQCOl2VMF5oK8VYrkIWlC1LSqtTYEQlaAvNT7KTaBmkMao5p449qAMUoGaAFHSnbaFp2DVXFYZtzRjmnkYop3EMoAxT6a1UA0jNNPNPb7oplFgI2ph609qSgCErSBealxxSUAMAoxxT6RulSA0nFIWzSNx7UygoUnNRt3qTORUZ6UAMbpTCcGnsO9RtxQApOKbjNBOKTdQSJTH709vamUAB6U0nNSnpUbDmoKE3/AIU4P6GozwaQGgCUnikPBpAfzp1ABS44pE7VIFzQJjQMVIo5pduKcvWqsIASBTt3FJg02lYocTik3UlFUJj1P4VJuqDocU7dQFyUHNPU1CpNSAkVAyUNSg4qIHFOBoAmX0p2M1GG4p6nNArihaXb0pw60v8ADQMaFp4XHagCnDNACEYoPNKTx7Uh6jt700K5EwzSPAQRj5weQQK6GPQo5bTS5/mxNJJDKccBlwcZ9SDV/wAHWIvdaewLCKKd/lZhngNuA59doFQ5LctROYh0W4kuPJdfJIbaxfHynGeR9K6DWPAkukatc2pctbpObWOduN8gxuOB2H9RW/e2wOr+EJHQS/Z7lUe2ICl/mLR59Q20D6CrniS7Fxr0CXEyw21pb/v5AM5mLM8mT/ESxcZ9h6VzyqvobKmupgab4D+13rQCd2IA2+WucjOGb6dfxxWzdeF9O0u5trhnee0eQgrGP3m1RjjIxy3G70BNLB4ilsbV7q7UyyzYjiX7gSP723gdsjP1x71BHHfau9vJcThIk2z7JDsWV+xb/ZHUdgAeORWTqSZqoJGjCln4XVZ3CXLNKk7WJjLpGTkr5h9hjH1binQ2k9taPPqF1F+/cujPJuwSc/PjJAxnC+/uK5G/8SRXmoNYRfahpFu7PcyQNlriTpwQMLnOM9geOTU2nak8+uia5sBFbWSH/iXjcGZgDjOeh5Hpj65Jx1ZorI9K0bwxo2nxI120VgInF5czS7RHEB915G/hPJ2oOc4JBPS1FPo2r3aw6VBfzaTE5nSzgB/0ibqZJHYZIyR1x9DXEWelReK7yVtQSOzggb7TJa/vXjiB58yQnOeOnBZicBcV2l9fXFtDDZXmoW0MMKfarPTEA3upHBeNPlQnn759ic/LUq6KdjnfENvYaBOlxq93E95I29dPjfFrANuQGIBViDk4BPv3rmB4htlX7cnmW/yllmkVcSM/C4U8k9SCenWoNU0d/F8gI1We6uw3zKkO6MIOvoAAcDPQ4HzYJFR3HhSKzUyXjRXJhYiC3fUIZHLnHzPtJQEY6ZOMgYbtXL1EmUhc/wDCQagsDSiS1t18xpG+4n95yMYGOwOe3risvxHqTapazvYS3FxctGiyGXBdjnAKnHPyqOuMVma1dgR3UIlezjV/NnlHB57ADrz0AH1qhpsiX81vawLLbW0LMH+2ElmPQ5Hr2/HFAzV0Hw/qeoLBFM++RmDhEUYLEnjIwBge3euvvdDu5QJppYriK3iYv5Mo2xkcAZHGT6gnlvY1Zsjb6PZyHUpBpaOhQJHhp5PQEDHJwM9B6k5rkJvE17rc5sgq6dYiVQihMFwOpP8Ae9TjgYoA3rt7u3sBcQMJrg3WUktgCV2qoK5GeFz1PGOtZeia2iWNwWYGFG8t38xlZG3ZDEgjYpJwSCOOtQnxdBBayzpbqYEzDbRscmXvjA6nguf/ANVcza+Jb+4S4lcLNJuKuB8qkkgkggHgd/rRa5Ox1Go+CtavjNHcX1lDNPiaCV5WyWyRw6gq4OSM5P8ASruh+CNS01Yrq+Om6yGRoy2n37JNE47MMDBHXDDHoawbHXInu45422xRoxEIcIAcDo6ggc56j0rs/C3iCC/uzPa6tb2EsSfM97vhuI2OMDKBgy9cMpHHoKltopJM7Kz1NHaC5XVIhciNYrk3TeTuJGF3FowoYDAzuwR1I6VleIfFF5psIs5Y5rQAKpijCqmM8EqONp9V45BxnBrB13VmOpsb2CADYY2lsxH5Uw7HKHazY/PrwazY9btNPtWgjv1ubcZH2S7UrknsgwQp46jGeR7Vn11L6aHTN4uM2+SWMStcqPtCL8ouF7EkcLJx1GMke9ZF3qchlsVgu5bqFPIuckZcHdgLk9cDKjn+ZrldVvn0+IXlo2YwQ2xhuCE9QR3B4z+daWk39vqunecqSQuEztDEhUEwLLn0yQw981pYjmN241u4hhkiSaW6hit/NlQDOzBVVIz1+X+XrzVe3uUe4vbW43xTopMEJAZTJkfI2c/KRzk9McdTWXdsEvbgSbzFIqoEHB+9jOfz/KptanY6peahBEwDFdz5xxkjkj12kAehx2o2DcZZeI59Aa8mjihknmDJuuGBVCCoWQZyCQGJA6cA9q2fCGpX0d/pumSWa3LXcuyPOFkgOxjhW6BSTkhvl+UnjrXEz3FuqxuudwZzGwP3GG0Dr/Kuh03VJtKjuruGQW73T/YtwGSIWYNMq9xkMiZz0JHeqE2c/dq73KtZ5kaVuUUAMpwcbRz0IPQnOR61u6YWhS4E2Le4VSs5VvlZvmypA9/TqayvC91FcRyyzK6yacoktsLlmEYIUE8DaNwAzk/KvbJrRXfqNneJNMkUkZjW3CDLSIF8x41I6n5RjPU5A5NBIuhRXXiW5+xXEjXFnaIqmPp5cAmLvj35c5NTvfy65qaeXCYreUsU3Nwu98gt7/xH261LqEMmh6WYY2eK5utsBKgAhAS0uT9W2/8A6q1/A8sv9pWNzKqDT4bd2FtEpZyhXbluMEszDjPOAOOyuVYkm8ISalNqMk0kNiEgimzdS7UjUJneS3uyDBOSflAyakgudOutTZ5ne4UurythELIqsThQDt3YGenfryKyfHF3J4ieG0hVkt3kWZY0fLlscu7cA7VAxxgbmPFYEuoR2FrqSQz5d3VDMBy/Azj0UdvXFJsZ3Wj+IIZZLYebOIraV2tY4ipV5XbJDhwfl27RkYPJrftfEl/pJfVIZJr/AFq+JLMWaPCgEKDt+/xuO0dByeM15RbyvPOIzsgjWFnDjgLkYJx39/XitFblrVIjaXIhhEZiOWIfaQGPbGSD0/OlrYLo9e2a5qOnXH9p6pBb3MGy4dLOKOdFA5EckxYYzklgpzxj2rE8W+GYtUiWbTtEtlv2jyzKH82cNysnk52RjB49sHGTxb8Ei11BbaeW58yCNAdlrmdRIABnDHb5h6kAFV4GRXSalo9lPJDc6nJeW64eOOPyxI85YAhCzYUE/wB5wAMDhe+0JNbESSZ4DqOkz6bcTQy7HkiG6TynDiMdPmIyBycdetUGFe3674glitZtBt7nwz4at7aEyp++tBNMeVK+YqlVb1P38d+ePHL3TLizjikli2wy5MciOrowHoQSD2rvhUUjilBopA4p4HrTPunpT1bNbGdhDHShMVIBnFO2mgRFtxSEYqUrTSvrQO4zbQVxT9vpRjigRHUi9ajc7aFagdyUjikbpSg5pSMUCGU1qewpvSqJ2G0x+9PppOaBEZX86TbUlJgCixYzbxSAYp5OaYc0mA3bSEU73pG60gImFMIxUpxSAegxQNEeMYppGan2ZprJigZXIwaiYZFTstRkc0AQ/wAVJ171Iw59qZ92gkOhppGaduppPHtQADgUxjzTicimHrUFDTwaYvWnnrTQOaAHKakoRM08RelACIKnjGBTFhNTImKBWG4FHepdvFMIx+NWMTpSEZpenvQTU3AaRigDNOHNLtouA0LxSgU4cfSlwMUXAQCn00dadSAQnFKDmkxzTlAoAeD+dSUxe1SKMmrEyRTT+nvSBePWlC0CFXrU8FpJcrIYwGMY3Fc84zjIHfFQ4FadjpGoNFDd2sTNmUxIU5beE3YI68rnHrhvQ1BRUiBRZoXVldgMA9iPaq5Rgfun34rtr3w5eeIdGHiKxPnOH8q7RXBaMhRhsdcHGM/h9d/4i+H0v/Dmg+KdMhWMNaKb9AME7SuXx3IbOcdgKxc7amijfQoeBoVNiILiYmGVnmRAMqkyIwPHqUYHj+lQ6nc2djrOl29jZPbzwyRGSeWQs7H0OMKB9B3rN0i8l0o+YzLFZTAGOTqRJtyCOemGIP1Ap3jDUfK8R6fOYZUkbyywYYDk4bIAPA+YYrmc9zoUdjat9QsdN8a2rGNJksrhJA7hiFALcD6gAVz7Sx6ilqcSb2u2Yl+dxXADHPXksQPXNbc+nSWurW2x0Mk8jsgXqVLHL5+gH5GqXim8FprN9FDGxkdhaqxGBBGsaoAB2ZuufQn1NZmhS1C8S7vbLSbOT7TOJxLcThdyxY52r/eKjJ9M46nFV9c8WqLx4LUbg37sRqA2wnjavZmx3IIFaVp4Klt7OOGwlMVz5DeZMxG04UM5A42gKwyT3x6VlXmkaZczmPToGWeKNIlYucKCMPz7kcnsPlHU0NpArmbYW2tvcyWWgRsWH3r6Rf3VkpPGwnAMmB198j1rrG0FfCXh9p4NRaSeYeW13Ox8+d8/MYwf4exfgdh606bWLfwfZaPZwEXmpXCblUqSuzIC5zwFyD9azb5p9S1aO5vZp5725XbK0jA+So6hMDhj0HBx26VDdxpFWK0u49QuLqNZdSSMZto5l2wwuf8AlowBwxHYc5PfAwdmbQtZuUV77UJ576T9+8QYiJZCDtLYH3gMklumQOK2tF8TW9nIulWMkEAXAlW4Qt5ijDHd1yMgdeMc4NLqd7Z38TI9zLJc3J3GB5/LVhnJZ9uNi8565xwMZzSuVYrXEdtp3h6Swh0waldMRKHSYJawY425IzK/OTjp0BNc3pvhu8WdLrUrCaWWXcFhyIQyjHUDlVP4ZyCeK3YPGnhvRPshdjqc6/LFZafEUAGSfvjLHJJ5z681qXHiNtHtjd3lta2j3MJuBZSss1w6HgPITny1Y9AccA4qlK+yC1t2eft4F0zWJbxb7ULW0hhjEcdjp6iSJZDxh5CcZz6E5I+92rFdbrRr37RFDOkrHi6OTM55BbzGO1R7genWuitfEGr3pE2jW6IAxC3lzhViBGMqWySTnHAx0rjfEdnv8qPVtWF/Nnm2tZQ+T0+ZyQDz0AFUtdyNjU0nVrOHJu5DLK4PlQW5ypOesjnlgPTcAT2xxSal9kjhuZoS32llMaXUYxHGrcMQxHzttyMKqqM9TXJXOqP5wihg+yomGaSRvlUdiAOPxOa3rG9kt7SG6uWeWHH7p5lALMe6IOce/X3oAz9VupEa2jt7No4xiJpJEPlqG/h6fLu/M+1Gi2VpNcSQtbO91Goc/ZZPkUFSSeeOMc8/jWnfatqdzB5LyNFZysCowyqfcKANx49unXFZlvNc3Ti1t55mti2+YwIB0HCqAMEnjrnPFAFRvCWozyJe2M5a3IMpn4V1GeeM/Meegzmr9vqEsd1HY6xDabVlVHuI0MbHsHDhSMcg8j3q7rWvpp+o+XExV3BiuLfJMMZz91W5yR03Z5wT3qR7jTvEUVvFPHslw8YEowpOMxYx64xzmp20HuOtL+4eN7YEvLG/kywz/u5SF4+j4IAB4PpUlhaWt5LLBP8A6QGykbs3KMASpYY/vACs06VdX0lnPbMsk+YkOX4kYHaD/s/Jzk0eGNSk0vWnS52HaRJA0hJZWVuAfx6fUilZbhrcs+JLW20g2VphmW6tnlnUE/L+8dVBB6MuzNTeFXkh8MybyHaSdoQOzAjt9doNN+Je2TWoJo8GKJXX5TztYu+CPXMhqhor7bPSIg/JvEBOfusrLx6YO7OaYjodJdLrxJYJO3y+YyyKeflDEDP0IP51f8SSx+RLY2nzNOyuifdA2qTyfTLkfhmuasLh5viGkSjEjSzN+JLMD+FXvEmox26zeZiT90wZx/EQrcD8AOlBZi35+2rDDAcQQR7EfH3z1ZvxIP4AelaV5ueGweIP5KRSO2Buw7sCuffCZx/s1D8PR9vvYdRljZrGxhlmnZVyEUjCjHf5iAB3zWtfWzW/iHSLO4gZrOGMTpEzndgkoeV6sRnnH8Q7dHYg09G08zxX/wBgt44/tflwpBAMkMG5Jz2JG70yfaoXhmsNQVDcNfeRLJc/aJTtDDeVh4B4JCoduf4vSu28FabZxyQtfDybxHd/JhXChRGCy56NkAjnvj1rm/E6DRra/uLsqZbaSSRIYcFprgt5cQJ7KuCoHfaTxnNIsiWEXV9du5BtbCxluJN77TvAIjTPo0zFm9hTkkFj4ZVkuAt1eybMEsoeXBVVG0E4Ubj/AMC46VQsiYvDl1LNJkXE1vZkkcvgGSXp6sqg+1POtBBqeorHvisow9sdvAmYvGh6dR97P+xSRBJrup/YLS7j0+RBNZQrHcvGDvVw6KcMRjacHoSeTnAriJNRitikE22SWJQdvTk9iewyfrxSafdC3052lkMlu1yZ3TON4Re59yx/InrUWnaTLFP9olMSJKRIGlI5fHQA8nFFrjubMF4UjLiMq0jZCr1A4OPpnj3zXX6FYW99ZymZgkiOrz38zL9lhJ5cMCPnPQbQRnHPFZvhW2gvdSjd7+1s7aMGRbmfM8hYA8rCMMxGDw5Cg4ya63T/ABp9jht7ZbK0mjiffGk0YkuJSScF2UBF5yAqpj5sc9SadSi9p19c6jH5Gmf2jFjBkmMgiSVRnaxYjcq8/dAHsccnrLC20eCETa/eLb+aohXUrrY+VOB8gG18AgncMn1B61jefEJ3udRjtNM2sqrpouFESsQCHlLtmPHcDr0+Wrdv4P1LWtYdoE04NLiR5lhaWHOPvBEjxtx6ZHbJNTdpjSQ/xVF4Qs/EqW+nwaJrS2+GuXjguIzcJtBJQmUhjk8bRn2rF8QfD6HX7W5uPDJ0JLeNjJ9lF1JBdY64Ec4BOBx8rNnHWu2m8GeNtKkgdbqKeOYArHZ6SLEKuen7yVHOQM8AcjvmsXxN4Tu7S9l1S903yDJ1lu7syRuinBEiF9hLZHVuw+tdNOUr/wDBMJxXU8NZeeaRa19fNtJeO0EiM5Y70hhWONf90qxBH0wPSszbk16C1OIF/Opl5FRKOlSKaokcV4phUVITTSOtADNuKQjNO/GlIyKAKzrmmAYNWWWmFaBXBDT/AOKo1BFOqiQqN/u1ITim7c0th7kYGKQjFS7cCmsuKLlEOTSE4pxGaYwpgIWxSZNIRg0lADs84ptANJuqShCeaAcU7rSe1ACg8U1zxS7qR6AIG5qOpWHrTNv1oAifvUZ/Wpiue1MZcUEkROKbTmFNx+NAC4wKaRmpKQjNQUR7e1AXmnY5opoTJUxipoxk1VBK4qVJcGiw7l5EFPKDFQQzjgGpzICKQETLimN1p7Nk1ExoAbRn8KCMiigBRyKftoRcCn7aAGgYoAxTttBGaAGEc0DFOIxSAYoAAKUHFKBxRgUAOU1OvaoVFSrTQmSr0p/aolbFT25i8xfP3iPuY8bh+dUIdDH5rqmcFuB9e1el/BqK2udS1DTNVimS2nRAJRw1vMrgo2D3DYH/AAIg8NWnoPwDv7jSJ9Yjv7CaO2t2mktZ3KTR45DFMEMpBHOSOfatvRreItatrVqLe5vIFmaa3kEjzR9UcN0fDxqCMbgRgnBFc06itZG8YNasx9PA8G+Ir6O2mjkDuxbfGRGj9l2nqnJU+34V0FlfWl3e22gRxpHbzRy31tZySbxFcJtMtt7q6McA5zj8azfEEVnqLbRewytiQreQEnAxkE9xjnIPIB9qi8OafLdy2+rwxbtT0SeNpI4zu3gfKvPbIJUHoQwHYEcDk72Z1qKscR8Q7CDSHtF0uaOfTo5HhhVCT5JXLMjZ5J5B3dD07USTRanfmWYSCLT7RbxUI5LY8qTHqMlX/Acc1rfEzw+NF8V6XcGJjpOqPLcQIWwFbjzYweqlT27ZFc/pQ1NfFbWsdtN++QJGpQnzIfMGcD+IAEn0GMnpQtw6Hqum6LovjLxHYWEKy6bLaWcrHyAXEiF22sMgnPynAyBnIxya4mz0WdPE/iTR7+7ijkRIt8TEmVuUIdeMEHYR13YwcYOa9a8P6Wuh30csUkm63tZJLCbywrRXCyEXFs2Rlo23lgpzjbkfeIND4h6bYalr+neIrKFPtVkyNLKpwZ4MOV3+rISR9VHuaObXUaWhxsuoFbzVbaNVXzZGsxK4KrmRl3KPUBhjPfb6CvMbzUZNJsLvg+cyhGcNguxOOM9OT1963dY1OXQdbmCsJTLe+ZPE5Lq5LbjuHqcHp0xxXH+K7WKTU3kW9MOngCUlUMjnOCAR0B4wMnvntU7lbFizvvtus6bdSxCcwWEO5QMGRgC20ewLYz711N/DD9vuljAItEEc04H3ZOd4Xnrnefrj0rAilsLDxDbFdyzJbxvbwqu5iEhVtz+5IOBjv2rS8KRRajqlxqN5EjadokbMRt2xGYgl5McDl9wz1+8apIV7lLxZrI0jT4Y7S3FleSRqxhw0hVCSVYkcu7HBxwMYwMVb0DQL2O3s5ntpbnWLmM3N5Jc7XNvCT+7/AHR4DPjuG6+xrJ8Lw3PjTWLrWLuKa7iuJglpbp0kY9Mj+6Mjr1IwAa9XmtDqWpzQWN//AGXp0CiKRoZD5l3Mi7S8jryigDAGB3OOaOgzmbnR7Lwmbu+N2tnqd6P9Y8ahm3E5xuwDxxjAUd1PFcvdm4vrv7JDAwnbbI8t04lmuH7FUIJ44A4x1+teq+F/AWjSmLU9ZuttvEP3VqmIzIem8A/6tcY+Y8+hJNYXj34t+HPBV/dLoNvDLKBtMwBIDYxlAfmY4zy31IHcuxWRz1z8MpHi8/xBdTQW6OreRdMzYDHICqvBOB7sfpW5c+EPC2m6GLiSytdLtTiIM7tDdXAOchVRTLg89lGOCa810vx1468YX5k0yKVNrEG4EOTGnoZGGF/DFblr/wAJNItzFYW91cXkq5lS8P7puRlmJz8vA+8R19qav1E7GdceENDF0PLaOK1GJo7GaTKA84LsQucDkLz16GmGCxS8RrpmaZkLvKyO2Bt+XZnaB+AUAd62bRJtHsLmPUNRtLfUpPkP2aBBFEOuE4+b/eY/Re9cTqWj3V1fmOK68wvgm4LsUVc9MsM8ep79KG+gJdS+9ta6qyfaWLad5ohKwRbQ7gZ2Y6uTxnkepNWdW1iz03SYNOghVLqSNgVhUrvkycYPbAyAT+HapbrST4at9P02LF5elxBAkf3jMxIYnJ6k4yewwK8633upX083mEzxSLAsWeMs4UfUDn8hRYLk89hLLfWRWCRzNGksUYk3IwGOMHkE/wBeetPfVWsby4S03B4m3xPn/aymD+Q/GrGoX8M3jSzuLWUlre6REHsOMjsQwH86u32mWt3eLBEjLulVRtIJUOU4B74II6d6rcnYsxaxDZ6j5kI/0W5AnjUn7nBIA91bcvvg0viNo31OZogDtO6OYcYOcjP6Vx8Elw+m5Vi8tqxPloAcKxznjp827r/e962W1H7Tc2u7kSQRA+4wo/lSegzQ8QXP2lY3m3SbofmA90Bzn8MfhSfDrWYtIv7W4lt4b4W0Zu0hmGVaWRiirj/c3t9UHpXQatYWsK3F1f8AywWsKWMEGdpm2RqpbJHAJDH1+bPHWuJMN9p50hooBbR3wa5SKLJBG9okGTk4yHxzQtGJnV6SkWneLNXvZHDumLeHdjADuu5v++A2KpeOrGV/Ef2IHELvHGNrAj5lJP6Yrd0zwvaXWs39vPcyraNb+Yk0aFpCwZVQlRnAKqeM9GycZFQXCC61m6kw1y0biG052gttVMn88Y92NAzV+HVmbeOO0hx9iBk+0ZO0YTG8fmAM+xrZuboan4+S3VUkitYmaVl6LHGo5PoNz559R3qeaxh0Sz1mW2aJbeFFjjjxxLIW3uoUdixLf7oqTwk8ElsFaPc+pzlL25k+QrCi+Zt+jBAT7snpUvcpbFu18Sixu4vICukCu+5+Nzt94nHq2APTBrzfVp5rsb3YGUzfaGX+LIGEA9cbs/U1budVj/tC78p2ih3mNFZsNtB6keucH86zY5vNuLq5lxyRFGqnAjOSXJPsDxS3JJ768lsdJ07ToQHVEkuHfPTO1Nx9/lP5e9JcX4tvDX9mqxy9sbic5+8xIZR6ccfnWG082rarJFBG7eaEt4ljX7q9ensN1blrY2UmpFdQnW4k+zb5bWMkxxqZBjew74wAAfxqtxXKN9cLpn2GwIW7EQVBHtwJXk+aTAxk9R29B3pb0WugxiTd/aGpSK6mY/MqFnKhUXu3J+bkf3fWoLvU5L7Xrqe2LLchWgDxqNtsj53MzscAhck8d1A7iu08HaPDrBiu7OKBLa3Kl7i+3KZlxtVE6bB8oyV+bk4yTihoa1OW0/S7yzkiSYLbzPGuIXYbge5fHfr8p6d69G8NaBfSWxi02C4tkdgzanMhjeQ/9MxgyN/2zUn6Criw6ToST3T382oXRPzi0tntrZG/ur5S+YQo9CvQZOTUcOo3Pmb7SfULeGVCsl1DbFCVJ/56uS5znp8vXFTe+w7W3Oi0bwgLa6dJLy6leVhGqxoFeQ8ZBgYgg5BPzHPTIHNd3p0ElnEPL1O5aMsUFrqjLHCsvQDgsCQDzlwcdD2rzPStE8OyR+dJqkduCcF1tp5ZHz1xsYDv/EO1dSnhbTHkjMeuXUxWIhXvNHdtseP4X3l1UEngY9qHZFJ3LmqWWoQRPFeaHb/2ffhZZYLeDy4rhVYFXNwrb25HUMwrNvrfxKJLSC31SWxtmUBFku1VTg52SrLhW2nj5xg1taFrmoi5tbCaS8ljR43jnkWUsqrwVDMysAwxjrjAJBxXo3iaHX7zw8WsZWvrgMXXVI/KaaJSo3RzwKrK4GPv8dASPTSG5MttT5b8Y+GNRsL26vtXgktbieRmBjtI1t5T32NCfLX6KMVy2yvYdeutMsb5YfEHhW2kmHzzXcdo9rI5wcfu7dkjOeDkk155f6ylyskcOm6dbwtkK8VqA+O3JJwfoa9CLujhkrMwClKBg1MyVGVrUyBelP2ZFIoqZVoAg2U0rxVorxUbL7U7AViOBTD0qZl9KjbrSAjB5ozg0Umc00QL3p1MAqQDNMaHUxhk04nFMZsUCIyBTGAp7Hio2OaCyJhTSKfSbaAGfw0lPI9KTHtUjuFJj2pccUv8qBCAYppGKk2/nSEYoGiArTanKjFNZeOKBkBGKYVqZl5ppUYoArleaaVFTkUwgUEkW2jbTwuTTlSoKI9nNBWpqQrmrJK5SlAxUhWkAzQAIMVMG4pgGaCMUDuOL00N2phPPpQDk0rBcmBp2BUYPNSKeakESr+lPqNSKfu5oGLTCKfnjFIRQA2gDilxzSgUAIBTh1pQtLQAgGKeBmmnigGgB9el/B2LwLrV1c6L4yhltZbxlWx1aGQp9ncnB3jlSD2yuPUjrXmf8Ve+fAj4d3lprC6zfaReG2TYY0QWkv3gTu2y8lcH+HBHrSm0lq7Dim3oj0u+8DD4d3Nxo0Zk1XQEtw8ayHbI8TA5eFWJDMv3vkdwy5XjiuZ0m40/wtY3On3hs9R8MXANxBPGStxo0z4+dOCfKfjK4IBGRxk17lq3iubStGOnahpCT6dNC7RJZRpPBIOhYxlQ0RyQDg9ecnrXiF3DZS3cvlCBLN2BurJvlltSw4dPVT3ALDPucHypO7ud8VoU9Y8NG01iLVbH7JCbmUfdH7qYtgIdy5Qo+fvdicHrTba0/wCELv7m3a0u9J1ESfujLnrjm3dOcryODz9Qwp03h+DwRPBCz3Op6VeNiO0McflOp6lWLbcknGMDkjoTWpbXWk6hJDbW+rR9I1iOqlgsg/hQyZJWReAC23HTPapavuUmaHiebT/HWn3F1cQrZaddGMvFdnL6bfjCrIG7JJu5OMEcnpXn+oNdiDSdP1c/YdR0i2Sexv7ZdjwqoAZCy/fUlASevXPv63f6HPb2IlOn+Ut9Z+RcQO6M0igY6E/Mc5Py5+XkfeNcDd28j6XpdhcStLd28sttIkwJnBIz5i5HJI4K8ElNwzk4PIdinca5c3flyrML292r50KPtdcAEOmODyWBx2NcOfFSxa/NBcSNIsiDy7eQ/u5Ad5kX2/vAnoUHOCa17i7Tw1czW11b7fLfdvtThgcghkY9QM8ZGOccEVheIbODVjEzKsV90FzAMiYMDkDPRzySnfnaRnaU11K6aHP+Ow6RterufLIryY567VORx93I+o/2q4rXda+yy5RSjeXHuBHQBfvfnnHp1ro4xJp9sLW7voZYdrRhnLIHjP8AASRjjggnkEDgiuO8R20dnftBeIXjePMcsZA3x5yGUdP6dapakM1rS+GnzaxrE2S81ulhbsfvHcQQceoQMD9R60kl/M3hu202WcWSagoubl5GZgI8DYu0DqVOef7/AL1k6ay37WOjXhM+nSTmYXcRw8IGcjnttB4PTdkehS+eXUdauVvW8tJpGmLQEFfLGAApHGNowMdKrqLoeiaF4kTSdHN5H8yrG8VjbFvmOfleUL3kbART0XkjAHPQabr1j4LsVk1eW3u9VZN8dhF/x6acCOCezyjjk55PsBXkT+IktGe8WPbMyLBbjtBEOgUdi2M57ADuc1jSXVzqd3Cpdmjdstxnkd8VQXO8uvEWu+NtWjt9OJgRsvvkJ8x/VsYz+OB7YqXS9D8OeHpXu9RvJNc1OM7QsCiO3Tk/KT1Y98ZHuK5mXV5LCxmtbVvsMMmRJtf9/cH/AKaEcqv+z9Kn0G8v2eKWHT7cW6LtF1fyCOJec5GcLx6KPrmj0C/c7/UPilqOk6OZrhBa6aV8uKzt1Ecs4POASSwTPVlxXG618RdU1K2P22VLC0c747C0QJH04ZznJP1PNRJdadqGoSySf8TebcW/dsI1kYf3mOGYDsQPwqZ4tSvIgkGk29nApJCQYdyO7ZYdff8AWptcLtGDZ3VzezReW+1mBzOeNoHvj0HavQ9M0hNBvNMM97FITHDcbpclCXbcHcfeY4BGO1c1o2lz6rqUNu07xxR5DscOyoBkEnpnkj8ua2/Ht1YJ4kW1h3JaIYreeQDlEIEYXGeSEVyccbj7U0rBcxtKlhv/ABbc3DySTWtpI95byOnL+Vht+B/fDDj39q4WeNtO1W7lhDMEiB3MeC2SeB7ZBH0963/CurwjT5GWMpPFaTOsWcq0BkDLg9ipAGO4PtXMalcPPPJLDLuSSPIcDG4bgf6c/SrsTcp+Go/tPibTIJmPlyXMMAOeQWcDj6da729nj1T4s6rFEyxQPqcrwhDtCoZS6Aeg6cD2rjdCjW5v9NmXYktvcRyK6cEkODg/kOa0Q/meKnvVl8jexk8xuxRuvHfI6e4piLPhvTit/qzMhDPazIw/usmHxj/ejI/EVBoVmJdS09pdphhjgkbd02hASPx2muosBBD4plvZZHhs5bV7vee5dlRo/f5yB+Z71U8PWr2l9bPL5UsbJcROoH3QnzAn8+PbNS2NEniRJP7KtZ2le4VYHmkUvkq7v8270Od/HoBVW+eFtVF3IzBdLt0sooSfl3+WuxV/76kY/TNO8eX0d/eWqWkfl28/llVUnAKqFIHPI3NIf+BVoaJof9saS9/HsacXkt6iH+IKCq7vUAbj+BpIZrR3D2egXs4cvPPCY2AOGeSR0jHT0AOfTOKXT72NtZtrieJ1htfMxGhwxk8w/OfqfyHfisTUtSXT7CCGBS7QqJ2LnrvljVT9Ty2PVsVtaTCuiGGUKlxdwpu8qRh5cbk7RuZuCcsTj+dKw79DQvdTKaMhu5jsnlN2zpwxDZ2kDsCAVB44aq1vd3Nt4b1C8vJRY2l/sRp3BJjUnkIp+8TjgD0BJABNY3iG9a6v3imumuAy+bczxEsCEx1PGckms3x5q8t3pWixsx2wuzSKTnDMkchz74IHsBjpRYVyDU9Ut59VuZbZPs1tuJCyPuIUE8Fu5IBzx9Biq1rMZNHEodId7hZAx43BmJYjuSCR+FYHiC8WL7SqZUPtOPbaP8/jU9jK95Zy24G4I4aJF67gm4/XPzfnTsK5Zutf+xadPa6dvhFwdhcn95LnqSR0GOw9auQXsQEsCsY4UMMcshXqwAHT27Dvk1i2tkLu9i2t5ccQxl26L/e9q6jRJdMsyPs92vmENJ9rkib5Tn5mUdgB/EecdMVYi7YaZZ6UitdOVgVTJ9kIAkJP3ncngE4HzN2GAKmutVvvEGoQrZQ3UuloCq2dlE8kkrKMkL12jkbnxnnA68aWleF4PEN9JbWGs6ZHGmXklv4J15/vEtGw91BPTk+ge/imHQJbyxgnF7LIvky3hJKBPuhIU6c4yT36n0rPTdlK4uj+GdYsrY6lJq8KySxF0toLki2iToTK6H5iuT+7TOO5zmpb3xwdIvUi03VruaN4QUvbqBYVkYjJAZfmYAY6nrzxVGH+1NcuIoiF0+3XClJLlhIAB0Kj7mevJXPfpXaJoHhOwcLdWU+v27rHvmvJHg85wRysURLlB6syrwWbthXvuO1tjntPvrq+vkKssbiMPKkxHlgd5AR1XkDBz1xk5FdLZ+Lb3RI2jmtb6K0yz+ZZkKhyOD5bk7gB2yB19arazYRWSSr4a0RVtZcEGYyXUuT0JVidhHOAoJGc5ya4R7HxN4fkF7M944YYQEESE+gUjGB7/hTsmK7PabDxIuvrE329kZUL4u9NYQFRg5Y5wh+j44rpfD/iG00XV/tlle3lnq8RWNrjTXaa32nqWiBOeM8/NkE5zXkfhvxFLqEcTzaBcfaocFp4raRZdv8AeygyT24z1zivWbDVBqlra3WqaLe3NrcnFtcwo7TQbeu0gYc5wcSA8joCaSiuxXMbfjXTj4ytnugZoLi1t4jb6jaWysi9Cokw2Y15OChYdsAgqPFfFfhnVNBuw+rQzRz3BL7pomUSdywYjDdex719EeH7SO/eR9R087baNhcy2KmC+WJxzIbdwBOmOcKUY4wDnAryX4qfDpvDeoj7HqltqdoU3wLGfLLx8/OiE9PVRgg/w45rtovozkqpbo8wdcVEwzVoqD/9aoXSu05iIcU9TTSKUcVID92RTSc0U6hARMM1CyYq3s9qjdabQFJlpMc4qdkzTfLpAMA5pd1KVxTScVRAjHAqJjmpCOKiYc0AJn2ppXNOAp4XgUAQY5pdvtU2yjZk0AQ7c0bfrUpWk20DRERSdOKewxxUZGaBC5x9aKTIpT0oLGMKT+GlbmmkYpWAa1NIzUgGaawyKQELAU1utSEVERigoQDGKd92m+9LU2C4E4FJnjNB+lNqhMKM9aKb3qjMkyKax5pM8UnU1JYoHPtTguO1CjP0qZUzQOxHjFKtSbMik24qbjFU04dKFGKcFosAoFP2e1IgqULSAiK0ACpGGBUfINWSOAzTqavWnDmgBpGKaBzUlG3NAFnTJLWK7Vry1e7gxgxxzeU2fUNg/wAq9t+EcXw40a5j1HV4bzVJiSP7Pmmhkji7qwK7W3AjqM8EgivOfh34IbxRqMdxcNCNNgmUTRvMEkmHUogzuJx3Fep6xpHgDTdQkMfh7XjbzMAjpHldhxkiQL84z3AH1rkrSXw3OilF72PRj48ezlW7+ww/Yt4cS2lwNpPYvCFBHBxkZYdQe1Zut3sGqQSXWnQR6xBCTIkV9uEhzwQsijDYPUEZ6HGDVK203RtFsJZILK9jsiSI2EEgZR/CJo3+dD/tEbf9o1h6D4r0HSr+4tr6ebz5XVgHlFuYcf30J+c+meRXn8rvudt1uQt8ULzTHbSxayaaXUxNZX2HiaNuMq7DjkDsVPtUviLTLLxDpltc2M66ZrNvAwMRXEd0A5LBjk5bvuz716Fcav4W8X2baLqFn577JAI9QhUpDgdYJ1OffYxUc5561yurfCq2trGOeyu5rGZYy1tIyGeCUYyASDk444GcY4JFC10EzP8ADPxZuU1SLQPFwlmspdhiuJJRHNbMFG0FsfvFyOGxuUjByCRW/wCKLS80+Uoscd3pdxtUxsS8c4XkmNgcqwHOAw6cZFedeNdBttWsLW5eFp4ojsubazY+ZbE/xx7hnYWHAIypO0jGKf4R8RrHDJphv01LSr3ZBdWWoKLd45P4XXLFQTwQVPDZx1IK5eqKUu4a5Noeo29tp8001jLbmQW1xMd7I+0H55OBIjALywVgR1bk155rK3OiwfZp7cPaOuWVt2M9mwee55x+HUHsfGPh+a1YRyymWPhobqaPDcchZAcfNyRuB5Hrya4/+01trYW17cMI7UANAwMpKdAUyfl6gcZB4JB5p9A66GQ+txm323wS5OMLOAY3Tn/lpt4Yf7WDWHqRtHVLNr17aEEmOO5iEqRE9lcZ+U9xgfhzXdN8OI9dgnuNOhhggALSG9vVjiX2G0kZ9lbd7VvaT4J0XQo/Pmu4rrUY0MkEls00MKyDA5JG9h1zhkPbHOaaVuobniEmn3FtvmgEGJFVNyuu09uOfQdMd6lRZIS9tLbSRKrZMbjDDJzwfX9DXuCvo+o3k39qW9mkPl+Y9zYWwtnUY2koUIeQ/MPvFs8ntWBN8JLTX72VfD9/cXcSYfe9rMyuO3zMikA9OQeQeT3q6FZnlcujD7VG7gy2iJ5gJGMgY3DHY/4UWumyXMTsWfGSNqcD9PqfyNeoS/DXUdIibiW5dUUXVoYmEsYBIyOMPgddvPXiktvA7zxMIfLljz5iSI46E49TgZbnPt607iseaW+ms8kUcCeWF55XPzY7Z4qa8tZZmaMzE3A42yMWLfU9vpXb33hh7aOa1tSRNCB59w3CR9jz37/1rNezTSVjgtrNpp3QSmfHJZhweOxB6cdaYznNNsLDTpgraY2sXr4KLKdkSZPXAOWP5CvSrfTL5NKkk1WCzjsSm4WttDC2J9uFVgMkn5vuscc+xFLofh7/AIR22Gp+IY/7QmABttNtmUbTj+LtwSPlGf8AaI6HQ1HUbtIRFqgiF3LD5otYSEgtU6Zfb0AGOnJLEckmqsQV7G/Ok+E76/vnmnlTZZWlqAEtxI5+YhF4YhCQOMDeSBXnfhx/t+vanfXEhkgksryd5QmSG+zsg4PGQz5HuRXd+IhNqV3paadAostOLSTPtxudeXbA6EBRnsC2B0BPE6oYbaG/iijW2jurYsqqMkZ5IP0+YfUn0FMXkcZotw/9qTz2kQgiW2fZAPmCpngEnqMDk/WqGoW5gDIoChSzIBxx3/lXQ+ELWO21FBcgiB0dH2c8bT/Oo9S0uWdrpMEmJmRJUxgtnGD6Z4IPfmgVrM5LTJntdRDxqWVgDx9Of611/iewi0O7mtYGaSIurrKxBPQE/qc/iKx7fTzNAYcbCGG8HoxPb9OP/r1vaiTeafHcyMGR440lGOY3UFckenQUDtYr2xlvNCnUMdkTowkB3N5QycKP94IfwJpfDd8Zxfb2CFY/OO4cDOFbp65FNs5n0aFYQcMTvKjkcnB+pwcfiahm00WAmnjYSWs0DBdv8L8EA+ntUDJbm4We9igI8pLOPz0xzjA+cfj8v5V0Hh65W2lkhtpWS5gtlMMZ+63VuCO+HYEH1rihK1uz3DZI2AbSeGDH5h+IGanS7ezvYW3GRI8Llf4x2/MYFVYDrdUtoZPEJtUZVeUweQrtnaojZlDEdBuzk+341lajqZN5e26TOYrfYFx8oJBXkD3wat3sjXF8mpqwYQwSqSpwSUQhDx7SfpXK+HLk3FzNDLyoLSJnsw+bH+6e9FiTb1y4axgW0y0bPGxfceGAJUfXvXOX17Pf2F2zHcv2wkN/d+QKP0C1a8S3U1xrc28kiJVQBhwOST+pJ/Go7FUXR72HaGkYNMrY6bcD8+RTAbc6auo3VxLLIILaJS5lfpwnC46klsD8aqrObSCRYJdkYnBMw+8x69Pw6VNdTBra4VsgS8IvTkHOfxwPyrODNFb8gHLhvm7cY/rQBbe4WR2VcrBIdywqOXzzz9PfgV0uh6NJfSRtKqJbyEZjxjzG7cnqB19BXLQlII4/MAmm5DM3IGeQMevJ/lWpPq0sMOxpS0rLtkf+JE/uD0z+lJgdnquuq5/s/TVVdPibEty2AZn749jx9B19KsaXp0d1Esv26O0lkOxXabyhyezY3H6DGfWuCivUKp9pWRIwB5UET4OPc4yo/U10FnHFPhUiE1wVA8vGTEh7BTwM55PX171Nij13R47uEQ22n2elakE+V557k24Jx/c7DODlmyx7jpWze6brsNrM8GiWl/K6fP5EqyDaR6BmOOvXjnpXnmieJ9MgwIrqW4uUXBWBQAQPUt8oHvg9q3dM+LSWE6RWFna2ynKC7nLM25ugVm4T8QAfXjFTbyHctNZX8ljEllpLafOmfORraVXxxk74w27BJ4GSO4qhL4d16JpHv2+yRYJzdSxjKZxyDhxz/eTHI55rrtJ+L2qal5VjdTW0smT/AKNqNmreXJ0BDk/QYypHGDWP4o8Q32pRaisWomJcmOVtP1dUSFh/0ycsynPfG4dPehLXYL6blfTPDrR2BuhMtxEAHS60+Vp4nUdd4jw6r0BYcj8M1qaTPqUC3dpDdTRadexbXW5u3mQMR8mVJGQrAEOoyOhANeY2HiK7tddcvJd3GooB5lxcTGK6QY/hlTJkT/eDfSt671W81crLZXsbzsh8yBoViDEfxZXCk543A5A68Vdu5N0e4fCPxJJpWrvo2s2dtdz3LI1leSEiS2b1jc8MozgocjHIGQc7/wAZr60jsXtr2Kyk1CGNWtHZMjYWP7tJQwIHX5X3bTwGGMV5L4B8Z3E1pfaVLblTAOdLO0GOU4HmQnsTjnBwdoPUV6T4zaC9sJ4202DVob22Vo1v5WSe3mw+WVlwwYbMZIKttwy+msNzKS0PCbq9NxK58qPa3ABUEr+PWqTLWzr9ppkF0h0uW8MDRhngv4lSaB+8ZKkq4HGHGM5+6KzGFeitTjehUZKj24q1ItV34NMBvT60oOaaTiloAlqNhUg6Uxwc0EEeOaNgxSjg08c0FkDJgVEU7VaI603ZQSyv5fy9KY0We1XgntTWjqrCKXl47U7bUrrg0w8dKNgGEYpNv0px6fWg9BTAjIxTSMCnk4pjUAQv1NRnpTm603vSsADpR2ptFKw0FGM0U4DNTYoTbSFc8U7AoPSmBAy1GV9hVnbmo3HFAFaigCl20ANPSm05simDk1IARmk6GpAhNIy80AMAzTgvPenKlSBKAGqKmTk80wrgU5Sc0ATbeKYy81IDkUEc0DuM2/nTgPenbBShfagQKtSgcUiipAOKAI2TNNMdWcDFIVFAFbZS7amZcimlKAIwM05UpypUqrzQB2Hwz03T7/USk5nfUFkV4IY7cMjAdS8gyyAccqM19B3ulfEKLTLW5t9bsYbaBP3Zs0LSJH1+8wDNgnqWr58+G+htrOtZjW0H2ZTM8l6wKAf7h+99MGvepb+3urfBvtCtbxwIvL/sptuAMEbtpC592HPavPxF76HZRtbUig0vxVqFqxvfE2tm7uB50rIwtQwHGGBLSMMYOQB6AHrVDXdK1fS4Fg1EQavbzKDC8kBnSZQAD5UnUYxyBjvwO/QQXOsX4tIZdPtrm2snK21zColtemCjbCWTqCGTaR3DYretb0eHNUSa7vr26gWNvO0idYpLHO08tcMode/zAb65bW1OjdnjkuqSxWLGEGFbNQPs8kG9ZVJ424Ab5OnUnBz2NdH4B8TeLdStU/sjw3eXFi7KkoW3cQMC2xixbjnOev0xnFelaLp3hPxHqcM2kWui6de3Uod7qztI725t2JxyrhSiEgEOBjOc4NbnjvQvFZ0u4igYaqISIxqE0vloOnymJduDxjABPPAxTtoSeUS/DPVLLz5J9MsI5pVczW9veEmMDOcqjHao+gwQp7V5dr3h3TNP1eRvtM4gk+RsNuQg987MfhnHcYr0zxBquvR2MumxaJCbTcryXBlC+Y3OVYsTjb0HuM46Y42a3tUPlajuhibKqEUgJnnByPmGe4HqR6GXoaJXDSoUS3eT7fcLbwxqJo7wgRuFHBCtkSEgH7oPQHg03S9I8FQXjXN2sz+U5iU29u0iByNyjaWHy5xyq5A6Z6VmXenTWdztg09n8ldgYM037v0B6Ec5+7UzWmoyQEgDz0TYpkAVCg58sqOo7/ypXNOUv6xqd5YXcF7PbLFYoHaxlzuiZsc+WoUHPJyMgj+IVzmq/FCO2077MllBI5PmK11Aq5ORk5yxxntk+9RXWkPPKZIboy+a4aazvJd8b7emBnLY7EYZR361mt4L+2ym7kRIrRX4hlVSC/8Ad9WXvkDPY+tMT0NXR/iLrOj6dDqlwDFc6i5WGOBF5QZBk2gBVAyAN2SxyRgDJqarHcaxNcXutalfajJx5k1w53MpxjAY4wcjHb6dK2rTwfqEdwptoLm/uMAFLWIhCvJ5JHPJJ6Ac1OPBepy+WZrNY/KUlDOv7hF6bewblgRxgH86snzM7TdNfTreHUbaeW3tmxBbgOyGQg55YdlBBJBPJA+li+tI2u2vbe6KXezdM0IAE3Y5x3wQT69fWpvErRzSRW8uyaaACKO2tpfMMag5yXA25JyTyep44ra0KzL2/l7rWGQqWUTzLGH4PygtgZ/LNQ3ZlJXOC1SBLq5k3M/lsMu6nMkh6cv6frzWxH4ZWM2B8t0LwICBJghgD8u4eu088HHetufwmy6zIqRGGWPAUk7A5IzyejZ4HetzyDYXNvY6wBbXTxsYhdumFU8BmYdGUEn3+WrT7mckedTJqcNxI1xp0qtIhEM+wiCD+6WYDavH3RkmqsVm+p6HaXMEczSs7o0xH+skRiQSTwAoO4+4UV2r6bbaUGkmd3uVjcTPYPK4aQHaemR05+g59+e/4SCTR/DTWVowd2BbejBSh3HI6d1Ktn1HtTuFrmDrHiCPRrG00eMkxjDTRxnG5s5G9uTj1X8+2Oa1Wa31PVdTikVYJy0ixkD5HU8KMdv4T9M81Hd2yzBdkj3Dg/KW4YrnOfT1FW76zV1tpbeMiQjDrj+IcZz7rg/iaLlcpzdlpzWV1BIVcASr5kTdVzwR9DzTrizazvQUk8kk7VyflwcHac9ua6K4054vNLIGilIIB/hORnB7c9RVi30NNQAhZs24h82SdhgwBc5JHcgbR7nA70XFynL32jOkpkVVWSUANBuGGHHzLz1yCMfrUkGly21mWnKrGGKn5gWwPXHb9a3oFiltvslzGVjXJhlViXA9MnhlPcDGO3eq0Wky6TKyzoXXJw68BwwGCPwzRcXKcbqNuZCjg5HbcOB/s/Q5pltl3kTcxDwlSnYjnGfcGuhuNPa2k2YZ1Yc5jzuHvjv0qoLBbCdvODyIoHlDGGZTyCw6gDofWncVjlb5fLhBYMVdw6k9B1yPwNPiDO4JJ2oiEKO46/oQR+NdDLpRke7tGBZD88IIzleuB71RSzIg/d/vB5YI2jqM9PaquKxLp92zaXPDxva3DggjkrIO/uN1ZlpbR29/C6ZAk6oOwPH9TV2yVoJHiXBXaTGcfj+XT86lNksi71bATcVOeVzzg1IWMPVnc3s75AAGMn03Dg+tPsw6XEQyNjRPG/PUsD/9atLU9LkndX8vO/BJ/vUv2U74wqgAHqeD9aq4JGFcxC5nVc8Kgx7UyS0DNGcZi+7gc89f8PzrZm0zkuEO7AVlBwc+36fnVnSLCGC5/wBJV2tZBhjGMsnowHqP15HGaLhY59IvIG5sNJuyAecH1NWLOy8+VsHzH2O6qeNxVSf5A10dzo0+m3TRsYnC8rJEoZHB6Mpx0Ix/KptLt5YJxNK+XIbaoAH8JBNTzDUTmba2nLfaBB5khOVzwM+vvipZobiOJvtFwttEG3iONvnZvUgdPqea1ZRM2SflYjG48kVktpijO4/Me+M0XG4Ey3w1RRIzeSwb52iHz9PvHH3h6559PSti1uprVRcbU81cK+0BoriPGMlT+RH6Vy7RSWDbgN5Dckniuj0PXokcRmOKNmxtizwT/eHoeo4/Kr3Mti3c62La+eeIxvEzbtj/ADeUccAPnIX68Ee9VdVnF5OZXZpPNAMF1HgTwHb/AKpu0keeOfmHBBxxT9Qt4EZSfljkX5twwjHPf0ycc9KzTEIkaMoWhDZYHgqPYjp9fYUJksi0vVH1lI7O8nMF9ajZDKTzn+6T16dvbpXf+BdQeH7SsjpLPt3NE44nTBPfo4xww/Pg1wN67Wr7LuGPUIcfurrlXZe2XXncOnOSMdCK3LaddRgD2l0k06qN1rcuI5JVJ4dJFwN4xzjGfQ96aQjsIbqyg8XRRRTNdWLuhhvh+7lRDj5HGcYXA91x1wa+o/hzDNJqej6hr2jLFpKTmVbpLhIniUoYnkkSUsskT8B1BU7gCAPlz8geEtZj1ArDcSPBNFtMUpUbUZSflcAc5y2GHIz0I4HvHgHxvLa29xo16Mq5w0cUmIiTwG7hQc9cY9RxxN7Dtc6/47fBmG18RPe6NKkEM8YmS0Ee6PytufMR1yQnBGGUAEdSOa8Bk2Dhckg9SRX1V/wi+o+OvBMttLqNzaWsaSI0MNsGkjAbJRxuAPABDKB/48RXzb4h0vTNMWSG3k1A3kchVhewLEpA9AC3PTuK7aU7o5Zxszn3PtVeUVYbrUTrW9zMrU+NaXZzUiLimA5RkUjpUgGKCM1ZBX24pQM1IVpAOagpCbc0Bafg0h4FAw6CoXNStULGqRBEx560ynE+tNyaYCAUjfyp1Mb7ooII261E1PbHbpTaCkREZWmleakIpNtAyMDFN21LtzSbKAIqd2p+ykIqbAN3U3dmnMtM20gFpr08DmgjFBZSUVIE4qZYacYsUAVHWmqnNWZF7VGBzUgOWPNBhyamQYHtTu9UBAIulSBMVLt5o20E3IHXmmqvNTMuaTbg0rFCKKlC0xRxUo60kAoXmgrTgcUp6VQDRgVIpxTAM04DFK4mOzkUhanY7UbN1GhIU4JmhExVhEFIe5AIT+tPERFWVQU7y8CnYR23wWtSvif7YBCxhQrsljMpOepVAyljjPtXrmvyXl/J5tjcxWqtk5Lw2468jZjeR9c1438LNTvtL8UIti9rA06NHJc3KKfKTGSVYkYJ6Yzz05rtvFPxK1HT0Omx3Fxe3QbcZLSIKp9CXAHTpwDXBiI6ndRehPpfgnUbSdb6G5uYrqXdGJJg0kcSnHzDJHBzyemBjPpoCE2Itrq2vPt14FxLqF3dwwIq55WOIEiPP1zwOBXKaf4Y8Wa9BLfLbhRI3y3V/fbo0B4LKHYDP/ADXQ6D8PbFbmJPEN5PrFsi5iurZwsMMnJBDEqGA2kYBH5VzWOjqdHpdvPqjiWC4lDxu8Mi2tlJcqJVOHUS4KK2OGBCjIPNdtZ6nqkdo62dmySKvzTpKZZVXrgxBgo5/h2kfnXLrY6bq+pz3K+Io7e8k+4s06ou443lUVtgZiMkMpyScFe9qH4Yaz/ak9xB4jS4vW3KsF3crF5SY5/dkNgY5zk9OtS0uhSv1Ni51K+dpV1vy7uZvlWaK2DHBAJ7FVPq4IP41yOva1eXEUkNlNb2cEa/MokVVxknIIxljznk10d38PVhtxNdXFtdyIqqBKm2OTjg7gH9MY+X6isO9mv4v3EkcUEKABXgti8fsQ4YjOBjJOai5qlc4a61CW0Aii/0oOc+T5hIdv8AYCFmDe/BNbmk6A7rPNqlndrHMFKtcTGN4h0+6QHHPoyg8cHpVzRofEGnXU93pemXmo3c6bIzJlYEX8Opx6Ee9aOm/DTVNRmW48UWdvJ5beYLeNGNvHxwSWk2E88AAila5bdjAuPh3b6nMgtvEASBE3TPdxsrqQcYWYoB+YwexNW38DxWDQzzNdbVTaZAwEjL0/1+OP8AgPHrmuq1HxN4C8LkoNJtdRvSdkrrI/X0LA9s9N3Fc3J8T9JkuxPa6BZiVFACNC3kouezPIuPXjI4oTRNm9x97qGk26KNL09bm8LY23bu5B9SMZbt6Lx3rkNX/tXV7l57nUJpkhGyKKBD5anJPoAPTpWtd65b6tbTu9/Z25PJiszvyOPQY7dvU1h3slhcRcajfXrSYASQFtvpgsxIPX86FIfIzjNUgNrJvM7o+7JUHLnjp34qxotw4inkEMkMe07iYySwOB95uenua0H05o3BFksi4JzJIeRn0x1qTS7ESJIsStEzsTj0Hr7f/XFS2WoM231mW00yyfEgtpi2WZseUgzh1PZg2DnvjpWT4xf+1Eby5cSQhHiI5Luo4APuwYY967W58HnUbZIpSYktkUBhjCjbvbqOSGLD8B6Viaj4YNjrEcjQiOWZgWC8hQOUz652jI9vejmSDkbOIt9Vv59Wuby2Rk83LzmJtyx5ALSMf4D/AE9axb1ZLm7F24aSF2VUmA2kuuQHI9eoyexwa7y/8ONbS3UMm9VmZZ4RxiXsVYdyD/PpWTH4Xubm5nihYopGJVdcKmeQvHtk0c4/ZnMG1DKjlUkjZsmM9UJ69sgH9KtaTpot1MIXbFnEm0mTI7fiPrXRDQDazMjwxIE/dtwQHz1zx+fNWE8PxWkhNmxIk6JH8yevBq+YapmTNplrGh2SStvI+WVNh9jgH8M1Rks7yJGiT5Yd3LKeOvQ9tvAznjiuwtbSS6l8pQZGxl2kUgkenPT/AOtWnaaBaWgAMjBsYEUbYJHsvcfh+NZudjVUrnmEmiiSI+RJJBKp3GAJkZBzkHp37VNcwXVxaASRmRT85+XP8I7jp1z+Nei3PhJLuQlYQXQfKZuD+Yz+opkXhaW6lhcu6xAIJG3YXbjHCjGffNPnF7JnmstrbrCZTC8csYDFRIWQt2BJ6ZrGurb+0Ji3M0zjn5fmweoIHPt6V7dLoiRRyos7xxyOW6DGAewrnZNAja4dLi3UjBKuyYJAznHfHP60+dEOgzy5tLUxqmcPHwHwQCOeo7EU2fQXRt5TYzDJXpu/D/PWvUW8IEDKKEQ9Y1Azj6nmo7vwtFDEixx/O7BMc9OpI/AGn7RC9gzylNDYvHJFHvaNsnPHGeR9MZpRokkEiDYArfeHp7/pXqZ0AQKQFBVhjPeq50JWDsR8zDHTBGOlV7RB7Bnm66Tt3xAbiCGC9h16fpUaeH2jEjMoyBXpL6NCgGEXcBgZrMvLPBbao9xS5h+xaOD/ALNAfYwBJAOfzpYrBIFk4G5htGf1ro7myA+cjn1rNltiSSRxnvRzE+zHWN7FBo0thcQs/lsJLR1IyhJ+dD/sN19mH+0aqfZwEZ1zIpyCwGGHsR/hUpH7wcH6Yp0bGNd20EE8qf5VVxcpkTwI/Q57e/5VmXEAUEEc9K6G4ZJDl1Of7y/eH+P41nXdrtAOQyno46f/AK6QmjGuLVJLfJGdxKntxiufvLBsMF/dlTwQAePQ11UtuzIQCAM/lWbe2rgMchsDsMmtYnNJGl4a1SK+8Pz2F+Q1zaMJ4XRPvoTh1I7nkH3xUk0AMSXMDCSIKCSD/AcYP05Ga5mC7uLS5WVE3p905yp9we1dFY6rFH5UijzLZyYwHGAW6tG4OMBgcj8cVZzmbGJdNv5ZLGNP3oxLaygFXOeVwepz268jGc012s57oCGGW2WViJYSp2o3HYjIz6j0q3rMUUQlilSSIMNkcjfN0+6G+mOGyf04xY9Ql+3BZpNkjHazuu4oR0Ofpx+HFWB3mh+GbnTpzcTSJc2bky7UkBfYSFYEDkfwnkY5P1rt9Kv/AOwNYtLbKXcgid4ZE6oWOAcDqM53KRzzkA1w3hzUpLi2uYXJe+tkaWONiPLmhC4kQ8YI25Prjmui0gWurixh88nystFNv+eNWI5YY5GNvOfvD3JMsD6Y+FPj+bw1psD313Jb6XM3kP8AeCbSMgK5B5HJBx04ryL4vLEPG968EtvcQyBZEnthxKpHDN2LY6kYyRnFdD8KdTg86Wx1OK7iYTYlSFscH+8hBypYH6FsjqMxfFjwVoekvJf6JLKsEkpzHLKrKvfCgDP45I+mRWtFpMipqjyxutNbpUrLTNua7TmYwDmnquKcsfNPCYxT3EMoAqUp6Uzbii4DGHFMxzUh5puPSqQmAGaYetOzio3NIY1ulRscGlY8dagkbGaCWNdsVGW5pruSaQHNWIfkUhORSUUriSGkYpu2pQM0mypGRMvFRnqKmbjIqFutUgDrj0pe3rTQcUucimAE4pMc4pMmnDoaAGkc0w8Gnk02oAQdKWk/ipc+9AD1UGlIzxTAfSng5oAhkSowmDU7Cm4FSWAGKevJpgXmpF4poTHUhApacq7qZJHsPpTCtWivSo2SgdyADFPGadsOelOCUCEUc1IBxQEqVUyaTAjKUBam2e1BSmAwDmpABSBTRUgPC/pUq8VEDipVFUA9Wp4aottSKtAF3StRn0q+juLeVopF/iXr9Pb8Oa9i0HUGi0SC81CEvduWZbe1iYSOvHMjykgdOijJ715v8PoYJPFNk07QqFkBUzzCJc/Ug5PoMda9m8XavbWrRSpGTeKdrFm81gSeCBx2xnPFcld9DqooGu77UrKKSWKLSZScxsUaQhCOGIVTk/TAGetPtPHGiW04DW0epXURETBLfEkoxkMx3MAN38IXrnmuXutSlI8xr94LBSTI1vxPdSf3C4IAQdThj7mrtvqA1Tz430qNtyCSQ3LgKV7M7jZ8zdBk9Mk8ZrksdV3sbGreM9fthPLp2i2WktJhSY9OCzTDqBvcg9P4ht59hzqeGvGmtrDG12UsJ32ZuLMshjYtwT5UbFief58DmvO9Kuxq2uG00+O0jupD5Hn2ZVAnshIY4Bx37E16JpUjX17bQ6Tdahqohfb5wuXW2LK3zSFyB5nIGD0xgD1qGkO7Z18vho3032vUYtN1Ce5VCGvrVmum9OHZMn/ez9DWxJ4bisLV1GtWHh1W2mSOGyikuSuP4thIJ49CBWDLqD2rSTT6ncy3BOfNtyRtzgFFPUkn0GevarSLqWoKbaC0+xQbAsrHdHu6cue7HONpJPOSFzioZtFIuz30NrHJcrcXWqEDZEb2KOHHucLuPIJxkLXG6p4iubiBLO5mlnCkOoikLtz/AAqPT8AO9bHBjURwPcSjEYZiVjU5A2Ko6kEjOcfTFU9Qjl/exweZdzqxxO0gVG9F2jJ/P8u1c8mdcIXOH1iBRKlxNpcEC/fQK67ycnkseT9MYHPNYm57srFb2qStLyeNyjnkliMn8K6zVNEmMvnXcMDTPwUM6KijPZcDPbk8mo762RZVXyY0eBNiFQoONuGK88HJJ5NZ819jpVO25zJ0u4u5/sc1nbmZv9TLHtTP0zxn6mn6j4FnhtYHCSwyxHYyS7ZEPfay5IHfBBHXGa6jTdAlvRlLp3iY5zkSD+ZNdNeeGLufTZLWcrPdYVYXhT5zyCoPXjI60KTL9mkeR+H7GSWQ200DR3jOxiiIYJNx0XuG68e3cV1un+GPIEpkTZKpyJeCHBwMKfUZrqI/CJjimhtoX892/fGST/VHgbMjqMjO7v06Zz1On+Epvs0drPasBn5hHdkEEevAx7e1FxcuhxiI29lZXeORhJJiMgYzkB93Cgn07d6kTw/Bcl2uZlM9yT5mGG0q3AGT77QB7ZNd3afDzUbwmKTVpre2zv8AkiDP1JwDhQB05qaz+Ef2NW8hzLlt2+SVo3b1JKHn8T6UmxqCPJtc0VYtTiguJ4H2IGZQwL53dcDp/wDXPNUvsTX8cdvpNoSAxMl1jKrnOTnjP59a9jg+GMdoJvOWTJfJOzhiORzznr1OaoaloVnaylZma5lYnbCyM/fsoAHfqRRcv2aZ5Jb+E7uSZRBJGIEbBl2l/Mbno3f3xxW2ng+WNBNLMPN4+VIycnPAyT1r0K103DHfaOXwcM42hB6BeP6UJo8+ozYMXlRgbcBsBB3xj+L+XtzRcOSx55aeFMEQ3NwXmH38kAkdsYA/+tWlB4dhsnBW1IbHLSfN+p5rvZNLisTGYIETGQdigfn+X61DFbq+SwA5ye9S3qbKGhxV3ok7DHmRQx9RsU5b9eKprpqs5iaMsuzaGJwD7YGK7K5szNjaeR6iqkNkyFicKVyQSPyqWy1BI5l9JSNvLVY0VMKNq5z6k1jXeiRC7zy/lsJA5688Y+nfH0rtDaFSwwu4DGKyLq2UwlipwCT+H+f5UKRTgjm5LVIwML8wPBBqlcWimQFhgqDtIrZubJ0dmDNIGOcN0A9qqTxsBjBIPfFHMT7MxXhUZwueKzbiHErEDg9TWvsZJH5zjrWbdqySM+cDHSqTBwMe52qhPHynBxWNdEOA45DdK6DUyJoCI2U4/hFc3OTGduNo659K0TMZRM68Q7PVfes+RQUGa2JFDnCnJH8NZjxBnIA5HatTncTOaPBb8waqTKF6H71aTDcSh45qncR7GyucdsVVzBoqSx5T5sfnWe5YIwBIB4IrSkY43FcKe9ULhcEkHg96q5k0VP4vY0lzAskWVGce9Gwe/NO8s+UCAGx/CTVoxkjmbqKbzypzLARgoevtil0m4CNLZSkrbTgI6N0J/hYd8g4/Wtm7TzHTchIzwc8j8e9ZdirGb5SJBECSHHO32P1/nWsWckkS2YebSpobjF1JFuUAHBKj+Ie46/8AATVWAW17cyOzSQEIA5VA+COMnkH055pNPuxBqDbmbDAZ4xz3PtmlkslgeRkyJVIKEHBZCeGU+oH5itjE1dOlgtzAVnikuFYGN1R0ET9GRsgEZ68ds4q1ayXVrPKDiCaJx5ZDAKRkHbuHB5ww7da5jR3kt9WZJWwzYZ1I4OOkgHtwePeunTURPcyW0srCPh0Zfm2HO4JweVzkDB6EEehkD2HwZ4iNzeJLqlyY3uUVN4+9leFG7oD8uOe6itTxPbsJJVS6kvLNxmJznKn720n8eVboelcT4O1RorcIUa7g6TpM24Kh6ZOC2AcfMOPUDqe51W9g/eQ4nLhMIPN2OgGeDjKuP6dDVU78wT+E41oMdQR9RTPKxWgYy3J5+tRtHz0ruOUqBOaUJVjy+lJsxTQFZlqNx7VZYcVEyimBBuprdKlKUxloFciJOKjepSOaiccdaskhPSoX571K1RN1qAKx5OKVRTiMUmMUXAUnP1pmcd6VulM/hoAkU5NLuqIHApS2QKAB+aYVyaVjTQcVYCbfyopGNIG4oAAM0jcUoOKa1K4DS3NLnNMI59qegzTAQjmm1MR2ppGKgBEp461HHS0rljjijHNNJyaevJpAO2Gm9DUoHNNYcdKBsYOtTw9agx81SxcGqMywQMVCwyfapC2RTdtACKoJqTy6VE5qZU9qAIli5qRY+ak204LQNDNlN25NT44ppXmgNxgTNI0VTAe1LtpWKK6rzUqrTthp6LQiWIqVIqU9EBp4j5FMRueD9Rs9H1B7i7hkuDs2xxxjnceh3dvw69K9KudXuNYs/s7xRbJD8sCwqoU9RljwG65zk8nivH4S0Tq6EqwOQRwRXe+CEOsSPLezySxptiS1jIMtw56IijBx0z09zXPVjfU3pytoaGqSOwSWadZgv7pZPvRIFbBCA4yRjrjr261V8Q6/ZR6Ymk2iXLaerZn4CvcynvnljjkDpnBJwOl7V/Lk1Q/aBDiCHyooYiGgt9vVY8HD7VGWkPGenvxesXcaMGuR9nQL5iRImXiQjA4PAY9cnngccVxHSdZ4QvfssN1FpsdtYXUpEbyRK0skSn5c7mzxy/3SB8lasHj+C0uRpukWkt7IG8qW/mnCIT3QckleueQCc8HgHl9dha1t0hs2+wWiRoQsD5k3YBUEn+IA5J7H8qz/AAdZLdeIm8i6j0+KGIgz+Xu+zxdMxqcFmc9z/dyeOqZtFHuehTaprHlwTvHp8CRt89sFhCRg4Yh8/IgBBZueTgZrsYZLB45YbCa5SzJCNqLbvOnH92BTyo6/NwT14rz3T/GELW0lnZW0VtFtRLeGWTeTtzh5MZLkHJAxjJJr0Xwxp262mv555Jt5JXOQCe4HfFcc5WO6lC7MrUEuyNNt4kFnbvKwS3iyxRBkAsexxk59Se9ObQbactK8EkoHEas2FC+uBjk9a07a7/tDU7iBFURp8uVHGAOn55H4Gr6W298DgDjFcfOpbHsxpqKWhz0Xhq3eYFLdYm45BYn+dX4/D/liUyE3O/5cNkYyQePyrobTTCkStjjr1rRtbZY0XcMsPmzUpl8qObHgSw8hmWBY5OORnk/nx+FbVrpTWbAW6CYsNp2gb1zx9B169a3oY0lQYxjOcDvV5GjglVI/lkIHGOFGOv8AOquK3QztM0KGSRdyqsg6yBfu9e/9K0bnQ4LdldI1GexGSfcnOcVpW9slvBkDJLfd/wAafLbvIjDzNiH+EL2p3ZnbUy0C+aWLyCQDBBRsdeo4q21xs/5ZOfUkYz+eKkeExAt5xLvzwoGT6f8A16qiRfMLygySA9COB7DNGw7X2KV7cTXMsiGVLZCAwWI7nbjBHHTt781mNHHZ2odYSiE5Z3G3OemSea6KX99ahj8jZ4PJ9un51R1ARXBijaNsueFYcE+tA0jBh05rmQXEjmOMn5Yk4yfUn+lWharHEgVcKowFGABVpoGhbjjBB7YINVrqchWQqNvG3FK4JXM28t1O4A8jjjjNZaWPmSptwnBzjnNa7yhwmQcE55HNVYI5FcuWDdwe5qTZaIyZbMrcADBBbqOhqtqVqcMuSCp5HWt17dlm4QqGzwec1SvoTMvzAqTwc8ZoAwJl2tucDcx25zVC4T90cqPnH4VptDtkKZJ2sOc981najF+92qwUqc4U+vrRctK5hXoQpGF5wOorLvOVZx820EYHXNb1zCSN+PkbPCAcHNY9wiswQ4DdetBSSOfvRhPMXIY9R0rKu5hsKMMtjrW5e2rRgvgDnkdqxL6FZHJC7eKpCaMaWNQu4D5mPzAVjXkBBJHJHbNbV0fJAYHJrMv1Z4i6qVPBGa1RzSRheZsJ7MT3qm/Vs/TJ7Gr95Dgbx949sYrODBplRucjqK1RyyI2G4ZC59aotD+9PJwO1aMg8ph/CM85FMfEmCg+bvxVGLM2dVVcHAJ44rNnXy8qeuc5HNa1xB5bFgvB5wTzWdcRgjPA/HtVIwkrGWwG485xzipEYAFegbpmmyYD4yPp603tgflVpmLQ2WDGBjfjnrzVJ7NZF3RuUZ2xuA+83YN6H37/AFrQJG0FkJ9cHBqBFjdnEUg3EYKP8pYfyNbxOSaOdvbZbhjvAhmjAJKjO4HPP86IrqaEq0uHRmEfy84IH8iDWhe4hmjmbcsJfy5kxyuep9sjP4is6SGayvbm3OJGBxGzD5Sw6AjpyK0OdhLast3BPGwkljjDICch1HA+oxgGr1mttq9p9rhuPsF0rMrwTZIZ+vyuoOM9RkDkdaz7p4nslkikEZP7yOFshreTq20nqpIPFZ8KreAzcJMMFgOA3bnH86bEeleF7vVILmxvbW5EskbbJAv3oy2AWx3BwOOQfSvXLm4h1K3UzBrby1ygSP8Adk9whxwOOAT+NfPGjzSs4VWlhuLc740jPzYzz1+8DxmvX/CHie6vbG4+yS3DQykLcQTgKycD5gATuXOeeo9xRD4hy+E1JIkB+Ri6+rLg/wBahZPSp2GBTGr0UchAE5oaOplGDTsCgllB48VCyZOK0HjFQNEKBFTy81G6cdKuFaidKpAUXTFQsMCrjpULR1IFJ1z2qFl5q88dQOmKbQFQimkcVMyYpjKfSpsBERTdvWpihNJspgQYxzSHipzH3qJ1oAgdqTdk04oTQEzVXAjOaX+KpNlKqc0XAYF4pStTKlBTFSBV28mngZqRk5pMYzQA1ulMapCKYV5oLI1FSdRTFHNP6igBpFSIKSnoKkCQDFIVzT0TIp2wUARiPNPWOpFUU8LTRLIwtOWPmpNgpyjBpiAJgU8DFKopcYoHYQDFPAxTaeB+NAWExximsOak20mMmgoaBmnY4oC08DNBA1VzUiJ605UqQJxQAsa9qlRKapwaerdKAJBHVqz1G803zBZyCJpRsdvVfTPUD6VXQ5pzHIptXQXsdDY2bJpk43rJeTYZmJBjSNAWIH+yODj1GfrzE8V5LrzQSssotnM88sgwGfPyhs9hgcfhWr4fVTfxFjI4LgFCcI5zlVJ9MgMf92tC+1TSdHhhvXHmbBLdkyIWNw4Y7QwP8LMvGexrz6kbM7Kcroq+J9Yih0+AcC3izsiJ/wCPggj52I7ZBJHPRfTFZnh+dNIgm8qZ31edFkurhk5MjjKIEPZU3HB4ywzyeOU8u68RmKTzcRwkN5jD5EjB3Eknj7xAA9RXZaHoMeopieS4TdJkxRjHmHjmSRhkkAAbQMDpyeawaZ0RlZnpfwt0aa61eETJGk2dxEj+ZIB3O0dSffHpxX0I8c8VuhchI0HyxgYwOwxXnPw90Z7CyEFuiW0zcsy4XA9yTuP0Jr0aa2ZLdVU7zkZI74rgqvU9jCx0Kul6UmnhynMkjFifStW2thPPFGpDZOSaSGLzAMfKWwDWhCfJmQMoVQu4sePw/lXHoj11qTMqwswxkoPXg1JEEwd/IxyAOp96prNvlkZhs3Hoe1aC48lRuxngkdfzpXuVaw6L9xJiM9eRjov+fStPT1xLhlYqf4j/ABfWqUcTCdXAJUcIvStS0WR8HGGHXjgU0TLYuKfKk2kDG3qM469akJkZyWZtgGDzwfoKS5UxDzRlm7ADvT7c74V9VPJLZ3etaLsY9LleZNrmRixDL8oAz+AqrexCOSAwx+WeRvb5ieO9aEke8kZU4JYZOSMewqCWWZlSJV3KeoXA298/pUtDRXD4hjPmom4bxjA7/wD16x7q3aS9EgJKx5BCjIPc1rT+XJ5iTs4wOC2OBVVAgICOSgAwcVRcXYgM+0y/KrdCFZRmsmbUDKxBVVDHggYOa05fnmRn3BCN3yDpzWfq9qjWxFufnQbuuMip1YRSvqZN1J+4cR/I2ON/TNV7O5lyqklXYZYAc1AfOlgkglcuF28qe/pWzDFGLlpAwQOoUEAADjrSWpq2kh19K0RDRjfGy8Hcc59axNQuh5JYggg5C5wK6C7lkhjy53AYIx0rntSSK6IjU9cE9MilIzirmRLgLuAG0jlRz3rMulaVA2cfxZP8QrWmBkZlcqMLkds556VlzzNjytmEGSG7YPakbIx79RsJXbkcg881RmMV0NyNtbb1A/MVZ1S2DRxJEzBt2Tk89ahgiIUjeUbryc5qi+hkX6J5QfcxznArmtRTC5RV3H2xkV1GpoQ3OSBwGBxxXK6pujQj5gR685HrVIT2MG8gDqzHBIGTg9fwrLkcBtg/1bDblT0962Z1PkD5vnI7ZyKyb4ZibgKxGQRgc1qjlmZVwGbaWIORyQTyfpVC6TypBI2c9zirM1wY5gzjKsecDiotUk3Km0+YH4B9O3Nao5JFWRy5+cfTFSpbo5LA89ACaitEYupyQp4x3zV14xjIXBPUDiqMWZ94hwOPpjnFY17DmMnOe+PStq7LRq5J3gdeKy7iQEruAHHXNNGckYci9Cecd6Aq45Jwf4qdeKyyEnOe+ahZ9vBHysOpq0c8hskzRAx5U5OBnpn+lVpoheKeNsgOCMfMD6j/ADzSXEmd4AyP4l/qKqLdee4Ab96gOG/vD0PvW0TkmWI3OpL9nm2GbZsQ/wB4eh/pWLqF5JZ3YaVfMXADKR1UcEH3GMexAPeti7CsltcL918gkDBR1/xzj9axdbIuBDKBtlPEgHZh1P48H8a3RyszNa+eVpIckEiT6qwyPxptnP5QWQLkMCDnow9PyqOS4VZ8Ag/KcfX0/PpSyyiFVWNv3MmGxt6f5NMR0FpcAQQO6lkRtsUqA74j9e4weleseCL3zbaG1kcDIZRDNjLA87kb1B+h5/CvJtMnmjgOckHD5RQQfTj1616J4Se01KW1sxdPY3Urr5cTqdkjg5BVx9088ZHtmoWkrlbqx27ZHH86jJzVq9tntbiSGUFZUJV8+tVinrXpnEwB5pxb8qaBihqskRjxUTU4nPemnrUFkZ4qNzUj1GTk0E2IWXmoymeamPNNIwaBEBjzUTw5q01IRQWZzxVGY/Wr8i9arOKqxBBsxTGXFSt1qNjUgMJxUTrmpG5oCUAQbKBHgVY8qkaPigCvtFCrT2Qim+1AC9KQ4ophzmgBWHFRkZp2fypp6UANo28daTkU7OBQWRIKcRimJwalA3UCsIAaljXmkVfapVGDQSTRrTyopqGn7qkpCBeaUDFL1FAFAxQOKcBmmrUirTQBSMcCnkZqNhQwGhuamQ8VEFyamjFIB9LtpQMUo61QthAKKkAyKRloGKhFTL0qsOD6VYTpQQOoAxTm6U0LQBKhqXrUKiplNUhMVS8bZVsDGMfXr+nFZ2taojJHZyJtzH5jLAioWA+6pYjgep9B71p8EZPSsnxfp0R01GCsbuYfMzHhU/p6D6msK0bq5tSepR0nU7i/jt555DHZo5eG2RiiSMDguSeiDI+Y5J6DkmuisfEySX8aWpa6Kk7ZtpHfpGvYe/J79a4DU7w3wt9PiIjs7dEildcnzXAzgfQ5+lbXh/V49IkWCARnUZDh36iFc8KPU9fYehrz5HbHc+lvh/PetFC13NIWblIVG4r2yT2+nWvY7X5YImb5nwASTk5rxT4cSzQKiuyl4xvKIc89gT0H05/CvZ7Qk2+92G58Hjp/9evLqaM+hwyVjZhz5ypkYz09TVifPmOSRsBAGemazbebZhsZkOcfhWjbF3h8x0C46msD0FoSxwArI4BZjzx254qYygny+mDzx6UsDbVcjgFgV75+tJG6W0qyElvNYJtwOSf/AK9Rsal6yZ9n3SzAfeJ4yf8AIrTsrgPjcu8ZGRjisMxeZKsvmtkE4UHAPtWlCrBSZGARjkBfSqRMkac9w+VZiqYAGNx/L0qeEoscbrgZBHOTj/P17ViPEnnx5LOyfczzt+XH4cGrMEpmPljjHHORn3AqkzJx0L80oKEFuBkkAkZPp+tUb64EADLGXOBnYOnv+FODCV/LB34I5HQf55pZoAyP/DGVJLStyv0FDu9ibJFeI/aBnc0ZGMsR2Pbn8KpkvDG7E7VVcfL8vT61eZbaa2MjOflYMBEDg+3NUryeDcyxJLI5+UqBgf54p9Bp30JUbaVTII2/MGPqP8ay7/aEUEkEjPTHfnn0qwNUt4w3l2sqv90YHy5rOvdRikk6SJgZHGR1o5lYEncyYnDXKqq5RgMnr0PP9a1bePCbEG3JOAcenaorU2cUu0s7EDKkpjBJ/wDr1aF5YurBZt+zoQD1HGKlMbd3sZt3OyiSJwwAU46445/CsBYxGHk2h9yk/N1HOMVv6xdQADGSDhSSMc/WsS4uHWaeKNEJUDduHzfhUvc1jsUXnN2sgCkMDjOfQVnX0LtBHtbawJUj1/Cp72SRB8rjaVzheDWeFWdCWysj8gOCeKN9CttRtzAht1JK7weeRmsWeJY5judQMYPzZq40RhVz5SlARtJ6g1nX0/z4RBtB4B5NUNGfqKpNHsEwwDkADOKxr+WFyYwykEDHynitkXQRmG0bCcY/u1l3scSLIr7SpH3l600wZzN6Io5BhSzdPu9KwbyQI5XymKDGM4rpL9lh2Ojq+5cE571h32ZG8zOVx1HWtkc0zm7n5nZvLGCc4z0pIGGwo0RJ+vatNrT5dxIZG69s1WltBK24DoMArWtzjkV824GFJV14O4cEfWpfKAXIbco6kc4qrLEYmbOTjnmqxdl5A7/eU4x/jVGbJrmI4foCe+OorAvYgqAnA55rcXUsvhx5gPUgYNZl+qEFkbep9e3t9aEjOWpgzMGcLnO7gVVmU7dpA+vrVq6G1+mAOhxUDDAJP51RzMzpkKScgx+jdRn+lUbuOSH98i8g5bHQ+4rSvxtQN/L9KyxdtCXyAykbthHytjtj1reJyzQ77Wr6dcKpIj8xSqjG5SQQR/IisLVLgkrMg2SxfLIoHD46H6EEj24q7MyW6vPAxeKTAKnqv19R1GaqagrtFFJEGII/Uf8A1vzBroRyszWiSQiUFSAe/v2PvVkPGlmVK5G4MoPVex/z7VQjQuZAvDAbgenSp2ZxGHAGN2cdQfWmZm5pzPHIpR/lYYwTgH65/Cu30CCO+voI2YQ3SgNGHOxG9+eCOuR261wGk3kKt5bIcEfLnsc/dI7giul8JN9s1i2t7m5lgs0lDxyIpkVOeu3qPwpdSj2sxeXhTgkAZwdwz9e496aUqdowmVyrY43KOD7imEYr0VscbIitRsKnbpUZ61YiswptTOue1MKVNgIWHFRtU7Co2XFIsjIqNhxUpGKjPvQQRkUhNPPWmMKCyOTG01Ay5HrU7ioyKpEFYpTCnNWimcmmYGaYEAizThFUwApCMUARmP2pjLUxNRv0oAqyCo9ue1WHGajI5qbARMtMKe1Tkc0u2nYCvtppSpzEN2aQpmmBX2UwqasmOmslQBUiHSrKpgU2OPFTDrUliU9e1J/FTgM0AOHWl3UoWnBaAEBxTqAoFOC0WIEWp0qNU5qRVxVDuObpTCMmpNuaQrQUMVealVc0gWpEXigBCMUqjOfWniPNSLFQTcRV4oZM1OqHFKyU7CKmz0qRFp5j5qRU45pARtSgU8pQq9BVWuQCjinA5pcGk20yrkitjvWX4wDPpjjf5xlXEhHO3J457mtDB7VDeQhraRny+wcIOrMeAAKynrFlw0Z5w8wsorm7VRLMm2OIAnALcn8QAPz5qx4Yu5NMljhYqbiVdxwBuGegDdcnj6Vm6hGVn+yAmREZizLwHfIyB7dq3/CWkQSStczSYYnC55Ge2T6YH+e/mSO+O59A/C3VGMsCmVJG3bfLU4QY69uceucD0Oa9906WS5VDNKFZjwEHGOwz6/hXzr8OYoYn3vKLSzRsjy2y8pB4VR2HfJ/AE19B+HQLiASqysACyjcGwMV5lRan0GGehuBfs12HGdgXChvX1rUtZwylABn7zAj2rN2K3lMcgLyDknqKljuUW+htwpdnyTgfwgd65T1FqbUrtb2jOpB2KMDGctTbVhKI8LtDLuAPr1o2NIseRjL7j6YH86edkUoI+4FJOfSoKXYZYXEzIweJQWY7dpJIGev481tmaI26sWYALnIPf0HrWNa3MpZiFAjPyqxPPvitGKHeSDNuI+bC9B6U4scrXLSNsJ8xwikcAcHrmlivo0uP9FgaZieZD/CfQVHGsBZZZP3hI5LHr1qTnyyEKgLknngdv8mq1M7IXZcNIDJIID2VV/rSrFEHkDjfgA/MTk81EjyOrL5rOR0VuMH1PTNKkbSIE3q20fe6/hVLUlomEkcduoYqgDcDI698c9qpmR0kcmYSheVRuuPXimy27fakOZOpBUKMe/Wobh/Jdy0SRoDgNuYn9Kq4rFWd0hV282QfNuJxnB69O9ZCSJJiQI534XljwPoavz2l1gtEQUXLLjODxzn1+lVPMQyjcFTcQMbT7nn86l2RrZETlFwPm3p8u0jjjoeaU2qTCR1Xy5d+CU7H8PWllieWRGBiZUJ3DrgY9Kmtdz3EhYA5HBznp/n+VKwWsRalbJMoXJDoFznkc8fnWDNtWeQKMyqQpOMbuK6PVmMSsVUmQr8uD2zXKRFnvMyMd2CSSeopPcI7EF3CNvm7wGDbTzg81iX0azvCyhyEGCRkf57101tHGsEsnlmQkgbyP8+xqG8jI4Yx7SOmeMdc0mir2Oeu4CtrgquB6HJz61y9/D5zhlz7lRXTXqNES0RkdQedrcLWVdAxhSFjKN0B56+9VcpaGHPcSWjR7Fj2HqWWqerXixxssibQw4cc4rQu4WnmdS+FChiDgHNUb2MhCjNtU44xTREmc7NBF5auuXGSCCmfxrLvBGqhl8wr1KMnymullkEELKuAmeqjOf8ACsS+mjkEnlMjhOgx39K1RhIxF8uJnKOUVv4WGVz3FVpIjGpaIq30P6VYvIy3zBRk8YHUVQuSSo+VkI6OOa1RyyRBdeWwHy4z1Gf1FUGi2Hcx+U8EdqnlLoB829vQ9qrNcoqqrkhu5HPH1qkc7ZUZ3V8BenOT/F/9eqVwS5JQ7Tjoe5q5c713Ajco5U1lzOW2jGCevsa0MmyrOoePO7PH61SnOYzjr3q1K20FTwc8VUYYU9QPQ1ZiyuH80bDisa6QRuTnAB5/2fetaP7554PrVXUIfM3nIDgcH+8KpMxmrmXEPKaaE427iB6c9P8AD8az2kaBlbJ8oEjg9Oe3uP60+5byJFLZxnayn9M/y/KoinmRkg5bO3b2z/D+fSuiLOKSKV0gjuiQygOflwOB6Ee1LGRGpVtu3GeD0PcD371FIwxJG+4AHem7t7VG48xFdfTn6+tWZsvIgDo4ODweO9dv4CZLjWIPJG53fZu3ABTnge1efNM6HbyDgFecd69E+G5tLvUkSWDbK6gqYwxdmHYY4zn1pMtHtRUpwTkjvTG4qUqGSNlJIZQfmByD6HNMdeK9KOqOF6MhY0wjgU9+DTAcUhAV4ppWpKRulWBXZOajK1YcdaiIxUFIgZM1Ey1aYVGwwKCSvjNIV4qRlx700nNBZCy80wDFSsM1Gw5oIIyMD0puynk5oCjrVICIr6U1ulTlOOKjZeadh3IiM0wjNT7BTSlAisy81HtqyUqMpzQBFtpOKlK0w9KAGHr6Cm96kamY59qAExx1pjLUm2msKgBipgelIeM08nik2ZFDAjzzUiUeXzTsYqSkPU1Jn3qDdigPmgTJwwpwaoM809DzVCLC9M1IozUSmp4xk00A9V9aCmKkC07bTsJMiCU9V/yakC08LUlbiIuasJHxUca1ZXpVk2G+XxSFakJwKZS3GMKYpQtSbeKbjNMBNvrSqmaUAingcUCYwrTdnHrUxXmkIoCxFtpcJHG7k7ZFB2NjPNOPShcEqGzjPIAyal6opaM8n8TyyR6l5UQVfNyAD0UE4/x5rbtL6CO8tbFnaNVxv44Axk/iTn9KzPEZaz8RXl7KBII5AFR/uoAeFPpgD9Pemafbvd3ImDFZyQ65HUnpn3xz+PtXlSPQgeu+FtRn1RrdIiIYYyTNP5fAB7KO5Pr+vNfRvg66EdjHGgYIq4G7liPU+gr5o8P6hFp1haW9qA0f3Xk/vkdcf8COPevbfh5c3epThipYyAb8c7V7D24rzqqPbw0j2Uv5koBf5GXHy9M1fs4RFNv25YD5STWbBH8u+NfnA+6e/HataBQSdpxlTjNcNj1ky1BdhzIGRgFbAY9OPSntG83lhMlDnp2IpqKsgAOFG7OPwqW1UwYBcYbJwT/T8qT8y1psW4cRRmIAcDIPv3poWIEsrMN2RjoM4/z+VSbi2DsOcnHrmoY4rhbhyyp5ZPyA9fx/ShsaLdoEaHJ+ct13ipVyjFAMLjBwOB6miWF1gX95tXPVcZpbS2jJLbWJ3fOXz/k9uarUm99SMyWsUpczLgttK7jx9cCooZlkVk88BGOSRGctV94o45W2x7RjGVXocdeOtNlXYm1GO5f4k4zxjk0crC5WlWWfbJ9plII+X5VUjnp61FLJMzzbZpjgZZ2GQcdMdjV+O1ljWPzQHdjkEHhvQf59KrXjyR24UKXTLAnI4PPPsepqrGZmTJcS/vIy8uI+TvAyemOlRy7mb5yxkwG2khhjOP0AqzHta4IclOqDIxk1UmkO7LNuZwcKRgDnH61ViytIqq6ndgMApI7MTxj1pXikV0VODyM4zx0JqG3YteyANkI2cDnnIA/U1pxyrGEDMC4DH3A7f1osN6GdfFZ25QnYrcg4BBzXLWUEk7EyMFYqQrf7HfPvXQ6tKY44FAw7uQMZGecYrKkVZZg0bfOEDEL0APYfrUdS4vQnSJYopIjg7FAfA4zjk/XpWbfxrZSNEOm0EDrjjpWzctG0e5F2Q9WdRxt9fXOc8VmauE2KcHeP4fXP8vWhkpnL37Mq78KvOAOgFY92YlQmVSxJzkHjHuK1rqYQ/M20r05OaxLi4ia5WJkKFjgbufypGxDLGFdHXaWx1HJK1nX67UmDE5blR9BWldoxgzBgIo6v29axr2VSuZBljnaccY71qYSMKeVZcJnBzyew9yKy7y2RHeXKq7YDAcfjWjcW7xxCTAcvnGB1rLlU3KBQ8Yb0zjH45qkYSfYo6oghVCrllQE9aymuEl+UB945J/lWrcxqEBZgzdCGxgVkz3MdoyiNlic9SWI6e2atamMmralKbJEhAYAnLHuaxJZQFO8AAnGSc59qv390XkPmZdgc5XB/WsO6vDKhUhlXPVeK2SOOUtRDfGDC/fi7gDkf41HJPFcAtGOnqMfpWbeTvCzMy7c/dz/F7/Ss06vMvXYn4dK0RztmxeFCoYKQy9c1RdgEB6etLDfi4Vgw57iodwLlR2PFMm9yGXG4HHINRyKJcjr7Gnyg4xySDUQJWQ+/rQSzI1KEPEA4+bAwfX/69ZCozJIBwyD5iP7v/wBbiuk1KLfDnGawFX5vlySQQfet4s5Jqxm3jpPvcc4XoPWoNMkCIQfmXuD2FTTxeQZDk4zxkdfUfX/69ZcbsrsEbBFbHOzUjjG7JJ2q2PfH/wBavS/Ammm8vbf7FIIWJGGPc9x/9evMLEmVvmBJyAwH869q+EvgzXNe1CJNO0y5vVIB2xRlgT24qHZmkU3qj1ACQ/612eTAVmZt2ccdaaYzXY3vwt8WabD5t14ev4I9u7LRHoOvvXMXEDQsUdWRh1DDB/KvSi1axxNO+pmSLg1AxINXpUqo8fNaEDVNSquaYiVYVMCmhMgaOo2j9KulRUTqKTQIpbcVG61ZdaiZagZUcEVGRVp0zULpxTsBCetRsKmpjLxSAgIINL/KnFeaSqQAelRVIRmk28iquAAZpjd6k24FRuKQERGKQrzT8c0hGKAIXFRMuanbmmFeaAIOlJUrCoyMUAJSdf8AChelLQBCGqZBmoU5qeMcVnuAu3AprCpWqMnNIsjIpVWnhaeqYpogaqc1KiZpVFTRpmmPcRE6VZjjxTVSp0AoBoXb60mOalPSmHgdaCbDlHNSDkVGvWpBxQMkReKeOBTAeKcTmgBC1KppMZpyjFADwuaXZSqMipAtWK5GsdP8upEWpNtQMr7aaw4qwV4pjR8UAVSPyp0TNEd6nDLyD6U/y+alSLjigDzDxVZp9tEAi3O7ZZf7xznn6ZyfcCqr3awqShkZJWO58gN6dewxx+ZrY8etLpjyzlGQMuIie/v+dc3pLtJpkUkwDFsQruPAGeSfyP515092jvjsjtvDeoSXFzbmG1YIDjep2gDuQx6DHHGP1r6L+F4vryZvKKJb4HGCgP4Dr+Jr5r8Pa1Mb5YGYOob93Go7A9h3P19u1fW/w6iSLRUdojE7KG3cHOO30rz6zsezhFdnoujgxCYP16ZHOfpV1JXeUgHy1DA7j3A61UtZdqh9ygBsZHTpzSvKstydp4yTn1/xrzj2Ub8TI7rKx5AyMVcj2SSI4IPYZ5xWBZEC1kBPJJCFeeOuP51d02dIXYHO4EFg5PTHQfrS3KehumcRjIBLkZBXn/8AVU4uEG0vhVyO2OtYUOogXhG/bG4OAOcE/wCTViWTzCDyynGeOtVcXKbHl/LISVCghtqjHP19KjLvG6cFl3AkKAT+dV0m2KcyA/LkKe57CrkE+6ABmTd3ycc/4U0Tew2WVnkZMLGMbju6qKjkJiMbtJGhHO1F69+h4pSGuCXGxtowR26+tZs06csj9DhS/J7470WKTTLLXhgl2hUm3HO522HrzgfjVee4gnLIqkqSQVUcCqxFvEWlkJWUHG4rj+dVJW+bzCdvGNu7AH4Yx3FBehcilxG4JfePuoecLkk9vpUE5+UPIpYMScEcgA/z5/SnrO4jcKpfagDYGT/nPpVfVLiT7KQDhpDtZsdPagnqZxuTDc3GxtsuAvI/hBzn+VaeiustgJWkaWXe+SF4Uc/nXJaxd4uXMD7QAArAHpWr4YvBFot2Jmw6y4IJ46Dj/PpRfU1lH3Ruq3xgtklVCe5ZhyOoyB+dZv2wwKZEBwMKo/vduf51f1y4DZwS2XPAHy9M/wBaxpLpJY0SMHao+TcPvEZzn260rh02NeC+S2geKTgsMvtPyhl6jPfP9K5jVb5p70IhKoDlgff196luLxjNh+nQk5x9celRXFmv2QzqQS0ZUyIRwfU/Wna5ndR1Ma6mEjbM5RyOcdKo3MyQFFYB16McdMe9Z2qamXd7Zh5SQBSrH8zn6EVh6vrjyukYBLuCwReoJ6D646/Smk2S52OhfUo2DxxFdrc564HFYmp3nG0Eb1OTx2riNT8USwTHy5UVVzkKMjI6896wZ/HMzs0w3HsWJ25FbRgzknXSO0u9RDB0YEHrhug9xisS+vgs33Q+DzjjOa4zUfG/2mZisrL/ALXU5rLl8Vq5KLMu4jo4/wAK1VM45Yg7S41RCNok8pwCOvNYOqzt5ZG4Ej1IBI/OubvNckwQJMj+4y5B9xmqw1aKZSzsFPohOCfwORWqhY53Vcie5vjPIMOMqR3II/GpbqcyQlfNLo/VguCD784qm1v5irtt5CpORl/l/UVKIBEm6SMRjuu8nPvgc1RF2zNljcKTvV4+m/5hzWc8bKpLjK4xuDYramZrhG2KmPXkEj6kVRdo4mCNmNTxtxkUAZscxtCrRtlf7pGc1bFySyyAgFu1UrmzRJH2EqGOcdqgtpz5piZtvTbn1qyNmbLyfOGA69DULAAjP50JKGVQR0PPsafIAe2B1GagshkBdGBrlrwtb3Dr/C2Tx0zjiullbaM9q5/UQUuWyPkznPofWtYnPURn6rL5yAKM7kEg989f8fxrHaItsYdcYNX3LqWVRlk+77Y/pUVoqtdgAHY3JH9K3ZyJam34Uso5NQRpuVyM++K+tPhb8VY/h/ZWrWJC3UA3NJGdpkQggqePfI5FfLulWH2N48H5lwcdRXXQ6k8hCgbT0yvHFcsnc9ilT0SPpy9/a68QXN3G51K9ihUZMe/huvfng5qaDxtoHxSZbW+ENpqzHKX6Ltzx0Ydx+tfMksLKdyMXQclWq1Z6g0c0bwkxypyCK541JRlzRZ7csLTlT5Jx07nrmq6bLpl5LbzD5kOAy9GHYj2NUCnqK0NF8Sr400BbOd8arp0ZZWkIHmxDkqD3I5wPSqZOa96hVVWHMj4vF4eWGquL+XoRbQKcDikJzmmEjvXQcA4vTCaaWyaVTmgsawpjJmrAWmlOaLAVmjzUTRVdZaYy07CuZzR4qNk4q9JHmq7JikVcrMlRlatlOKjZKWwittoCgVJsxTSOaYDSM1GwzxUhzSAdaSAiKc+lMK4FTlaaUpgVypppWp9lN2CgCBk5qJkzVsrzTGQU7AVdlNxxxUxWmEU7AVYhzVtBVSIYxVxDxWKAVhURGGqYjNNCc0WHcRUqYR8UsaVZSLjpTEV1iOelWI46lEYpwAFA7jNuKVTtpHYDpUQfJoEWM5FGMmmKalUUAPVcipVTj3pYhxUwGRQO5EFqQLml2/WnhaaENEWBTxFxxThging4qgGKuKcBTsClxiggVRT/ALtMXrUgBqWWNIoIzT9uaesee1ICuEqQJ+VTeTk9KUREZqrCuch8R7VtQsI5AgAgQDJ4xj3/ABrzRNPDhYNxiBUSbT/CNvH4kg/jXuGu6MdT8P6g29V8lAQv8TksOAPzNeRapb77zyySVARSCcFcAAn88151XSbO+nrEueE3SK9iuJJAFL9c/e9cevX+dfZPw/uBPodg4A2Mm0ZPTHaviexnWHVGm2lbW3bbGhz0HT8zz+NfWPwW1V9S8MwhpN2w5A9O9ebXWlz2MFK0rHsUTsilFUFMbs5796ijuCZnOdrhQRtG7Azwee9OspVhiIYkKSBgdSCvNcR4z8STaNe+VEWt0CncWboT67RjJ968+13oe23yo7A+IBYRAsY2m7eaOMnp/KqM/iK4vZtgW1k5BC+ZyT14Xgg145f+IriSEm3uFlOeS/I/76J/kKpQa9qNuiyCZwx4aSNflf0B3ZHFWqbsZOskz3Wy1tIp5PNMakc/O23r9f8AGtaLxZ5bRKv2aSPOMibkDt0/lXz5b+NrkXTrJGZMchjHHtYY5PAx+HXmuvs/ib9ks9sklnYRtkEsjM5+oXgfjS9m9he2W57za61Hbor/ACLKeWABxjnrkj86htNdWSaQtOXYrn5COPb2r54f4mW7XW5rq5kCHcV2BUUeuAcevGfwqfV/ii1vEn2W4j8vq7Tc9+o+bH4H8xVqmyfaxPow680MckmVAB+ZppNqkd+QP8+tc/ceOooZ2WO4t3hHXYxY59OM5r5j1v4my34hWK+nyWLEBN65HTocenHNQWnirU72XfPe2/mY2quzy94/unK9T+H0p8jEqsT6cTxlaz3WfN2J3wuMnHIyeh+uKu2niGKSzCJM8TqchZ05PPYivnvSNbvzMJw8UkcJ+ZXciSPr8rKc5U9iM9u3TrdK1ZpsSRILd9+yW1YfLnr90nhvTnBwAD6w00bxaaPZLW5Vo9u7lVySuWLE9gPXp2rN1i5Dlt8jjau0Jnp3/wDrZrmND8RtJG0g3RkHIyevbqTkVcvLxnQuq7w2Qy+nuSDUXNorUybzVFaYbRuUDgEcZ9a7DQmSLRVZtpN0TMqgZO3GB9OhrgL+G4mwEb72cYABPFdTJcNDpsMNswxHEoJXI4x3Jx700zWSTskRa9qGHYEoyfw+WOc4rA026YXCLJIAr5AB96bqc/7vI3O3cKen0rPsz8r+Z3PGSeO9T1KatE37tXS5V95Vk7rzn8ayb7WIrBWRUZVPG4cANnkfQ1Db6ulzHJYzyATEbUkcn519veszxA+0yjzBtC7QfcGqscj7MyNduIrk3EmVxJ8vLD5RhR+gB/MV5rrWsGG4nEZYMSc84J/wXv8A/rrotVvmByT8y8nIA3HHXmuJ1G6aSWRm2/McjIP4/Xmt4o46knsjCubsZYTzheOIw/AHuB/Ks27u0FqYw2/HJUDH69AK0Hsp7ljsj4ychVxn3p9v4Kur8g7D8p6dfzroTSOBxkzjdRnjnbb5iDHOFIwPTnBNUXtproFYIzLtOMx5AP8An6V7LpnwygBBmWPB7Yx/KultPCeg6Koad7eEAf8ALR1A/WnzolUW9zwjTvBeoXoBkhYKTyJM8fpXQaf8PGjk3SRpGAP4FOfxzXp+qeJvB+klQ+sabDL0HTI/I1hT+PvB0oUf25bO56hc4/E0vaGqoxW7MW28Ii1xuBIHO8kgfzpH0GOHLhR5h6jAIHvWrJr+gzI0lvqkMyqNx8vLY/SsxdZtJ5x5F4rtJyq5Gfy7U7srkj0Mq70iRgSHKH0LkD9K5q6tngZw+SAcYDBh+td1eHcmREkmM85NZl3Z+ZHl32If4QxJppmcoHC3RjdDhGJHcDpWTdROqFkzIoP4iu0ntMDDAsv90nisme2jWRvkdQegU5FUmYNGXZ3IaP5mO/0Jqyr7l255Pepl0ZZF8zywxPGccig2nk9B0PHtT3J2K0qZyCMcdqwNbY28qsAORg88H610zwE/MSS3tWLr9m0kB+Vjxngd6uL1IqK6OfuVKtHOgyAOpP6Gk0218y62j7xfj6GktnKxzRSqeUyPUEdK1fDtnuuIplbjJBI7en9a1k9Dmgrs6iGDaq45yQpPTFKriGQjPOetTbcxlieKx3uT5+7kr0IrlZ7dD4rnTaVOXnMbHJbjmn6hGbScOvBHUe1ZumXTCUEdVPX2rotQjWaFXHORXLJWPq6MlONmaPhrWm0++tr6LbvjYE7umO4Nei38MaTB4CGtplEkbA5GDzj8OleOaPMVJixkHg16V4Q1FtR0p7WRiz2rjaDydp/pkV34Opyzt0Z8xm1DmhzdY/kXStRSDmrkkeDiq7jk17h8cQN1p6DNGzmpVj/KmgExih+9SMnFRt0qiBh57UhGKdRg0XAgYVEyd6tMvFMK8VLKRUKVCy1bdagdeamwysy1GwqwRzTCuc0WArlaXZgVJt5oxj6UwG7ajKVNtoIz2oArlcCmEc1YK1Gy4oAhIqNhjNTstRsppoCBlqJlqwy1GRiqApomKsR1EDmpUNYgSbcilCU5TTwM0ALGvNWF6VEnFSg5qwHMcCms+KM8Zph6ioAikfJpq5qTy8mnLHzQO46IVOi0iJiplGBQIchxUu7ioqUHPrQBLu4xTg5qHJpck0AT76epyarg5NSpVgTr60Hg0q9KNuaBWBO1TxjIqNV71ZjGKVhjkjzUwjxQlSgcUWFcTYaTZmpCM0qrkYpjIZrKS5tpljQuQnbtXmXi3wxcaTqDSSr5UsoDlSOh7V9H/DvS7YiS7uhxuCoD0Y9zj2qr8WvBFv4p02ZrEp9vJyGPRuRx+VeNicRFVOQ+hwmX1KlD2v3I+TNUSUWNvcDAM7tnn0PU19A/s260t1p1xbB8MmJMY7GvINa8H3EdrJCFy1tuB4wpHf8AnXa/s5agNO157ckL9pRVxjgYAFc9TWDFQvCqkz6zluotO0iW7aTahUY4zjnqB/SvFPE+tTapqF7dAXU9hArEISNox1J7E5xwPT8vSNV0qSSwklt7mXemd6Es6EYOSEBBz7AivMtM0l9ad4ku7Z42Biw6sCBjGFVieK4IrU92bvZCaRc/2pbxPNEIZCBhITGCP14/WryaaoCOvmlz8oZEZnHuQpwevpVP4VRpcR3NlNbh723lMckcgzt2nBAJ5A9gK9Us9L0y53Ce2ktk4BVd0i5Hrjn06mtLmLgeN3WlXEt8BsdzkgOCd2M8H5gCDz0FYOu6VfOXMs6WzYLNv2jAz3BH9RXv1x4NsJJpJreSEoOQTuJHsdx557ZNSy+GrO8hEAW2DkHLC1KsSeuSpGapMwlSbPly4s7mytw809tN3UGUKRnPPykiuevLowzRlY9zA53lnfPsMDp+dfaUfw1hms40aG3jjHOJGBz6ZVgcDr6VlX3wX0O5Mkk9jEHAwrIMd/Q4xV89jJ0G+p8cw6jdJdtImY2zknkg59Pzrs/DWqfaA3mRk7hg7lO1/qG69uhFfQ9x8HtKihXMcGcDaCu0jH41nN8MrCxwUWDfjcAVyq/QE9aTmioUrdThNGM32xJVhwCMecF5C+mckEfj+BrtXk2wQorJN2WRxhmX+4T0PJ49B0pH8GwxuXSQmT0Tj+VINJu41YFk29A3T8awcrnZCDR0miRybB5is7gfMD6dvxHTPcVuwyeZEDtRFB/h659SK47S557MCIWyqoPDHIrpYpDKhSEESNwXA+Vc9STWTfY6o32Y/TYpLi5uJeJgg2DjPzHsPw/nWm8TtpOJVDsXYsVJIz9e/YcelWtFt1hs4baJNqD7zY5b+8fxrqIbKzSBFl3cniOIbto/Hp+RqU7FX1PMJ9Oui8UgIZQCHLEgVn3AWGBzgFh/cOa9E1jSbCCWTLQIgBO3BGT7HHXHf/CvPtbkhhLKk4KkcJ1Hbr3o2NXLmOP1+dflJcKQdyMDgqawX8ZLcKyXLAsMgS+v19PrUfinUd2QrFgDwADiuCv78puGDg9c1vFXRwVJWNbWdSEjtyCP4fpWTZWLajNuzgDqM1VtJUnI8w7Vz0zxit4anp9imQwx6DtWtrHLe7Nuw0m0tYA7soAGc+lYWr+Lhue20oo7ry8+3Eafj3/Csy91h9VJig2pD0Lt0A+vesG61GyuJf7LtCoij/18+QC3PT3/AAFHL1Zol0Rp6Dpt38Q9UEdxqt3aaZGTvnjB8yXrwgGAMnHJ7GvSLL9kLVPELwXGq6pp/hjw9HCHVtRugJ3XPLhWxnPOCxH5V0/wa8T6Z4Ei82xXTpZTGFA1HO0n+8Bg5xj1HWsz49aRJ8T9Y/4Sd9R0m5vpo1hntY3KqI1GAEznGOuPc11UZx2sefXoz3PnL44/C7Q/hzpVjdaZqVzdSXsu1El2EFduS2QB/s/nXGxeD7mDTvtUkse7ZuCop5Fd54u+HHijW7hGnkn1hIgFiV5GcIuBwu4BRwO1XbbwLruoRG3ljis8KBh5NxA+i8frV1JJq1jnp0pp3vc43wMZINYMZJAkiYN+HSr2uMtvuZVV3BxjHNdbpfgB9GufPLO5kXaZHwoHPQCpbjw7G5d0wQvXvWfNpY640mtTgdH8Yahpj7JRI1qOiHBI/Hriuus9ZtdYi2rvhlPRWGKqXfhM3hcRxyKOBhV5+tZeo6EmkJ8rSJIvQs2c1GjHZxOjm07JwyBvTNH2GG3jJbaDnoqisCzutXKLncq9t9W4zO+DOXOf4geKZG5Zm3yqCgOP9pQM1nS2Z3EuwXtx0Jq8LeUcwzvj0fBqB1uNzKxDEdABzQmQ0Z93ajG7aUOaoXtgJrdl3Z/nWwZNynem30PvTDE7JkdMYNaJmdjy67heKR0OSVJwSP0rS8JTF7l0xjcuVHf3FaHiDTzC3mq29D1B5/Ws3w8v2bWohuABGVz0x3H5E1re6OeKtI7HUGENoADyeBWKWCjJP6dK6ebT/txxuGR2rOv9MW2QqeT0rBnqU2kULe6EbrluPWustboXFgy9Cv8AKuPeEiIKoxj+KtHRb1vun6MKxkrnt4apYuwy+VfEA4Dc5rvfhuj3HiS4gLHZJbM3TuCDXnEmRqKYPHrXd+AVafxnZRqxV2jdV44J2nv26VdD3Zr1M8wtKnPzR6BKhRyp6jiqjj5qvTqzMxcksTznrVZ09q+kPzxEKpUqjApNuKVaBjmHFV5FqfJNRvTuKxAOT0p9NIxS5xikMUio2FSFqjf7tAEDCoHFWHqu/wCdAER601ulPIyabSuAwimkc08nNFMBoWl2YqRRxS7eaAISg/CmFKskAmmEZoAqtHURSrpUYqFloAqMtRMtWXFRsuasVzOVTmpVHIpwTmnYxzWdhiqKkXmmgYqVRiiwEg/zilXrSdKbRcCUHNGOPSmK1SDNMA2inqBTeRTl60risSAU8HFNWn/w0xhtpQtKvNPGaVhXECZ7U7ZzSjrUijNMkYsdSKuKkCfnUix8UFjUU1IEp6Rc1MsdJARrGfSrCx+1OSKpkjpgNjTpUwj4pyJipCABRcViBhTo+uKSQGp9LiE1/BGwyrMB1x+tTJ2KirysegokekaFayAiMqgLehPc1h+E/H1rrfiCbS7hhGhOIZw3BPcVe+Kl7/Znh2GCN/8AWrjA5rzLwhpvmXsZAG4tkHuDXxk5uVRs/YsJhUsKvJaHo3xU8FWWneHYLy2iUXdz5yyBOflVcg/TuTXgvwaiB8awxI7SLllyBkAc1738QdduIfA2rySxkzwWv2aAk43lyN5/AADj1rxr4DW0o8WQI2Vb5mbjBbnv7e1dsH+7Z8bi6fLiV3PpiTUTZaPJ5afaJ8fKNhCnp1OMZrz/AE26uftivJLAkxPAdkzj/dAz+Jr0DU7O5vVZIShjf5Nm8ox47H/6xpuj/D4RTGe4skkiJwdxBdeP7xJ/kK5kdUjEj8O3X9ri9inMTSjLFApBPGevbHpXXQrLaWu0OL0nnaTtCmrTaElnGq2u0DHALAMPxHBrnvFHij/hFdLnu5TGzIPl3DJJ/uge/rQ5WNox5kiQ65YxSuLy8ijZc/KxCkexJ964/U/jppGnag9la2H22eIks0M6uCfQEEj8OteBePfEN74i1RpJ2aLziW+zQjIX2AB/Mmu3+E/h6CG5jmvbaZUBHVCcD61okrXZm5Sbagjs7nx98QdRtLrVrFI9C023iLlJFWaQ9eTwAv4V5zb+IfjT48nuh4f1C9uzbhWm8kQxLGGJ25JA64P5V9VDTrHxV4X1LSLFoopZ7VwokdYwWxwAWIyfavl9fG/iT4XNqh02KBDcqIbpLqEsY5E3DgZGCMnrXVFUuW7R5VSVZSs3ZnlfiXxv8TfDrh9U1/VYEmbHmJcAqT6cdO9WNF+Ifiu6t3z4h1GQgZyZSc/nVL4ga1P4vawhjQ21tByTKQWJIA6D6HvWvYRxxW6iMkyABFiH3mOOKc/ZaezM6bru/MeneGvFXiKGxtrlbqS6s51BzJjKf7x6ke9eiWPihoo0kvgViYZDxjzFz2zXM+Hbf+x/DdtALZ7p44wrbRwrHr9axtO1i60vxPBBdhrXTJXAl86Mui5/iwORjiuSdm7I9eipcvvansdrrtidpV3uGfHzHgZrttK02G/gSSOQpJ/c2nA+lcH4a0+11DUbmOyv7OUxSbd0UokjlPYq3QZ98V6ZDEbc+dHEUU4RgRghx1BPTP5E1h6mzS6Glb6bNbKpZgq9N3c1tWc6pIFi2ovJI65+uabYy295YEmRdwx8gP64rBu52tbltrFV3cmobtqjSnFy0ZveKbOLUdO85olaVRnkZYD8K8X8TwNb+Zs2p/tYxXp93qEktq4E8juVxgnaq+hNec+Lllks8XESZOSzKOM/WreuprCPKrHjPiZ3SIksWOfSvMtTvv3zr0APpXrPijy/s21mBKjqK8W8Q4S9LJwD2rogcNdaj31L7Jbu4YhiDjb2rK0i8fUp83EjCIH5t1KSZLcKMeYedx7VT08fZrhd7F4ieT6GtziWh1ZhnvAsFniK0T7z4wWrrPB3gSO6uxcMiSXIXem4jJHPT06Gq2hQWU0AczrGGHy7Mkn+ldzoVkkBBZ5CjgBSMDd+PpWbdtztpJHdab4NtjGtuN5Il/eyxnmJT90/Q5/T8K35PCEULx+TF5yKpQCR8Kx4+Y+vfgYrjbDWn0y5kVA+VRQSWGCR0OQPQniuktNbuGUxOgMBblEJGD1x29qy510Rs4N9Qi8AvaBpVmt2QLjBZmGT1ODyPxrmpPCH2IFF5Qs3MIA6nPXrXXXPiZIwQYMMBt3KSw/+vWBf65PcDKlFAycdCaiUm9hqn3RyWtaFDJtWSUjH8MhIzWDqlrZafD5KyINw5ZcYHrXR6mLy7bMt3FCuMgRjcfz6VzN+2n6f+9ebzpRz8zZwfTFVFticDE1HVEigCWcDyAjaJNpA/P8ArXM6ho955wlurYHJypD8L713VkbrUXE6wLFabDtlmXAbPcD8Ky9Vaa1Cxs4kZyTwOOn863i7HNKlc5n7Udn722AAA4HJqokcZfdHwmfumtRrZyFJfa6ZYgcj6e1ZbottN8hHI3Yzn61qckoWJTaR9FLLn3xVd7eSMAsNwHAYVZE6XJ+6q7RtIAzn3NCyGI5jduexoMWirJbOU82Egg8MCMn/AOvVBxEJCGTbjkMBWzFGrr5ifu5CcMB0NUb6ExBsnIJ6A/171VznMK7tVncocbW6kjiueutKW2lcxjbNCwZC38QyDiuulh8tQ2MMvJz3qu1ubpsx4WXkEtyDxwDx04qkyWrswLW/lV8K7g91bsa1EV7pcOSTWNeRfZr5iF2c/drRtbpgmVI6dc9KyuelyaJofeWflhQvIHJxWUrm2vBjjcOR610EVys0ZVh+NYGqbfPypPHah6m9KTjI1JG/ewuMZPeuz+H++Xxbp5YAqgdiG5GAprhoJPMEB68V6N8K4nk8RTSqM+RbNkkZxnA/xq6KvNIrGztRk/I9FdNxJwB9KgeOrzAk5PWonTNfQnwxQZaaFwenFWZI8VGVNAEZGKjl61OeB0qFhkUAQEUhGak2/jRjFQBERikIyKew5ptAEDrVeRauuMiq0i0AVycU0jFPYdqbtNADD+lIOtSbPSgJVgOWnhaRUIp4HNADCuRUbLU+2mlcUAV26VE3SrDLyaiZaAKrjrTNntVhlqMpTuBSAyaULmlUVNGoFIew1UwKcq08jiloERkHFN281Pto2ZqAGItSgZp6x9OKkRKAIhHmnLHzUwSnLHVWFciC07bU23jpTNtDQXADFOAoUZNSKmaYxqirEa0iJViNMUAKkdShKfGntUoSggaqYqZV4pFXBp5GKCxyipkAqFSM1OvSlcB2fypcZpQM05KksaY8jirGlr5d7EwzuDDFIq1Pbpsmjbngg8UpK6ZUHaaZe+KiNLpdu7MPuZ965bwU6CRGlYoAc7h2rsPGkDXvh5WbgIuBk81yXgJ1e42Mu/HYV8a1abR+24eV8MmjvfiYlrcfDq+mLxbQVUNL0GWHJPbpXlH7Occt9qN5fyKzMoK5bgbi3c16f8W7G4l+GWpQJCmwiNg+MsPmH8uK5j4C2zR2V/IYyBu2IPYZ5J9fWtoS/ds+Qx0L4mPoetyR3k8ka2zBJQ3RwCD+NdVbxandiNZ5Daqv3iHwSfbiuUV3t7+3MZJY8bV5JNdxBDemNZi6W468ruP9KxbIa1KktpJbWhMX+mZPDBgD9D6V5v4j8Hal4p1IuLaN0iX5IEk3DPcs38hXpX2CS9nEl1cs1uv8CrjcfStayhjtolJg8mIfdjjb5m/CmlzK7KUnHRHnPhr4O2NkVkvNOtzJLjeSAxz6V1ifCTw8sbOLTyskfMkpiK+uAP8A69dnDDBkD7R5UbZLBz0/A1YkuLS3mRIg1yRyfJXefz7VonYmXvbHL6d8KtEe3UPf6gzAEfI4PP0YEGuY1j4JfY76e4eW2kspsNIzqDJIec7ug9AOvevVvtLIheWZbOHoytgsf6CqOp6jFOfkKtGvV2O5mx71XtEtjJwlJ6nhV38FtEVonm0fTndvmdmTIH0z/nj6Vm6j4NsdKaIWNpbQQsNpZIwrD3GP89a9b1u+AQNlURRgBV49ep6muF1nUPtTHbtTOPlAJP41MqrfU2p0fI4DUTqFo8gRyUU8Y47Y/pn86oNo8l7KGG6SbGMNnBGMmuze2ka9EwhDqQQWlkUDpj35qzBZySNvhjj3oOOQRn15qOZHWo2Whh+FbJtKuUmjjYTRgBmQlQR6EjqOnFeu2l/Jf2pcxrC6/M6xMSrf8B/h9a5HQvB+qXsnmS34iRiT9w9PToBXY2mmtph8sytMcbWkfqf8Kzl72onZvQv+FphbW87GNGlaQ5Zx82PY0t7db53O3KJngckmqIYWaAqSVB+XB75pWm8uAlRuL52k/wCfrUraxuo63Lk1z5EXmMjKuM/cB5+vavPvEZdlm3qBkFgjcjviuytpne2ZTHIqEZDsobPtjtXI+IYhchkYsBu5YrjNaK7D4bo8X8TMwBB4bn5vWvKteRhIRnIPSvXPFEEbJKsRY+WTuryTWjvuWXkc9M10Uzz8SYqSFFwfvZxz3rU02yF1Ii7cRjliorOA+YBhk5BrodIiZTndgtxgV0M4Ix5nY29K0oWy7rUurd/Sut0vVJLMr59qJeMA7ix+vJrGs2KKirk46+5rcs0R+xRz+VZNnXGnY6O21m1uASyCDK7WSMMzN9ewresr7TYhGpVpXxhizhS3pxmuNhiCfdAGT0HWrUQVXUg4b061zs64rSx0cuvx2UzLHEgBJ48zOD68c1h6l4iuJW2QxNOSf4EPJP1qaB3UMpI8tu2KaJihUlS68ng4waLI3UWzEe11fUJTEzrZxHqHwX/IcD8TUUfgy1VjNdTtPIoyMtnI9B9a0ry8t0QlkmjfqFC5HX9fxqA30irtVpMYB+ZMEZ+o6VV7bF+xfUryl/L8llSOHbgIpzwOg/Csi+h81TOTkpwinIxitG4kkSFjGyuRkDjgVmXNzDMqo8rPccKE56Y9a1iTOCsc7fqbdjt45zhudxx6Vg3UqKzbMsR6+lbmoACR85jHQ7h8wrl7mMxXBZjkNzkmumLPJqxLEf3/ADBkN1wOw/wqRZFUAbfmzkN61TFwwITLBDyM0onJLKxG09OCSKDz2acFzypJ2c7Wxzmq9zItxHIrMBIrYDDoRVe2uTGxjOCrH7xBHHtVWQm3faSTyQSPQ8g0Mxa1KWosSnllemQcCrOkRFYk3dgPwqtMo3rljtJwTVm1faeBkqOQe9AGH4gh+z3b5C7W+ZQBgYzWOt0yfL0FdJ4mxJZRTg8oSD7g1wN5qbIcKMH1zUS3PVw1pxsdVZXP3erZ69qZq20tuVA59ulY2kXbO3zMWPpWtfMVRMgKCKad0KStOxNphyEzwMV6/wDCGxLWOpXzcBpVhUg+gz/WvILMARgk8DABFe+fDewFp4NsThd8+6ZiOpyeM/gK7MJG9S5wZnO1Ll7nQEfjTdmam2c04JkV7h8kU3i4qBo/xrRePAqB4+KlAUSlRsmM1daP2qJk4pFlJlxTCcVZkTFVWU+9ADG601ulSBKCvHSgCBqhdc9qsOtRkZqAKrLSbasFKbswfencCNVp4jp6rinBaoCLbSEVMRimFaAGU0jFP20qrmgCEp1qJlq6UqN0oApFaYUzVmRMVCRigDJXNSo3FM205BgmoGycHNJkUgGaDwaszHrUqLzUS1LGcmgsmVakVcUxO1PzxQQSKtOVcmmqciplH40AMK0zbzVjy+KBFz0oAijj5qxHFT0iqcLimgI1jxUwXGBSEj60oahgSoMVLGtQpyasxrSKQ9Ys0NGRU6CnFM1O4yoFINTKuaeY+acq4osAgXFSqtCrk1MkdICSJM1ZSLHamRrjtU4GKCkSaqJbzTmgRsJjJU1yngSJoPETwE4YNjpn8q7OwZHkCStlMYx61RsfDn9m+Nrd3ON/VVHQHpXy+Mp+zqtrqfqmT4tV8Hyvdafcd/8AELTWn+Hmq7peTASjheeOgP44ri/hpDJp2hwxIflMmSwHUGu0+L8n9n+B57WNmL3HlpkHjGQT+grI8GQFNKhX+IMMEDGO4+lc97QOHEa1k+yOv0xwmoI5UhVIXjruxXW6g3n2yxxyqobAyR17nArkdHjSTUwXG1Y1LDBzlq30nLSBXCh5H2kgfdX61G6sZpXZPBdxRJvTMjngev8A9YCmSxRp89xK6SAbic9PTFVreOUX7Tk5CttO/oq9hirc6yXB3IuFDbi5Pb1ou2dUaXcI1hlgjeSRSGOBlQxBP1q9a6obN2t47rcFBwGUD8Peub1CNoZGEcTSsylSkxxj0K//AKqpwCa7iSO6Oxxn5QgG78R0P1pNjlROwtru41NCxMfynIDR5wPUD+tVbxNVnR41k+zKp5MMB3Y+tZ+n28lvNGq+eYCMvJ5uVB7cD+daMgLhUeW5k+YbmJLD8hjP4UWujJQaZztxo8UgjMkdzdux4Lk59+O1Sz6XYxbh/ZpBxwrsBkds5JrXS0gtMhbooD125UD8CT9KVtKS7XzftbSOW48zdtIHboBUpNFs5htKnjQkWMMER+bcSTtX1z0q3pqQrbkyoHc4K4yAK6CSwCwhSyyoeSOen41Um091wykjHIwuB+dN6DSvuRwalJwvUDhccjHpTjJIxLMCmepbjr2qZLd2k+VELAYJXGc1KbMxxK7MZCSCUYf1FK5okkVYYhNOqbDz/d7AU+VBNMYwoYE7Qc9DVmKH7OC6jk5HFZU7GK+dhwMDnNQmO93oa1wqKjRxHy1RTkhu47Y9K4TxchjiJDZYnnGAP89K6q3vI53BlDY24PoTz1rlfFvmOpdWIBOCEA4NbXBRadmeNeIrh5GuEKBWY8gdxXkustm8dlXJHevXvEVtndu4bPXPNeW63b/vnCj5R3FdVM8/ErQw7QgXOTzXY6bEjKuApJ65rimkCOO30rpNCvf3gByBjsa1kefB2ep2EVuzKFXKcggjnNayM0cPAZsHOFHNVNOdnhUkAHFbNlbecAHPzZzj2rmkelCSJLdBKBgnJXINOhsSlxvGcD9a0rG0UIy4+7yBVv7I3lsqINrcZxWTZ1Rsystv5asEUsDyec4NOiikhO5RuA6gdMU6K3kSZUJ5x6nmtDCwQtnO9cZyKDoSsZN3bh4XYllXOSrdCPSsWWyaFVWKMkDlUJIFdNckNHnJCsOw4/KsqcCOQBhgKOvcHtiqRom7GLL5sMRkm2eYflO/oPpXPz/u5f3aqo78EDPr+tdbeKz24RT8uc7icEVj3Nrudw6iM4zg85+v4VojKb0OR1FfNdtzbmH6iuduj5jOwOV3ZBUfMK6rU0UBiMMScEdK5u8GSV48vPBPy7TW0WeVUiZiglz823A9uvbHb8ai3lJCMEAnJ2jofeh5sS5HHOOGpHlKSkh8g/xDqK3TPOmrMmHJUksV7cfdNSXSh0ztIBHr3HUUyF8AMW+91z71MQnllAewIH9f6UmczRjh0cPE2QQePpS2cjI5Xdu+bH4nvTbpTncwwyk/iD/gahjf991wfc0kZli/T7Xp08KgfMhKjHRq80a2Z23bckn0r1KIbghUqT3Ddq4SS0cXc4xsCyEAD60NXNqc5RukQ6RazqwbG3HU1r3DvNKkfVVGSTU9qiwW7hxyec+9JCpQfP1P8qLWR1U5Obuy1ZWrztDDGuZJWEaj3Jx/Wvpqws10/T7a0XpBGsecegxXhHwz0xtX8Z2SBN0Nt/pMnpgdP1xX0C6969TBwsnI8TM6nNNRItvPFPC0U9VyK9A8ZDHT2qCRKuMKhcUDKTpioWq1InNVZVxQBXdagePmrLUxhQBBszSFakZaTHFAFV1zUeyrTpmmFeaAIdnFIY81Nto20AQeXg0pGKk20hGKAGBaClSKuaeE4oAqFOaFWrLJmk8ugCMjFQuKsslROmaAKkgwDVZ+tXJVINVJEz9KAMwqMinqMUbaeFyKSAMcUEe1PC0pTNMgiUVYjFMWPmrESUALtoCmplizTxHTsBHEtXYY+9Rxx59quRp0poBqx5FPEPtUpGKUHjimAgQCo3bANSFqicVAERbmnpyaZt5qaJOaCyxEuatxrioYVxirWcLQQKDjFSjpUO7mpE5FBY/b7UoTNKi7qmRKCASPOOKmSPFOQY+tP6CgpCxrUoXikQcVKFyKTYwhGHBx3rqpIo7u80qVDmR2Cs3Q5FcyinIxwa6DQrqOO70+OYcCVsE+4rxsfDmipH1eR1XGpKl3Rc+K1tFNaSmNyrwJukXPORz3qDw03l6ZGxOSygZ/T8aofEHWklkeMZk+XDO5GZB1H5Yq7ozLFp4QnD4DZ/hGeleHJ9D6jFUuVxl3R02nnyw8gwCO3Q5rbswkksO/JyRhs4/EVz+nQSFNzHdjqD78YFb2lKf3RKNsB+76YpXOeC0NydArTSRlNhIAUd+Pf6darNDlAWGwbRlenPue1WjCbnCEfLjLAn9D+NacNiklrGTh2Iyqk/5zTubxlyrU5ia2aQxmKVpFXkYPBz2qjI8sEj7U3bQDgcDgdm6gjg11txp4icLGQ/O5QoyAe5OaqXGjLKu5gzKwySTjr7dqh3NIzXUw4yxCyoFUHjzY/wBfx61YRpGhwEEjA42SemexNXjpUoXFuDGuPvEdvarP9ivGobpuO3OOpz3o1JbRUs9OiuM7kjB6bGBP+FXVtju2bFTPRVwM/nVyHTWjTbFtB6bBhtp9c1Y/swwsfMl5H3ywGP8AJ9qpXMHK73Kltp7qGBDBR1wCcH3/APrVJ9hO8oxTyOu5nIGfpWqq27S9dpxgEJhfbgmkvNQQgPtPGSwKj8PSrsZuTuZKaG8itPgHgY2nHer7aXGlqrEct8p3DtUQ8SW8QADLvJG3JzyPp2qxNqi3S7mKqe5PHNZWXQiUpHNalA6ITGCGyAT6D6VzmsyKP3aHk5LOeg+tdPqt2PJcfdIABPWuL1YfaWEYI54IzU2Oujdu7KE+ppbIwjmLjHzAdD9KyNWuRPFxIX4zgHv6Vau0RISpHlFWPOc5FYmpRyGPPypFKoIJ7jvVrU7GjjfEEm+MBxhm4PHNeZ6qu9nJXDAnNeha5ujJ4YFTg7jmvPtadfNbdwT6V1QPOxCVjir5wJCDwQas6ZqPlSj5uAag1WEStkHpwRWPcs9uwKnjvXUjwp7npdh4nMCgE5IPQmt3TvGMe4KzFWx64715TYXRYZ5LEVO1+WYAEqe3vUOCNYSZ9CaJqguIzvIJPcGuitSmxVXO7q1eH+FfFxjPlyHaRjqa9J8PeIklUtvY9gTXPKHKehSqXOqaJI0WTaSc4GfeobiGQlWxgYOc8GkW5e7G7zFJHCnIOPwpZ2kj2qHErMCSGPasrHoRlcpyK6SHcmBjrmqd0NhLMPmI5OK1XKuV2YZ1HIyeKqywb0Bk7nAyaEjZPuZE++4kB8vyyFyRt4NZt44kj2jDD+83P4Cuiu0aRVdgF28celZlzyMRphc88frWhzTZxF/GSWYnPuOx+nauX1CIbmRSSx52jr1rvdUhD7igHXGD9a4/U7XfcblUDaOtao452OZuY1jckgAe/JFZ7vtaTDYyevpW3dwByQygYHBHrWNcxFSCO/X6Vrc8+oPtZvkAJwRjpV+2ILDdyw6H2rJWMxgnJHWrUd4R8rnv8tUjikSX8SbmQcHG4Edx3H8qypYirY6ngfWte6PmIsg5Yenf2rHuJSspyThuBTMWX7f5olOccdR61nT2ET3cjEEMfmzUlrMW3gjHPIH+fSqeoyvFOpQlQB3PWrBOw25xGcN0FVmuAW4zn1xTZ7kyHc3OevtRbwPcTJBEpaWRgqgdzRa5105pLU90+B+g/ZtBuNUdf3t3JsXI52L/AInP5V6JKmKi8PaWmj6JY2SDAghVMe4HP61clTIr3aceSCR8xWqe0qORRwakTNKY+aVRWiMRT0qB6mbpUL85pMCJxnpVeWPIq1Ubj0oAz5ExUe04NXJEqFkxQBBsJpNvFTbaNvFAEBWo2SrJWkKcUAVClJs9qssmD0phXmgCApx0pojzVjbzQqUARrHipNuKeFxSNQBGUFHl8U7pS44zVgQMtMZPap9h9aaRioApSR+lVZI8itCXqaquMGgDERc8etTBMDikjFTKPwoAakfSpfKFOUYqTHFO5BAI81NGlFPXtSAkC09VpoNSIMn2qrgSRrU6jApka1OqZpXAaTxxTepqUpQI+aRVhoXNOMNSpHT9tBJUMWDT0SpGFAFAEkQ71MBxUajA6VKooAMfjU0QpqipoxzQBPGmRU4XFMjNWE607ANC9KcBUgXIp3l/WkA2OrCpTUSrEagioLBUqa3mMWp2foCSM+tCLzTbxGjVJ1GWjYNx6d65cRDmptHqZbWVHEwk/T7yl4qkmlnUSRsgQ8/JkfWui0aNTEzSDJyBg8gehq2mnxa5pS3BdQTgMehA98VBodmsNvcMuHLPtLA84FfLyP0DFVFLlj2Ou0dSVZmBIwBtPqWHeuh8vbtSPjcdoYDp1/8ArVh+G3LKzE/KvGSOp/z/ACrVim+zaixYkhgHAPTGAKhanJHU3IwuFiOcSL8wXsK0bMRQsATlhGNuT0xwaxPMcsJQfm3AN3q4GcOEGX8w4GD0B680rmyV0dE1sWtT5CLvPXB5/wD11SW2aNN0wXhtwX09qksJyXKqCAmMvjg+36VpPFGiyTyYcADB29uua0S6kfDozOgAik2vvJ6kD+LvVlYY5WOZ2dxklWI+X8vpWY7F5FaNiwYg7j0NTxXyWoK7sOx6KOuemaFvqEovoW2CqzRkhAc/c4XB9frVY3iLnMBjbdtKdyuOCTWbd6kJJipldpRzlflGe/T2rl9W8SMkpVlAUjAwScD3PrTckhqDZpX/AIiltFnklOducKDwB1xmuU1fxuQu/wAz527Ic/nWPqeqMqyb1wWHy9xiuRF0GvHJwWxlSeRWTu9DW0Uej+HppdQAuJSYYsgqvqPXmtS51oecFSQ+WoGSOh+lYmjzSzabbxLJv3LuLE+p/lVi2hEkrRgrtUYbHSmo2VkNRT1Zo3N95kQBbg1kr5b3JL/MPujNaDwbCuQSPvY6A4qraW6TX4ZVG0kAg9BmmlqaU0khL7QlngHkxbc8swTG71yeQTWVqOhPgjycBE3Db0PvXrI0SOC0SOUq/wAp2njp+X096wtTtY0DWrRsFMZJDHcqsOCB9fWteSxn7e+x83eK7ZYZ3XLsBnDGvLNej+du/oK9p8Y2K+ZJtK8ZGOoxXjevwFJCN2cEg+lXAxr6q5yV2xYHr1xisi5QS4UjBroLxMDgD3rNMG6TOMn1rrR4clqQWMRUYAHFW5oCGDAU+C329B+BFTOjKuSAfc02xpWM/wAxoLhCvBI/Cu18P6vNCsXPB9a4yYJ9oQMwyvIBOMmt/TZVVVO4KO1Q1dFRdnoer6Nqs29fm49e9bombJbzGII5YnrXn2jaiwIw2fcV1tjeAp+8+bPrXLJWPUpVDWuLgC23YIOMZB60tnuusHkqAeDxTJMzRL5cahf4hnNWAi7FK/KQOag6ed2Kl2Y42LBSCR6niqFxcqAoYnntjgVPeIrHcueuOlUJWYSlGHl4HB9apEy2Mu53neu4leenaua1M+URu7+grqb35AWzg46+tclrp8/yyoJwcHHPNbI4Jswr3aGKgdeorIlQbicZGMZrUvWUMCM5zkisyU/N19zWqOGbK06gKQOR796qSSBXHtVtjuLAk4rMunMjH5SMHuKs42aiSKyYJyuM8djVO6ZWbaRgjjPrTLCZRIN2QG4p14oDk9lOP8KDJkMf7qIMoypbDZ9ah1FAzrjkcilRym85BVu39akni82PdnlB0FV0HDWRmTW2U4r0f4JeFxqesSarOgaK1G1Af757/gP515082Bgnivd/gbbEeEGmIwJLhiPcDArqw6Up6mWLbp09Op6XEuFAodOKWMGnkZr2j58qmKmGPFWStRv1qCym1V3NWpRyaqyLz70WFcbkU0jNBBootYq5Gy/jUTpU56dKawwaBFYrSbanK0gWgCLZSBKmKUbcUAQMmagdSKusMioHXmgCvjnpTlWnbeacF4+lADQuaTZUm2jGAKAIStJUjUxutUhMa3Son4p5aonqRld6gcVYZaiYYNAGRGKnVaWOOp0j49agCNVpyipChpNv51YmIFzTwtIBmnUmMVVqVRzTFIPtUyrTAljxirSDIFVQMdKsRGkhMm25FN208dPek20wuKoxQxxSjrTHPNAxpINKq5NIBmpF7UrgPVeKeOKAaKYrEinJqVTUKD8qmWgZOjcVbgOcVTQc1et0JqkQXI1z9aft4pYlxT2HFJsEiHG2nRPTJeKiRyGrNs0SNRPmqRgdhA7+tVrZsjmrYGaLXVhp8srovaLZ4/exOBDOpR48/daprGFrG6uo26B2xgc5FV/DpYamLUtgOw29+K3dd0+G18U3ECnZlUkB9cqMn86+Urw5G0foEaqqRjLukamiJtt5VyRyozjnmugWNWCJ5fy48vgc/hXMaTMZLohnIG3I9frXXW5IjyGPynjPY1xJlxdixbW48mWJz8pcsvP3eavDAXOSdxOfb3rFa+ZZcsMfMdyHjr3q7DOxViDwckgg4NVc6Y3NvTbkQIFYMQ4xlvfvUjah5bzfaWDquF2rkgH1rIg1C3WNmOGdRk4PSqSah5kxKhstzh+uB7VSexfJdtm3Pe27BShKgcjAB/8A1VnXEhmj3JKQTkY/zzWXfXUkiqY8RBGGdidfUEVl3l8xnABVN3JZhx/9b6U+YtQ7D7yYWk7YmIY5XBOCff2rl7zUIwxl2L8owCep+lJqd+/2kO4jK5+UoOn61yuu6q2GYN7Fu4+lSW9EV9d8R+dIyABlHpxWLp9w91dlFIy3OBya57VdTEblY+uc9ea1fCVvK/8ApTpuABfJ4BHpVpHK5Xdj2rSYTFYRqCN6oqk59q0ba0ATdGyjZnAAA59/1rn9F1HZbRYDBSBgt0bjPf09aS+8WQaS0guN6kg5+U8inY09qkrM6G7nDwEB8EHhaz7O8UTKwO0jvnFef3/xX0aItHbvJMw7JGc5zVfS/idpmo3KqXktW3bcyr8pP19aFF7mbrRWx7Xc+KnNltdd7jPzk8Vzdx4qaZPJlfc6kk4/zzXL6hrhnXMTKQB0B4I9awJ7+RCWYkZ64FPVsnnjYg8X6lHlxuHPI9BXkGvybpnPZjnHpXba5cNO5UE4J5z2rj9bgEMJJIJxjk1vBHJVqp6HJTkMxUcdqqy3tnYr/pUyQntuP9Kx9b1t41kW3GxAceYOp+npXE3fm3Ds0iswP8bHIP411JHkTqa6HoqeL9JRCI5mmIHO1c02TxHBeDFuCznoH+XmvO4bRSGchto6uDkD645H1FaltILVlZ3m4XI+UNuHucjP1H6GnoT7R9Tatb5prhzI22RD8xIxx64+tdLp9yt3EEYfOjYOPQ9/wP8AOs7Qo7TWglylxGjqQshkUgHPGW67c5A3dM/e7VBqJl0HURJIpC4YcEEHgjHHfpUtWHGpqdxYXwtbmRXfKIzJk9QVPP8AMV1um6jzjORnua8znukvIfNVgXl67j1bgMPc8j8CPQ1b0zX3smgWUnlCFz1O04/Pp+lZyjc66dblep7XZXZ8rIORipxdnGeCfVu1cXofiZLuJcMDxnHqK3he5ClMYPpXM4tHpwqKSNVnHLlQCcnisW7kLvvyQq9Q3WpHvEkB3Ha3c5rOv3W5jOxirEZBX0oSLlIq6rc5TdyB0xXPXsjMuV55ORWlekCAxli4Hf19qwL5i2TnqMbfSt0cE22ZVzIAWHTcKzZVBJA6GtW5hYHO3PvWcyY3EfnWhyTK2Rg5H3etUpULxEgEH37VdQZkfd90g5xUJ/exYxlQKo5pGZGSk/PqPxrRmCvFuIGxlAyT3/yKoNEVcnsMcelWm5h2AA7SePTv/jQYszuAQ2Mg+lWo2/d4HfjrnNVZQFJXHyjOK9B8CfC+Txnpf283wtYxKYiuzLHAGf51tGDnohc8ab5pHn8Gl3GpXcVlZxtLPK21VAyTX1N4O8ODwz4bsdPyC8UY3sO7Hk/rVfwl8OtJ8HgyWsbTXTDDXM3L/QdhXThM16uHo+z1e55uKxHtnZbCRxUrpxU6rxQ6cetdLPPKDqRUMg4q+yVWkj/GqApMmaheLNWylI0VAFBoqjZCKvPHUTLSsBUK4ppTj3qwU5pNlSWVimKTbVgx1GU5oAjApCpqXZ7UuwUEFcjFRstWmTpUW3mqsBXKigJU/l56UuzFSWQlaYwwasEcVE455oArsOtMIxUxAxTGoAhK0xlqRulRucigCFhioWGKmc1EwoApIvSrCLk1AvWrEfFAEm3NMKVID60MaAK5GKYSanYU0x0rANi61bjHHvUMcXNWo1wKYD0SpUTFIoqwiUCYiinU4pgUzHNAIDx2qNhU6oTStBUDK6jBqQDml2Yp4XjmgsZT6CKAMUAODU9ZMYqAtikV8kUE2NWAgkVqWqjArBhlwRzWxa3AwOasmxqJHgVHIQtCTZUVBPLUMpIY75NNC56VF5nrViE5qStizbAirqcYqvAuauKnFUkSyzpCmDWra6zgKGB/KtDVr0zavFdyfvDJCFBB54OP8Kxjc+UyArkMQM1qXyK32KcFcI5UgnsR/wDWrwMevf06n2OWXnh230Ni0HlakIyTgoGAzXWRyBlaMn5imQB24x1rhpJJVvIpUJKsMc9j0rpba6xbRyAMSwGVPp0ryEd9yfWfM+zoYt5kjHJTk47/AFxxVvT7idLaIvtddoDMODmqaXPmoXBIKggHH4YoS5VbWQJjOc4B7g88Ura3R1QnpYvz4eRgpEalQnH17Ux7lFdgScYxuz1x71Qe6Vo0JO0J37Cqtxch4j5ROGySRxj2pHUtdGX768McceF3g8k8jArn9UvzGTjG3ngdSaVr0LGQzD5egNYl/dK+7LEEegzVlJWKWs6gV2+axTJzha8/8S6uV3LG5bI4zWzrWpqwYByxHIArhr8NOTkfLVpGFWVkZ8KG7vU3MMZH3uhr2bwPpq3kCqqqCzYO6PpGAcsPUnB/T1rzrwloP9sOmwby03lAKOWHyg49cFh+depXFx/wrnR1nuZd+qXUjK0cBBS3jGB5YOc7sAgkdNuOtavRHmSqa2W5b8R6rBpkSBZEleMFBEQMjA4OO/JPXnj1zXDa/wCKV0yKG0nBa9lUm4lA3FFPJHsT2APAHY0+5v8AULDQpZ0iSKa5Iaa63A7VxiOIddoBOTgEngdiK85n1eVo47iI5a437WlQK+Mjkn+FflPOTwD64peZDrNe6iTV55tRCyJLFpNm4HlWjkmV+eGfavU+hxgdPWotPH2G9RpJ/tPQcDK+4Hv7fnWfpWnSrGZZX827kLMCxxg98KcnPPU1ryS2ovhFazMyKnzSLCCUU9T97nnvnFCmzNStq2dxaanHc6fEYykRbjAPX2q7HcR3CyRNjz1HQt1rzK31JLRZmWSadFJCpHhQ/uT2Hr0FTt44+yBfmUxofu56fWtL3NHNNF7X7mW3uW2xOp9CMVxviXVHmgdFGZCOSD1rrYvFFrrkBChnkOTlhxx2z6VyOtzG5lY4jjQKQMnaSc+vrWidjlqLzPO9Qs5ZSFKllb7uBkf596o/2V5H7yQyoc7SFAPH4n9K7FbYW6OWVcnlQRkE+5FU7yyluETZCr7R8yAgnHbqB9MnNPmOVo54wxxSAhYwThPnQAc/Q559qnkdgxtXsDAWJQSGQttkz2B6dMEHP6U6exCJJLHC09sPlfIGVB4IOMgc/gann1m7jhtCMSoiGIqwDbxx1/DGP/rUXd9SGibw1bypdbEkS2u2kITzcKsjkD90TnHI7d+PrW3rIklt0t76zniV1WeD5CTGuAHXGPnUEZweVGCDWRBDaN8puDbzygNCSCUd1IKq3cZwcNz90eua0Hnll0SKYXEiRSyHzY1fBUjjdgcHG5R6YCmtU9DPrcwNKgMkVyvmYCMVMchyyOM/mO3rV29uWudHtroRM0sErArG/IyB149Rn3qO5to9Juws6qsjSrJMqHKliQQ3txgke/4Va1tbjQ7cTQj9z52QSMrJGy/cI74KkH6GpvqaXHadrrQMgWXAbBBzjgiu20rxX51uPMYB48B/8a8kikWVU8seWQf3foM8ge4HIq2urSWMqiUOFdecdRzz9cEZpWubxquOx7MdSimkAEu7I6huD71ZS+8wcM2E4PFeTvq0tn5Y8wMjrujZTx/k9f8A9VbWheLwZUjdjjo2f5/yqOVdDpWKb0Z2Fyk6zZP7xCMkYxWdcwbozKeAfwrqbeFL20MsR3KRnPWszUrNVIRSpyud3YdKlM1buc6yho/btWRqHyFmAwAa6V7cRxtnAwPlB6k965nVPnk2dPUVotTlnoUVQgnng0lvB8kiDr1OKk3hUGe3WpY18sFiM7u9aHK2ZN4PK3ZHbGBUUT7UfJJ4796t6jtJT1I5rOEpOR25qyGVJQ27BOCf5V9LfBe18rwDYuRgyvJJ06/MR/SvmjzBnJycc819ZfDewksPBeiwuPlNqkgI/wBr5iD+dd2GXvM4cU/dR0Pl5pBHz0q2sdKIq9I8tkKR+1OaPirSQ4FK6cVZJmyLiq7pV2ZMVXdaAKhjppSrBTFRyCqC5TcYqIrmp5OTURWpAhZaZU7LmmFeaAIiMimMKlI5ppGamxVxm2jbin7ecUoWnYkiYVGY/wAKslc0bKYFby+OlNZeKsstRuMCpsBWaoJDU0nWq0jZJpspEbHvURapajKnFSMiY1GTk1IyUzbQBEeaRutP29zUbLVpEFBTg1Ohx3qIDmng4FQWSbsdKUtTAc0UmA/Jp4Gfao1qVelMTJUUCpQuRUa8VMhoJHRjJq3F0qJEyOlToMU7ASMARUIT5qlprMQaVikTQxA1O1vxUEEgzVxZQV9adgZRlj2moyMGrkxBziqretTYq5BI22ow9PkBNQEHNSIexz3p0YzTApParUERbtQNicgirUE56ZpGg46VEqlGoEbltNladLlhVayya0RDvWkyyht+bvVyBDxUgtOemauW9pyOKQNktrHkdMVeSAEU63gx2q2sYAqiDK1KEraO4H3MNx7Gn212ptSEUSKcHb1xz1/nWr5KupBAYEYx61zl/p9xox3xo8tqcn5Bu2fUeleXjaEp2nHofT5Ri6dNSo1Ha+x00kHmQ+YTgRxZD56dDWxBqBFtCQOe+emK5rR7xrjTFKlW/d7eeMmtzT3MkX2cx72XDYA6jt/Kvn7Hrt6mp5wkIC5RXJI9ahY/KjxBVXPPOOc9vanyRuj8Ag56ryADUOdqlXVR/hRYuEiWaQiH7oAPXms97kBcpGVJPO7nH1qzPxbFWftgHrWaVeBFjLbj25wf/r00jtiyCeeOPLEc/wB7PU1ymo35Zy0fyqOu41saoTbxlmO0HjnrXH6jeAQuBknnocjHrVWKc+xkajdfa7ryojvLHG0Vk61B9hhO9tjAH5QfbOa3tDtwt0LlhjnavA4z3rmPF7yT6dfbSS5lWH5iMZc46/TNXHQ4qstLm/8AD/XW0XTYLlHCalM3kWaA4ISRsSTE9sDAU+oJ7Zrq5orPULvTYZo9tv5McMcskrAFwCD1POMuxxzyBxnI8+8GSJpGjC+Lh9QuNq27BvniQk7cDrlkAUDqAw9a6DVbuaBNRkRdoSSK3iKkO28YZyBnjO0MSeR19DSk9bHnJ7so+OfFTyX0+mwuqxfaFjWYc/KoKIWAxyPnJA4HTvmsmzkg1K6eQQJHBaqsKiMdwcbmboXJPCjgdSTisKaOQ6hdNPIoNyhlSUv8obfy3t95F/Eiti0WFtYtEupPIso8SSxMMfNvHy46dSQD65pN6Erco6hcafpk7wTSG6uioLW8JKiPgfekBJOfRTn1YdKfZF9RUvdxx2FluaZo4Bt2RjqVGeXJO0M2TyOfTcsrXTw99q11bwz6j5H2gQJ8yQAlmzJ2J3FVVeeFz7Viy3hMbtcRNcvdKzAZ2hmPQ5HIUDPAxmldLQEmYWrXkWpSzNAnl2sfBG7aFA7D1P1NcVO6tdtswEUb94JYAds54yT045rp9Us3v7lLWSIXN1jalvGNkUOO5PTPXnr75rC1pLfTlhgglklbOGZEwrMc5Ma9l7Ank/jVJt7ES8zW0DUhap5hfFwxKxIc5yBjd6cdPTPXpirgSwvUa2vcxDIMc65zHnoSOhHbH68Vw8EV5dzB0jaHgBTn7oB7en0+tdnb2DJbxLcxsxZMFR1I7f1roewkrkS6LJbqlq16k3nP/q12/OSM52Pw3/ASc8jis6+szaSrFcxyWsyvuVQNsTA9MDtnjHT0PIrWuLEi38iT94VBeOZDn5f9oDkY9e1RwXB+xG0vlWazlba0ki5eBjwrqRzj6fiDioBq5nrNNCkjRP5bDklEUOQeD9VJ4PviqaHT9U02dbiRLWWJxMjlSGRhlc7f4hzyo9MjkYNwxT2cuxwyzIjAtkFHxkgj1yCRnvmqt7ZxTCW7jaRDLtz8uVB9fXnj16e9UpXsZOJlvoN4m61ZQxXE0MiONrjjDIe46/8A1qWyv5I7PULMxq5cCSNHGBuDAn6Ngn6j8Ktxo6WwidiUT50AJ/dsfvY9j1/CjULZpkEzK3n7Ms+Ou3GD9SOPwrTpczaK730l+8dteAv5TNiRhiRQM5B7EHHHuas37Pc6DHbSuVgnPmw5UP8AMudw5xjKt+YHrVS7haK5lkcF42+cPt4IPzYP5j8qzb7XY9se53WaLbEiMcgk4HHp6GqtfYz2KF6fswtIojuUKSGIxncQR+hFaw8rUrFzJH5jAL5m3hhx94f7XB+uPxqu7pdGRI3DiNlKMDnIA2ZHrnipXANuxRWE4AJXk5wCOD+J4P4UWsx9CpaI6XEVlLKJreY/uH3bT7A+hz09CfQ0SxzWMvmgloh8pbGMH/a9D+nHFMvAW2ykH52JfadvTqR6Hp+tXtYuZUXT73hkuYjHMpHWQYDAjtnhvqabS3Ji3seyfDTUxfaUEc8j1/8ArVqatan7T+7QFSOnoB1zXGfC2YRQlEO0p2PWu31NyJ08k5Q8uR0B6Vg9z1oSvE5vUiqPhgF2k4b6VyeoqROcdSO9dJrU/mXEwA+QNwv+fesC4T5wWO4k81rE5ajuVjGEjj+XJIJNMmkEds8jZKIM8DOa0EQSEdNoG0Y/WoriMRwOhIyf5e9WYpdzC1Loh7jmsqdtrAZwCea1NTUojc4wMfWsSV2O0GqRMgiUyTrGBkvhQPc9K+2tM00abplna9fIgSL8lA/pXzd+zT4Qi8cfHLwnpl1Cs9n9sFxcRv0aKIGRh+O3H419ieNfDT+G/EV5ZkExBy0TY6oeR+lelhLXZ5WJ6HLqmKeFqfysdqbsKmvTseeCpSSJxUqilYcUWAzJkqqyYb0rSljBqu6e1VYkoOtQyDirci4NQuvFICk8eTUZTAq0y496jZaCisy1GRzVlhkUwpSsBXKZpvl5PpVjbSbM0WAh2dadtFS7aCv50gIStGwGpttLsHpQBXdeKryLV4pUEkJoAzpRzUBi9q0GgIqIx47UAUxDTGhq/wCUPSonjzUMpFBo+1RmOrrx1Cyc0DKphzTGhParyrkUFOK0RBztFFPVazLBVJqRY8inonepljoArhO1SouaUjFKpxQJj1WpY05pqnIBqxGMmkx7k8KZq0sOaihFXF4FNMTREYcLxVeSGr7MKjkjDCkwRncoalWanSR8VDswcUrlWJTIWp38NQrSPJg0gsKwBpgTJoR/WpcigQix8ir1vF7VUVgWxWhbsMCqsNlgW25c1CbPLVei5xVlIQ1Jkop21uVxxWrDHx0ojtsdqsRQkVBoOigz2q5FEAeKbFGRircaYqkSx8ceBmhutTImV+tJJGRQIjjf5qtp8w4qqkfNXrdKtMgzrhDDelSPkdQyqPXoav6XeCOUbwEfG8A9cdKj1mzZ7YTRgmSI7sAZJHcf59Kz5IJZ3tLmFuY2KsP7ykdDXzGMpclVvo9T7DAVFVpJPdaf5HWiOS5m2r8q7Nyk8+mRUF7C8USl+GQ5yDjI9Klspt6x8fOo4YHpntU+ohZCYkIL8bgR0B7/ANK4F2PRvZplR0YkbR8rLkFulVLuIxRxu0QO5sA9/pWlbuGiWBfm2dzycVJNaPLabEj8xywyB29+aZvFnFapYx3MDkqWJOCi8j6n1rh9atdq+UQViHzOR9eBXp+p6eIlWNCVZztKqSMgc4HpXmvjx3jtHKlEjbMa4yctjr/hQOUtDBvNWW1sllBKhcFQO3UCuSknXULN4pw3lxxtdTFfuk/d79D3H8qk1bV44bKaIH5Ah3SdCIxwGx9Rmp78R/8ACN/YwpX7YoczhMKm0AsAe/LH8hVPU86U29xsmqDQtC0aCMGO6uJGuSynjGAcfhwR+HrTPD99LqP2K1LhDcXZSNieEJiYYHqMlQa53xLcNfXujwQMsDGA243ngZdgpz9NtammCOySyUyEywoEYs33WBzwPXrnOOBQ4vcwXY0nI1qW4m8ljboRZWyyIGBYZfH/AH0FBx/fx3p10gudV0m4mkEsLxRI+4Bdzx8kfUjAz/tCuD8bfGZdMuo7PT7AzoZ3k88NsQO7LnGO4Kj8q6Xwzp2teL7+PTSgDzMXViMLkHIYEdDyRjuPpWrptK7GpRbtc6CC6VZLxJofMN5vn2oAAVbI/DaGO0DjHWq2nXhia3WRtzRKeB3wWbB9vmA/CvU/Df7PGqx3v2TVmaKN4BtmgkyeoIU/p+VO1D4CX2i3EkKzNJI02wRuMZXI2/Q54PtisJcq6mkXFuyZ5PfpAhuLYO7XMq5uHVcucgHYGP3QTycDPHrjGDY+HrTDtOAuclvLGD9FHbrXrk3wybRdQkt9VtJradssxbILZ6Eex9ahuvAFrG4WISE9AeMmt4JWOj2HVnmcdksEjIihAehXhVx0A+g/XmthXsBGRJuUIrbAM4UjoP512knwylFt5gjdGHQkcVy1/wCDr1JTubagbn5eoq9GNRSMad4JV87ywXX2wDng59iPy/CqEljbvaqFQbnydiYIQjjn6nJ/pzXvHwy+A3/CXXHmTxvJaxDc4PAYjtnsOma7vV/hbpthBJbw6fCqpkFVjFYynGPQ5JzV7I+SLXT7jfBGY8pGzFSOWGR0H4npWvffDLUILFZJgIg/zGLGNoxx+NeueHfCFro3xGs5JoQ1vKcIjD5Y3yDkD6Z+mK9B8d6FbM1y4AZCTg1Lq3+Axkz5g+G/gWHWdSv5b3C/YBuWF+dx7E+o/wARWz458NwpY7wg3sCf05/z71s2LR6L4luAMKlxEyNn17f0qHx1qMY06QFhhI+fbitVeTuznZ5NrNus1jKMg/uwm4dCQoHFeMXcE+rSx2sLFcvlmHYCvTn8QRXtj+5kWVcYBQ5/lVDwt4YjtJHncFsnJZvWu1PlQU6Tnq9hmjaELa0ijCnP8ZI6+gq9e2RijLKokkjUkZPGeo/KteaRbU7YxtU8HPNVrkMhAbIxyrdjUXOmaSVjnfnjSGRSJGEnmOo5BUjBB9yP6VO8KwRpbPC00KSrcnBxjPQg/TafxqWacG4Z0HkyOCskQ6Ng4P8AntR563ltNfwrgpDs8vPP93Gcdhj8AKGcT0Z2nge3C3ZeNzh8HkY5681293iKJ3wTjP0JrhPBGoqijzFUjcAu3jOOM/ic12+rzCaGFQNquSSRwQMHofoKwa1O2EvdOTnl+0EyEYJbLH8KoT253KvXOW57VeKNDbrH99hlSR7HH8qgl+ed+Oi4rVGb1KsUQUqnQEkE9e1RagjBNm7r1NW5Il+VslVQZx3NUr1/MJYEg9MdqZKMHUiq70PQDrWF1II6DpWvqhBlbrgcYrKb72R0A4rRGLPYP2V9Sk8N/FC11tcFLTaJAevlu21j+Rr9BPitoK67p4voVzPbJvyP4o+/5Ag1+YnwT1l/+FiajaJ80bWXlnIPDdf8K/UDwprCaj4P0C7nw6T20Ky56Hcuxh+telS93lZ5lX3mzxUW2c1DJb4Ndh4w8Mnwzr0tmMtCR5kLkfeQ9KwZIa9VK55zMryyKay4q+0XNQyRZ+lOwjOdM1BImBWg8PtVaWMgGmBlzA1WYVoTR1UaM0mBVZcGmMKsPHzTGjJosBWKU0pxVrys0hhqQKhXFNAxVl46i2EUFDKaeTTyKbgUAIOtOoAxRUgKFpfLz1oHSlBxSRZDJDmqkse3NaDPxVOY7iatkFNvvCkAzSuOabk5qLljHi3VC8VWi3FNIzTIKhX8KNtTOtR9DVIDmR+dSL1qNRTwM1jsWTJUm7ioVBqdRSuBG2aF+8an8ok0og46VQmIh6VZh61EIwKljwDSsMvRZqfkCoInAqRpOaqxA7eTTt3FQl6buzUM0QSvjNVHkzxU0hzVdkJbpTsTcPMJqJmOanSEntTmtTQ0FysG2nrUnnYFJJGVNV3BNSMsxS5b8a1bRsmsm1hPFbVpDjHarEzRtxmtO2XOKz4FxWpa9BSYIvwQggVcjthjpUdsOlX0YYqRkIgx2pyoQfepsio92DSYEqcU5hkVEjbu9TL0pgJHF3xV6GMBe1V1IxU6SACrEyYDNYbk6fdzRSE+W7b0J9K1/OANV9VtReW4ZcGWI71Hr6iuHGUfa09N0ehgq/sauuzE0djHfMrtkMwADds5/Stp0JlJ3Ycf561zWnSrJNH+8YOAT7Zrc85pomCgCRWBXjOa+YSsz696q4928p/PVcFs5UnBz3NaVpcoYzMVKKcDr949qptAcBWIxnOD1HT/AD+FSxQKyKm4koSy4OMEj/8AXTsTGRS1MLBLiRAHX52ZT8uD1I/OvMviFaW8uhXEzLvAO0Bf4R3/AJ16Xqd9idYXhBzE+8nnIGP8a4LxTptxNZ39n5JkOwlGQjrngH61m3qbvWJ89a/DO+sXfnRYjkgjkZf7i5GR7dRx71p+IZpJPDuiDfsjMbM+0k/KVXJ/NWH4U7xJ/p2p6htbfsbyWkbgsq4A/ULSSwLd6FFHMASkSqhQDgEh2TH/AHyQfZvWt0jyZaGUInvdQgYx5aFdocHaFA7nH1/SjXLafVo1ltUZXZDFJHghS3Hz8d2AIb3z/eqxdXMaStbwviZiHYRr/D0wf0/nXoXgrSZru3j85oEjZtp7lfr6VonZHTQpqb1PmvxP4JuLjcZUaGQksfl6PnqP8K+r/wBnrU7C7/s1JmBnJVVfj72MEH6/zFM8afDU/wBmyTiIeWOVYj730ry2GTUPAjyappkZaa2Pn+Qx2hyvP4dKtyU1ysqvg5RXtIao/RKxdbi8hklVFmGAF5Ibjrz9KveILCLUtThv/LKneu4E5wfrXzRon7ZfgS98K2es3GoNa3YKrLphjLXMcnGRtHVRyd3TH5V9A23i2y1jSre9srmO4tbmNZYpI2yrqeQQa45wdmmeYnZ3RqeLvC9l4x0iO3vY0M1umIJwMOvcDP8ASvI/DXgWW18eW9ldRpPYGKSQOchtwxgY/H9K9dt9agu7JXSRWBHUHNYAv44PEFlN23mMt6bhj+eKzkpaWZrTqyinE6nV4dPl0gWw06CAxxhE2IOcdyfWvEvHngmC8tpWiQRykHDoMFT617RqFyjD61xGvSoBIMggis5023dCp1HEsfAu4fQPhlpdrKXmuDbhJ3kILSMrNkscZyTzmpteKSyyybQu7JxWB4F1fytNvLd2BNtcMMA9Fb5lz+v5U7XNcjSNnZgAOpPSuiKbirmb+JnnHjeMWl5HdLhWikDZHsf8M1b8R62smlmRmBYrXmHxg+KWnXGnanp2mz/bdTkieKKK2+chyuASRkDBOfwryddc+KvijS4rW7u7LSYUUI1xDD++k9znIB+gFa06ejuaKnOpZRRe+J3xBsvCWr6c9yHdpmfiEbmVQPvEenQVzmra7e/EDTnh0gTRwzjDXc8TIqKepAONx+n510Gh/BrTImOpai0urXuMme9bec+uOn861bqwKJtiUkDjanHTsK61aKOmOFe82eeaX4JsvD9t5NtENi8u7csx9Se9Wr3akKbEwU6svX8a6KYRwOxmcopX/Vhdxyfy/nXP6pvSIyYZ4EHOVZcfUdv880XvuXNqK5YkDXH2shFjypHMasQf/wBdNeEMiLF5kn39u9cg852kfn+XvVNJAQwRTsY/dLGtmHa8ls6/KFYE/M3BGM9/pSZzNXOWvbFJs7CUkX+EfnxnpWXFI1tPcBx5W7cxAOCPlySB9ea7STRrnUZpEtmEsiZzGeWI9geWH0zWbe6WbTUbGfYlxJt3vC2dwZXI2HHqMAZ/vVa1OSempFot21tPCUddgAfKjg8HGK9FursXFgAhJQIO/PcV5lc6U2m6pEEPkxMizW7SsAXjbkYHXIyQRjqCM10st2baPyg/EaeUxHdlz605RCEzQC+bM5LbGA45wPrULL5aljy7HOfUVEnmyma6ZiBwGUDoc4B+n/1qs7v3kI28DBBqUjW5Dd8oQqlWOCQe1Y16+1S3b2rY1Kfam4t1ySK5y8mGDg8E55qluJsxbuUljz1qjuA3sQcKM4q3cyb2OMHOcUiWv+j3L/L8kZYhunPFaoweoz9miZ7v4pTO/JkBJyemWr9MvAF25+FloCxU2ySxc9vLc4/lX5q/st2ZuPilMM8KhbH/AAKv0O8D37DwhrEAb/V3lyoAPABXP9a718N/NHmHpXi6MeIvBdvebQbq0Odw67D1/wAa8vZQc85r0Xwhqa3OlyWsu0xSw4bJz1FeRw63HDr+paJKdl5ZSmIq38SdVYfUEV6EJWVjjktbl+RKhKe2atSAMOKj2+1apmZUePPaqk0ePetJhVWVM5qhXMmWPJqs8VackXNQSRUDMt4uaYIs1fkhqMRYPvQBX8j2prQ4HSrypx602RBjpQBmvH6ioWj56VfaOojFxUAUGjqMpV5oqiaLFBRVK03bVgpUZWlYLjQO1G3NLt5p6imBCyVWlQ81oFKikhoYkZbpyf61Eykda0Xi9qrSRGosXcq4OaMdql2U5YxQkFysymosfhV1kGKida1sZnJp1pQtOReKkCVym9gjTpVhEpsa1YjXtSuVYVEqRY/anIvNSdBWqZi0VmUc0wcH0qaTFRgZpNjsPWTFOEhJxUYQ4qWOPmi4yVM4/pQw5qeOLiho8UkJsbHDv61KLUelOhXnFXEUd60JK0VpntTpbXap4q7HilkUMKhlIwZrbJPGaZFYFyOK2GhDnpVi3tQAMinYLlCDT8Y4q7FbbABV3ywo6U09eKQwijwa0bYdM1ThGKvQ8Gk0JGlCwA/wqbfiqcbZqcAtipsaEplJpBITSrGcdKXyieMUrE3HRMc1aWoYoSPrVpIsii4WIyxFHmH1qXyvY0xosUwsAlzViOXAqptOalTIoEZ1/E1perNGCY5Tzjs3/wBetjTL3zdiuNoY5GegPaopolniaNuhHUdRWdZyS2Vw1qzgKThc9x2/wrwsZh+SXPHZn0uAxXtI+zlujqI5kYyO643nJXnjH/16SZ/3mVdmVsHjsM1nWmqROUcMUOQpVufxq1ODHY/KnmuCTuAxlSfT8a8w9XqTakFe2l+YiQo3lsByCVK/j1xXLpdTKrXsoXzoIF3bTlTLu2gc/wC1g/ga1rnUdyOEZWEIU+mWI6H6fzrF1WWPT5VmZWuLeWZWMaDJx0AHPXIx+VS1qaOWh5N4x8Lrb3OpPbp5rSxvsbpG+0FuvrtTP1HvXJ69dHTktZZPmje2hWNYevzxrnv1wcfjXqviGSG48MzI2HaOXOVP3lO4Af8Ajx/SvOvHMdvZeI7mGaEKtt5aWqKcqyoqIso7EcE/UVtHY4KytIyY7CHS2NqhJvdq3E8igA+iRAdcA9STzj0r1bwLYyW9iJDHIhJ3MZCO3vXlnhrT7250iWeNnSW6nVXnc9QBzyeuMjj1Yehr2fwrGsVtbxrLJK6cs0nPOccgdT/s9u9TJ2R0Yd2eh39hdJq0EVtcxKIAPvhunHt/Kuc174V2tyst3bZbIJI29fU4qU3k1rKXIYR5wBgY4+n8q6LS9dBuYRJMqrjChkI5PseoqYtS3PXjOSXunyr4v/Z3ddSmutGH2SRmLSW8qnys99pHK/TkVtfDeXxn4QgbQ7y3nu9BZ4829vqBiVVD7pVUjDLvACHGMBmI5OR9TSRWF9LFvMeWO3aSMYz1qY+A7G+uYwscRhDAvJFzn0rrjdq17nn1KFGT5mmn5Hl/gjxJf+EdBOn2klwqQjFvZi23qSeT82RtXJPHPWpda8aa/qulASrPbyMQQYEC8jnhsnvXrGofDyxsWkVDFIG+XDMMKM1JqnhqBbcbBbCPAbaDuC+2D0xUSpX0CNGirNXOO0n4seJ7uyRLrRraWZflaYSsm7jg4weao6t4n8TapGzQw2Nqpzw26Q/zArU+xxW13LvLNEfmVlOB6cnpVJbrS7ZJ4AHBOSVA4z659PepcUa+wpLVRPNtO8AeKdTvJtbbxZqFhJdrtY2LeUCisdqkDjAye3etC8+GUGpXRjvLu+1kYzvvLuSRT6jbnFdra6zZ2Ph6ybglVKbA+49TnI+n86zpfGMO+IxkRx/cKp1Prj9KpWRSpQTdonL6Z8OLHS9VIgKw4jYCONVABGDj9afd2VvZzTJGA5AwrNwOf/r1Hr/iu2geTY7K5I+deOo5/CuY1bxEL2ERq828DGCBgj8Ov4Ur9jRystzTa8TTbZ7WRE+flHY8Z9q5W81SJZHUSGAt8p8tsHH4Dp+NV7y6N6qCS5JRQRGVOV9f89+aw2+efypSY8vhJSgwp/219Pf+dF77nDUqXKPiB0iJQGby5ASJFcMCOOVIAyPXoRyMVW0+CMqsMhEnchiSceq8A/h+HJ4q3fXDXNtKtxAlvIkoAWIExPkENkHPPA5B/Cs6ykNnLG6syiPgoDnjuPoa0OGTvuV7jT4GSQRy7SCeOvTv+VOgd0Hlph2Lbj5Zzx9DVnULaOeZZbdsO2CcKfT26VUitmkm2xgmQfdI4P4UEmrp8EV3frAl1HaTyE+WZAyoT6EDpz3Gfp3pdatbzUIkjNrtu7e53ILaUhZh/FtYdWXaTtPOPyqK1uYjGXvY/MhTCXGFBaLOBvA7EHr26Z61uq5SyvYQsF3OgF7aXCZMd3CgILKR0YKSvqp4PQVtA5ap5BDeltQjg3MojuH2bgPlPJIHp/eH1PrWsbpri1Vlz87rnPRsZ/mMVS8VaZFbXltdJKIJbtSwHBB2tjdxg5K4B46g+tFq/lWskW794kSSgqeOCw/qKuxgmddZuy2wlXDLMuMfqR+H9KsT3KOwwwIY4wKwtJvpms2iAGwkvg/wnqMencfjVyCVlPzEHPQ9cZqbHQmS6jINo7kYHPeubvnAPUeuK1b+5DcKOx61gXb+ZIvfP6UIUmVkUs/cY7+tacUIOjXjbgCULc+gqiU2qRnmtKdxHpnlqcqYjnseRVMlE/7L0PlfEDU5V5OxU49C2T/KvtvwbOYdH8RRLu+W9kOSexiHSvj39lWyEviHU50G3MiLye2K+r9G1AW2j+JUZtpW8kOeeMRCvQh/DPNl8R1nhjxAINPgbd5cqKpBPHAHevEP2iNUm0rxD4f8ZabIii+iaznfkDzYmON31Qj8q6Sw1wrAuXzheufamaT4Sb4zeBdT8LWsi/21GXvtMD4+edc5Tn+8uR+Vdj1icvU1Php8QLTxrpSMsq/a1GJIx2PTiuzflio6jqa+L/DHiS/8Ja2ZTJPaXlpIY5rd1CDcpwykdiCDX1H4A8c2Xi3Slnhk/ej76k8g1VOd9HuZyjbU6lk2j1qCRM1Y3K65BBqN144rpuZlJ0yaieKrpjx2qJ0wM0AUJIuKrvHjpWi6ZqvLHQBVBxSNT2X2ppHNAFdlqNkAqyVqN0oaAqstRMmc1ZK1E1KwFcpUbqKsA5phGakCtt5pVFSFeaTGKAHKuaZIAaeDmmvyPemwKzqKhZARVh85phWkUUzDSGLHarpTP0qN4+KkChJxVdzxVyaP8qrMhyeM07sDk4zVhaqp1qaM1gbFpMcVOhFV16VKuTQBZQ04niokNP60EtEbDNOSKnqlTRpVbiIxHxUka81MEFO8vmhiQqnA4p3l7vegLgU9RimgYipg07fg9aeV4qFyKskspLxmpd2RVKOTFWIzk1NgLEa81aQYqGPpVmJMgVQC4ytR7Tmriw5qdLQenNJBcpIhqzGDVoWfFL5G3tSY1qEIzV6Faqp8p6VaifFIotKox71KsY9KgV81IslSxItRoDUoQDtUUMlWQdwqDQjK01lG2pG4FRM341SJZEY8GnInPWgnmnKRmtLGZIE9aqX9gLuPjAkXlGPY+9Xk5FDConFSTi9jaE3BqUd0c3pt+E/0WdAs8ZO4g85zwPyrftL3z4WSV9jZOCD1A/lVDWNDGoL50OEukHyns/sf8ayYNXIh8rZ+8gfa4AzgDqOfpXzleg6UrdD6rDYlV4+ZtavALKyZgypAR5cyYzhSRyPp/jWBaXYn0+7MrH9yylueme4P1UHPsK27yaObRplBLsygAHqW6j9cVyOoXkdgJwy7Vcv5gIxxyCM/3e2exFcOx2Mz1tJJZtR0qSUSi5RxGzYA3g4Q/j0/GuH8Qz2l7rNvb3LCGG0jTZJt3PCQM+WV/izlTyRznngiuw0HU49Ve3Mn/HwH25kJAyVAwcc9eT+ded+INUNvf3I/doWJZkCZMqr3PGTyFHXtWkTkqO5s6trF1f8Aidp5ILaaOMskEe1cxFm5246YAGTzk5rvvDJkkt42hjKrtIaZwIyx6khQPXJzXA6F4a1q4s7PWLi0kitrvODKiwqxJbJAbGc845xn869T0GznbyYIoY4rd1C+ar7nxnB7BQNvcetRNPqb0WlsXby3lFuZrdIwOSbqTnC99ufXPX0HvVSImOSDNw0oGNuOMd8c9O1XtR1O4kSHztqKJThDjJXHy8DtjnNQQSJ5UjbH84scSMvA4JIXj6VitDvTaVxX1NdOdHQRmQ8HaAQKu2Xiu4sZlEcj+Wc5SNThe+SPSsdrRL66iMb/ACpt4I5Lk9T+GDVIOT5yH92gdVIXg7ucsT9Aa0UzTmXVHcnx2beOZ1A8xsBSw4yf54rmLv4gakzukDASA7C4wI1P5VhXlxstvLhOIg2JH25OduSB+g/OsJri7wi4jX7QrM5LDO7cUBA+i56d6fM2Q6ij0Ok1nxLqUtqs7XWJMqFIbaDzj8uvSuVvvFkYuj585klDFRkZA9cZ/nT11IxaZY2M7Rv5UsjMWbkMACB9Af5muJe3A1CS3BZjaxbTI+MsOCPxJGMe9Un3MXVb2Ow1bWLjUJrR7dwYrZQ0hJ+ZTjgY/IZxTNtxDapcTTyKkwVN6ANhm3DBHfBA/I1xqasUtmffhzt3qwwCeAeTx/8AXFdpHqEF3oU0txFJ9ie5wzINpjIk3BlyMYIOcZ6hq0SMXVlsZE371xIxEYlX7sgzGvY577e4aqesae1jbIzzb4jIfLuojgAZGQSOuDzxzz7VWj1O50SdoCfPA+a2udxAMZP3o29D3ByOvANTtr63MZtJI44/P+YqifKGycFcdD34Pc8UmmnYhybVypKXtlLzRK4lKrMScB/7rEjjB5GR7GoJnMsyquZCEAVjySuOhI69Ota2n2dmsf2W5uUtnTGWJ4J68x4/lgd6pahFZ72ie5DwKMsLclQTnsGzjHpj396dmYmVq0TCZ0cgB1STII4JUYPvWQ58x8kbTj5gnQ8HmtvVtKUOJo5S0e3IEpVWI6+vPYYArIVn+zXRCZZ02D1xxn+X861Ja0K7XQihRn3AH5Sw9c1YieO6Zdrr8i4JZsfzp0WnoWUm8itcnLElhkfljNR3kS2bCK6ZzMuQpa1Ccf72cnHX35xTSIbsbVtCY0Ms9pcTF0wzp95l6EjqG/P0qfT449LhSJru2bTnLxyKyOHsZyCDJgKcIwxu7cg9VGef0TUpoWWNWlEZxuSGQxsM8fL2P0PX60p8R3+jmePUJhcsCpEs8WXVCcEkkZAwevIraJx1e5y/jbw3ex3UYtX+1SQkuLZXDuFIAJXBO7BDDjHTpWKXVVhkYY3R/oWJ/wAa3vGdyPEdr5tuRDNp25JEUKrRgHOQQAdvPB7fqeXGvm8EyakJLh+ouUx5g69T0fjHXn3roaRyRZ1GmzGK2WROm1d34jB/KtGGXCOp+6vA+lYGm3JhdIeGDKx6+pyv6VpSny8Kuf8AE1g0dSZHf3CyF1xgLxkiskKzuxJ9qtXkrO3XrUESHBB7cU9hXuJz5mM5HrTtWulSIqRgbO1LEvJJ7d6w9fvSuF7UrXHex7Z+x9pImh1e8cNt88IrY4HyjNewXGuCz0fxEQQ3mXk4znB4QL/Osf4AeHo/Bvwl06e5UJPdq10/HI3cj9MVzXiDXvM0S1jjx519K8nHozk/yAr1Yq1NI8pu8mX7XVzFYyOGB+Q9euMVu/BjxBL4d8T6ffK2PKlVjj0zyK4mY+Tpxi2klvl+uTXX/D3Tw8gJHQ/SugxMj9sn4YR+FPjAfEVtzpHiRft8YVOFlP3xj6kH8a8p8PeK7vwZq6TW0zNGRtK7doJ+npX0r+19INS+FXg3UiSzQSmBsnlWAx37HAr5I1sb7W1usqjM2H2MWXj1rCejuUtT6i8FfF231+CCC6TyLgnBx9016bbXCXVoJQ2MjPWvhfRNcdkLROyeUflKn9a9O0H4v63p/lRO4mtwwGHGN1bQrfzGcqfY+m5HGBjmmlSRyOfSvP8AQvirY6pHF5kiwzYwyNxz7V2mn6kt+GZTmMcAjvXUpJ7GNrE7qB9KryJmrLfvCADx1qPYAxA/GqApPHUezmrrR/OeKidMGgCuU4qN04qzt4qN14oAoOvNV3GKvSp1qrKlLUCqwpo561K0eO1IE56UWAYVpGXHSp9lNaPPamBXwc07ZUvl80vl4FSxoqtHUbIatSLURFShkW3io5BjNWth9KZJHxTAznGaiMdXJIqYY8DmgDgegpydabjFSL1rmbNidORU6DmoEOBVlORSuBKopwWhP1qRTmgBUFTqMCo14qQHNWmQ0Sr1py9aiDYoMuKbAlY4pobFRK+48VKqE9KEBJvqBwT9Ksi3OKU2jEUxWKa5zVuJiCPWhbYg1KkO2ncks24LEVqW9vuxVG2XHtW3Z42ihagPjtuBxVmOHmrEEYepxDhq1sT1Ikg4pk0Ax0q4F204x7hWEjRGQ0ZU0iHmtGS14PFV/IINRc0ETkVIDilSKnlMUyWh8T4q7E2aoLwatRc96SKJ25FRMhzU6rkU9YctVIgpMhxUeSrVoy23FU5Ytp5qrisSRPkVI3HNVDdw26EySKoHqa5HxJ8T9M0ZGQyCWQdFQ5pOQ0juVkXqSMVyfjDUdPsJRcC5jhuNp3gY/eD39TXjmt/GrUNR3x2g8hQcbhXEanrl5qVxulnaVyf4jxXLU5akeVnRTlKnJSjufSfh7URcWDPJMv2mYny1QfKihQc/if1/Csvx0scum2VwuDsiLTKhA53EMG/DBryPwF41l0Vv7PvnxayMfLkzzGT2+h/SvV7+4S4sZDEf3+CBg5HOOT7cAfjXg1aTg7M+ko11VV0cDqWppZyw28SgJd/KuwgbG4yT+GOe/ao31W88P+MGNtFCB5ayNdsgaQgDLKjEHYDuP3ecEc1ia1bTLqVuYskJEwjDHKgBhlQT2xyPqa1JLa68Wal9ms4RIHSGMTS5AGIwrEn0Cjk96IrTQzm7vU7/APs901M6tfrLdSyRxWtpI5LSSsyqXdiey5PPP3gPWu1sbm1jsrmytZTPcnCtJGdwPYbevtz/ADqvcvAyafi8MczQlVwodooywRAo/hbaoJJ/vZ5JwKGjQ2m50skmt7ZG2C4SPabojrgbskA9yfX8M6q1NsPJdTo9ZjQ6VE+7ydzBhIR8uegxnlm7Yx3pulRtfWb2+o+XEYXyE6Dbwc5P0I61j3thqK3UMVtcCXzB5jvcq3A54XJ75P1PPXiiGwnsWWS6lWHDEvK43YJyB8uff04rlasz1U7ovxwiKSSRF3wxMpYrynH3enTI4rBuLaWGRvMQlCS8gIPzHnGPaun0WN5x5cDrMssg3qU4kGc8cnp0q1rHgKK7sv8AXIHbhmkRSDz7/wCNOxdjzi5vphpO5d7NI5OBg5UnJJ9xiuW1n7bcz+ZFbrEGjCsTjJA9/XvXrv8AwgdmdPdmmEaK2AwgkAc47gHFchrmi28RFtYTzmSMK0s0UASNBnoTICWbpwOOv0osyXC7ONjsls7SQFJfPuFLR/3m7HpnjOO/rWTNYSQwsfK23ED7vNdsAjPzA++f6128WksbpIoGme4kVnZp3yQuRlpCAABk4C8nP40XmhGO8ZJ9kskXKRMPLSHHIxkfM3fpVpon2LZwl9osd4ljcWzNFujYyeZ91l8xgwXP+7kD3PPFW7bxFLY2U1r9ljuYR5by2lwm9AGEh6joQCBntk1vaz4ZdnS2IilAVfL3kjYCxO73HU8AferMXQ1tmTThCJPOBeRoywVjnBOB064x0+Xoa2UkkZPDts5q81lzbyW8H7+Ey7o4xNuSDJ+YIoUAZ4zyff1pmnanM1wY7dTAANmY5NmP+BHkGuj1HwlbxaRHdWsTR4IIjByeoz2GcDFZtpp6QGWaU53NjcxyGAH6dqFK4vY2Iza3SSqRtd25Pzhww7YxnkH8asJ4g1CyIh37F9R0PfuKTUraODTLe+RJTA0jCbBGIeQAwx2JBwfqD1FO1K8jmsSmo27EMSiXSfez1+Ydz0YEc/XJrRK5nJpIoXs/20fvYFeYPkkgAn8QARUEenyXrARI6t3SQA89ucd/Wqst4BEwZ/LlgdULE48xG5VgO4ByPoRWjYSrczLFchGBPyybwoyD69KVmL3WrmffaPeWMbSyxN5IwjgoRtP5cfjUNteusbCaVVtcBZEkTzIsYxvxg8jg5AzmuumjmtLuzmiaRortWhlST5d0iMVK47kYHuckda5+/wBDnsXnBjmjMhBMiRgpIuTjcv8AeBBHHf6g1tFHBVktijpmk2+8rDcNKIx+9tnUM+OpxtOT1yMDPPSq/iOyKWvlzvHI0BLxySdJIXA3AkckAkNx/tcVX1230maOO+XUfs4iULI8RJKYOFO1kywwQOuRjn1plxeWw0+2hvbi8uEkRhDcyIm2VSeBu3MGGGAxntjjpXRGKPOlJmLqlr/Z9zb6laQxSjaUuIg3mh1C4znONpBGTweOa5PVtOhgnklsSG0+4w/kgkm3J4Kk9+c4I6jGea2Lu+/s5oTHKvlrNlXQ5GGHAYdsjPB6EDsa5m48uS5bySoTzT9z7vXt3x7Vq9jFbm9pUnmpA6gtIgAI+g4/rWjNMzBuTuXJNYumOYHJVhhjwc8D0rQU+YwwRl8E/SsTpQABcM+TnHXvQp3kkdOhNPnA6eg49qLaHCcDgnPNSzS2gz7QLdJC3AHc9DWf4b0KTxl4xsNNUsY2lDzv1CxLyx/Lj8adrs4hiEI79a9N+CPhgaVpNxrdypE96NsORysQPX8SP0ropQ55WMKs+WJ6d498XNDoDWlovlYRbaCNeAM/KMD2rz2ykN3rAYnfFaoIU/Ac/wAhU3iTUBdasoOfKtEM7n/aOQv6bj+FVtEjZIFbGGc72+p5r0nrK3Y83odDJOJp7WMNyZQT9ACa7bQdUGivF8o2uec157aTgaxAhz8qk5HvxWrr2qpZWjzOSFiUsTmtESeqfGu4t9b/AGcp3dl2w32+KU8snzYIH8se9fFmragksQjZ3fYudhjKEdeR617P4t+J723wck8LXEjLPdOlzu44JYsQfwP6V4VfMstn/pF355HzxyKoG3HH481yTlc0SsLYz/Y3ikLL5ZXIaPPT6f0rprXVsqFSQsij5QzDnvkZ69+lcJZyiVxK0hUjhsHtj7yj+ddPYzQJbqNsZWUYUum+PPr6isxm+uoOJGfzDGxPALYP4V6j4A+Lb6UFtb6dpLb++n3h9a8OluWXZsBn2EFWHzIx9FPWrtjeXM3y+SFYZ3FTz75q4ycXdEtJo+zPDnjXTtZiDxzxlnGAAwyT9K6NZEZSyMG96+M9I8R3OkTLLDOyPGRztxivXvB/xnjYLbamQkoO4svSuyFZP4jGUOx7aMA89TxUMxCnr9a5ux8d6dqaq8U2UBJzV+LVYryQBGJUDr2NdF09jFKxoZGOvFIwpI5AR7jtS5LDgHNMZXkGTVaRc1ddPzquy5oAqNFmlWLirIiyamSDjpQBTEPrSGLFaHk4FRtFzQBRMfNNK1baPmo3jqWNFKRKrsOavSR9arNEc0hsjRqcyhhSrFz0p/lVLKRUeMUyRABVwxEdqikiz2qbjPNGjIpVXFXXgx1FRNFistyxoOKmjeoSvSnICDTsJsvRnIp6ioYjU69KdiWyRBinUwGnKcikA8Dio3BqQHNOxnmgBsCcitO3t84NVLdea1IGAAqkJ3FWEVKIB6U9MdalUgmmSVmgHpSGH2q8U3UNDxQWVoo8VftSVNQxpVuGHBoFuaNrJjFaKEOM1lQgqa0IGrRMlonYU9ODQFzQRmoZVxz421CVBP1qRuKFXJqLDGCECmmOrarkUbB61QFPy8VLGDmlmdIlJJAFYt94rstPbDyqPxqGNHTwrmn3E8VqoLsFBrzHV/i9p1hEwjl8yTHAQ9K8v1/4x6lqDyJC+yM9GJ6VDkkVa57rr/xJ0vRVYSzKW6YU15l4l+OhaNo7GICQHAZq8Y1DVJb2TzpZWkZjk5PWoJbpXJO3bwOtZOdxpHVa38RNX1eMiS42ITyF4rlrm7mcb5JN249SeTVKW8COTtypPUVVuLiQrhDlAckjtWd2y7FqWXYCoPzHrSw3YjPzNll5GT1qjDM7gAKpPv1qtO8haNdoGDksetIZr3MyzRifzCnPK17P8MNYj17wsk0iiY2geCVWPO0Dg/TBr5/u7z/lmWV93TaeRX2R+z78JItQ/Zp1PxKkAGoHUHlVx1aBQEYfmSfwrKrSdSDt01OvCVFTqJS66HjHiFRFenORJFHL5LHlSN2FB9iAxql4SvLnUXWCWObyxapCiW5J2gnG4jpuIP5Vu+JtG+wxb5WUSSTOuM4xHtYYH1x07GsrQtNGg3r6hdqJijssMHAjdwPl37uiRhgx4x8qjvXnQtuenVTi7M948LeEFstfhn1aJU06CBZlSJi8oQD5IQAwCg/eZmPLHAyV4m1uaeK6itbaySGOCDAt+kEQGcK2NpdiPwAGe+K4vwtqupa1ay+Xcy21ssTbbz7QYk80rtDknnILNJnrwo7YrpdH8Qprkd7cfakh0i3UW63V0v7yYKnLHk8/6skDqTk5AAFyWmhzQk1LU3vD2k/aIDeXKRvcxtsRIQFXeRyMjnA7/j1qfxNAghjt5bdnkZxI5jxhmz82Cew/qBVHQNcg0xVgMp3MA7O4wzux+ZQMnG0cYznpk9hSklbxFf3l35siJHIY7eNeRsCAsox7sM9ya4ZRse5TqJpMm0y9lurhPLzZWFs+1SCV3L9epJ9v61s3+uT6hNHLGGQnChiPmA7Z9D6/zrCg2yTQsySPFu8uKBDzLISCSxz0Hp/jW3qoW2lMcTLIy/6xy+Pm6BQaycWkelTnBvUzr24muxKDcO7MGO8dcDqc+n/1ulZWpWi2+mRTPuhjD/uU4Jduu7GfT8ewxWy+kEwxmJkEUzRmSbftym4AKD0zznHt7VWmlS8We/8AKYxlx9lTGMICSWGevCt6fWkoPqW6sVojnFgls7xlaL5dvnTu2eW52H356fhzV+awB0m5uGlSGSZ285mTLbdpIAJPQ4Gec9ql/e3TS3FwoVikbxcHcuC21QT2yo/75NR/2h/aGiS2TpIQgQmReSDkHGB1OCCc9Mqa0SMXVugEcB0+OXL75FZ0STlW+XCgHBIwo6UmmaNltPukjDiDIYJ3JZQpII9CSSOgHvUWiwHUriGCFy7xSvbg78jaydFPQHDN9MVpWXiWxgvprXckkMaC5Sf+7LHKoVgB/C24j6Y9TWnYxnN2aicRdBB9kkkm8qLapO5fukdfz5+vSue8RaUbW/kYQ+SgUnys5Hrj8iDnuOa7fVvDs66Y1vLmZk3yRPgAyKJs9BjnG7GO/HfjPtwovreC9YTJITbx30IymNu3DKeMAMSRwR793ypEqroYmhLDqFlcaZPN5FrcKscc562sgDMjnj7h3MrdeGJ6rXO/2NcW1tfIZI2uLRFiuLGXq65Oxwuc/IVI3qeFYHIAOdaO2vPDeoJFMxlDNIIih3o5xtIGRg8spwRnjGOapa9q01hrWnRQ8wx70eVwwIRiTwfvAKCCMdyexrSF+pw1b9Di/E8XkW1teozS2jsYkZx88YDn5Gx1I3ZB6EYNXIwYdOS4SNJ4sJGVd/lZWBB57E8YP+zXQwS6XrrrY3PkQi4hijY7fLk3kNhuBsY7gOccgnO0jJ5zTrifQlvrC6iEC8W7pL86pHuGfxHGD6tkEVvyrc4+d2szpNSubDUdDW2up54Z7Mi4S4iVZN6sR/CWUgjco6nkD0qnqbw3MUhgIvJ4jtGw7HKMBxIhG7Ix94DgsDzjFT/2YbzRZbW4eOFpIW2XJwryI0ilMMcKTwMDKnnGD1rlZblMReddLcW00bI3mQjzYWj6gg8ggKPun1rVI5JSOa8TRto2rFnjMlhffvY1kG3ccgOB/dYEHj3HqM1JbS4s9DVba5lmtZyWCKcAAOCu4dAyndz7datXthdao8VkY3kiL4IX5lPPyyK3OCMdDjjIPoK8rzf2fPaysYb2NzhxnLA4ySODvBAyO4yDz12SOWTOO1q+ljvZmAZreZQfLb+JfcdiDn8RVKGXfICvBkGfxx1rS1Caa7lSO6jjCYOyRRwe3UcY9CO2M881mWVtI32fC/MSwIPoBn+pFUxI37CIP5OfmXBPHp2rZCCNS54J7E0y1tfLjX0CipiCXbdyPQVztnZFERj3hS3J68dKfI62yMxbAHP0p4GOW4A7e9c1rep738iMnafvUlqU9C/4Z0d/GnimC0LEQu2+Vh2jB5/SvoXU7iKxslii2pFEm1QOgUCuI+EvhtdC0Vr2VNt3dDcc9VTsK1PEdy180dkhJMzYcjtGOW/w/GvWow5I8zPKqy5pWRgl3vYVLZD30nmkekQ6D8sf99Gtq3G1ABx61TtlW5upZ1GE/wBVHjptX09s5/IVcuJFt7d3PAUEmtYrS76mTZWt7tpNRnkBwFIQfh1p3ibfPp8UTA7ZZBu91HJ/lUfh6B7lEkZceYd5H1NdpqmmWkdpD57qNttNIQT/ALOP61UtExLdHzn4m1W51LVWZQjmLLYc4yPTP0rk9TvkklSRgkUwBQxD7uKuaxf2c95cSruV/MJUMSPwrkp5XkkcugWUHO0j+VcLNTYsp0S4Z1kzAx3Lg/cJ7fSuohuE8lmF19llDBVYHMUnB5I9+a4azkWIiVBuV/lkiboPeuij1CJIo2twJoUJyGAJz9KSA6GzY2/kJHIBcOx+SPlCPWr9qxHz58yUHaVzjrnNcdaXk1zqolikIC5G0cFfauiXz7VwwkKRkbTnG5s+/emBtx3a3ELSRkNEOM56Y7VX0248x5JiWduMK64wtY11PLBaERxlH+78nR/fHarenuyWbuwaNWIyW5B+lO4HZ6T4wuNFuRJHHmI/wOcjjrXqvhD4tW14Y0ncCZuMA8D6V8921zAz7JGKxgN833sHrirwh2t5sEiAr1A9cZ4rSNRx2M3FM+y9I1iDUMvG2VAwTng1sx8RdMn0r5G8N/EfUPD8qE3Blt8AFN2c17V4O+Kljqtsim52S7sMsh5z7V2Qqp7mEoNHqBQk8g1CY8t0pbbUEmiTouRnGetWYgJXOO1dOjMiKK3qfyxirEcYPA7UjrijYCoUpvk5PFWAmTU6Q1JZmPBzUTRVstb8dKrTW+O1DGjIkiAqExVoSpiqrioGVtoBpCRTpAag5z61ID6ayDFIDSO4xQWcRJGMVVdABU00nBqq0tYlgUzSrHzTY3zVhME0EAibcVMCMU0AYoBqwHg81IFz0pi1Oi+1ACAcU4AmpkjBqQQCoY0RIStWopTkZNMMOB0pp+WovYuyZqQyA1aj+tZVu3IrShO7FUmQ0W4xnrUjDimIQBipMhhWqM2QhSDxVqCmxpk9Ktww+1UJDkyauwAg02KDgdqkKhOTxSYIsxOMc9alOBgnvWBe6yliwLMFUHk1V1Xx5pttYl/tCsR/CDzU3XUux1RCkZyDTA6R5y1eK6p8Ybi2mZbXDoehasPVPjBqNwCPlXPBIrJzRdme+y61bW4YvKo2+9crrXxO0rTc5n3H0WvA9Q8Y6hdg5uGCnqAawLm+ErnezFuuSazdTsPlPY/EHxjMo8u0T5T1Jry/xB4tub+R5GkJB7Cudv8AUjFCAh3E8c1nvfq9thsgDkms3JspI0Zb5wQ7bsH86hl1BZgQvA6EEVnR3plZTn5f4c055Vjb+Er1z61BZakmXylw/t9KiOo+ZIyjDAY5qtc6jHIyLjYBwVHeqFxciNwIcBjQBfvZ/LVizcN2qtaSblO0kgHmqq3gu/vH7vGBT1l8pg+RtxyvqKAJnncSnaCTnGBUoncwMxTcV5IPpUEk5jXcAoDDI+lJEJLl2QDKscgk9KAEhg3EyhOSe/av1f8AgFoMfhv9l7w5bSRgCbTTPKvr5mWP86/KZpJGwjuqknaoXv2r9d9Qf/hEP2f7BcBfsujQoFPr5SjH512YdXuZyPkDVNGs/EVpeR28u7ypZY1OcFGyR19ifyrynxBokkeqrZTOVKJGqdwG80hixPTsfwFbXw/8Sm38W3enTTFFvmeWLJGC4PI59R/Kuh8X+HVn1GOcS7YrxCJGfqMdhjqcgDnpmvAqRVKq49D6lfv6MZ9THa8i07TIrOxVEkuIJAdpXPG4OwJPQkAjjPOe+K6Oxt1h0rRrICOe1SNZI44Tw+whyTn+8ZMk+wrzfXVvbfWPssYQ/ZzFGgX5eN+GXjOBgr+JrUs/EccPiaeK4TbZaWuyR3PzMj4LJx3Vl2qOxGfWtUrnlttM66y1K61izRrmfLPIS94g/wBZy7YQDrt9RwOO2K6yXUzpEFrpMRWKZrGddqYaUSOpYDPGGAUcY+9ntXjdr4ne1v4beMGGaSWL5k+5FEpGxIznCrhtxPU85712EeoW97rFrqbKHut81zdBPupEu9m+XvwMZzyCK5nHdnVCpax3nheJryURWqiC2hAvDdHqZXUAIv8AebDJz0BQetbcdnFqU13cfJFB0tkkPHJIUE9zwSSc+vpjmrVtvh+OMh7e7t2EDO4I2q3lZB6Z2yT59eAOwrTs9mua3eSW8YMUkRt7S1yUAynljJ6/cOfYFuelQ4XOyFZrU6aJrbV9FdoZPlSbEKNgMm4AjPbnGa4fxPfW0XieLTZQ5ghTyJGQ5A2qVxwcDGFJ7cE9TXVeH9YttYvNZliQLpyXv2NNicRbDsQD3Oen19K858d3d1FczXaRlbvzWiuxkdQSF+ucA+/Ws2rWOiE7yfobWsq8c32maT7PNIhj8uNQ4RgAWzz0QYU+/wCOcDUNZ8jXRHHHtislWIx95A6nzHI75LD9KlvPE8F3pkMbSGNLaE7BuBLZYCQ/UnPPoPSsS2vDrHiNV8gTNdR+XIinlScjA+gZT+XpTKvaKudn4Btntr60tZJ/3UaPK5jxkgruYH3YY/OuN1f7RpsNhPGCPtICDbyTtkJ2H/x0/lV6y8RfYtZ1KEkIBEzOQf4AQFxj26Y7VPp9tHLpiRz3D+ZHLJJa3BICGQZwDnoTiPPptbrxRy3G52dzX17XfLvoLNSZrVGiiaR2BQhlbdtPTh2Gf90Vyer6j/Zuv6lGMSWKTyF4MfJuViAuBjB3ZCkf1xUum2byXNnBLA0ctvFumh2k7jnc+R6qCv4fSmeO4orXUTdEvcG8UpOvA2Tqq7s/V8t781TRkpK9hNdmH9s210Sz2N2kewR/6wqVALDIA3ffGcd8j2xNQtXXUdYkmVZWnllk2pHk4URtlPTapPA/hB9q7FNEjLwWlzOlsSEMJk+cx7QxXvyCGXcM55U+led+Kdck06/t55I5Le/06M7wTjbIwYEZ/ugBTnvt9DxslY43O+xj20/9nvbXH2fEsNwgOCOBuK/oGf8A8dNXtcsrMXUcAV3aSyWLhs/vQNqqc+vlqM+oGeKyfEcACtPbAgzulxIh+RlIyT8gPyjdk498dqxdLumkmu47l8ecTEXf+Fsjax/Hr7VqlbQwburnU6LeGPSp7aNWvIDutri3lm/dZCsY32ldy5AwSCPuDOaw77UrPUtTmKq0DyXAkbz0ASCUKQckckEEBuAfm74p6XTWWiQ6lEDBewO1rcKDjcu/r9cA/Q4ql4juYIrx576OLaTII5FODxja5x0wrbWwOq9Oa3irnDN2Zz3iTT7pL77XBiGWGYxyo5wOcFdxHHPHPRgQe9Zes37us5VnkMS+bBMDhkUD7jZ6gdPUcc9q0fGupXWkH7Kredp8kADRtyY1YZVS3sc4zxkHHpXIaYkkjW65O2TKk9SV9P51exla5WsWL27QkkEkSISc4IPOPqP5VtWOmGG9aeUbNw4B6A8f/qo0KwcvBLIMPtJC/jgV0YhPHRR69aybOiECBMtj+6Mc08rxyeTS4ARixPtjvVPULoWkBJ4+tZ7nSlZFPXtUSxiO05YjCj3qHwD4efxHqyvMC0MbBnPYnsK5xpJtc1BFQF9zbUA9a998BeGo9B0pAR85+ZmPc110afM9TjrVOVHRsRa2oQYAVcVyrTNKJ71fvzn7Na/TPLfmCf8AgIrW1mdp9lrESJZ22Aj+EfxH8BmoPJV9Q8uMYt7NfKQD++Rz+QwPzr0JatRR5625h9tbrbxKiD5UXArO1+Q/ZlgU/POwjH49a2GUqvSsNgL3xCozmO2Xdx/erVIzO88J+HRPaADAdV4rxz4w+Jr9PEFzpqSvF5UIiOD0ycn9MV6zD4xi8N2DTEqAi5bJr5r+IHib/hL/ABHd6gyFHlYbCDj5QMZrGo7KxcVqcjq0sm3yrgBZAcKydx61nR3DyqdzBmQcBqS5fzXYSSMZFPBNRonnKXRgrLywNcJRbs5yzCRAGcHJU9K07KeCGWS4Vzbz7cmPHyt9ayrcxbgzuYyePl6GrF9s2AHDyfwhTyR70FmzYXCxKzlBFNn5lPOR61oWcrXJxCzyYbcVbp/ntXO2krkooB3YAwOhrd0aGH/lszQRKMswPJNWBZ1RZoGhVZceYRuReQD3/pWneWwQQxscBR86Ak/Niqll9nvtXEkcxkhjHII4/wA8VoT3cKFhsZXY7ju5GO2KAI7Fvs9vMpTLfezn0/nT7e/ht23S/d5Y91P1qKVhcSb1Uowx844DdOvpVloIQoIQs44IU8kdzQBaiuoWWKTyQoAUEAcDNSxybHzbyyxFMt6Z9Ky4r1oV2RFjtIwWGefpViK78yLL4jlI2nJ4GadxWPTfD/xcv9IWBLlzOwx8znOBXsPhb4q2OrAIrMsjdATya+WpZbSAMJnWJSwXO7g4H65pmn394upfaLGRlCuFjQHg8cnNbRqyiQ4Jn3lpl8ksIz8gxkFu9WmxICQcj1r5j8MfGW90OaCPUQkinhnzuOQOOPSvd/CXi/T9esY5YroSOV3OM4GfYV3RqKexzOLR0iJwT04q3AmQKpW12k0ZcNV+3yFHvVgPaPIqpMmM1pGP5eapzr1oAyLiLrVRoga05o6qvHUFFB4eKgaGtFkqB04NKwGdImKryHFXphjNUZV5pFI4aZCemar+Ua1GQAf1qCRKxNCiFIqSM4pzIBntTMYNBBYEmacDmqoOalDGqQmToeeKtR81SQ5NXrZN1DZVi5CvtVuOIGookxVqI4qLhYa8JA6fjVKdCDWu2GWqU8eTUWLuVrfORWnCcCqkcYBq1H0qkSyysvOOamjyxqsq5xxVqMYrRMhouQrzV6ID1FZn2lY14PzehrntY8ZwaSjvO23HYGqcrBY7c6hb28ZMkqrjrk1xviz4m2GkqUjlWR/QHNeN+LPiPPfTuLV3ERPrXLC7a+PmOXDn+/WEqvRFKHc63xJ8SrrVZWRHMcbHA561zEuqSvA7u7Ag9zVO7iDlVcg7eeKoTyvOhAY+WvQVzttm1jSGomeMhSQRzVdrnahMj7pOu2sh7h7TDhuTxzTDqhDKsq/MejipCxo/2gZQMnAB5x0qK+vEmlV87FQYyO9Z91K3lsIgNrfzqhNMU2qTvGMEdqCS5NcyO5IcEDkAVVluvtTbR8g6soPWqvmNCDtcKV5CnvUq7VcOqjeeWxzQWPUtACd2R2Gegp08rADI3RN39KkuJI7lAWG18Y+UcGoVYFNnVCcZx0NADJVRjk59gKgmuljUAKc+verM7GHAOOO4HaokXzHLHAzznFADLV0R93Qg5z61JIwEjPJIvzdl6Uye2B+8Ru/uimLEqkL83y9zQBdDBVGBk+o5FSNHtiDg4yeSO1V4Rub5cLjrt71FcXvls653YHU9M0AWdFkkn1/TrdPm33CJuxnqwFfrF+0RqLWXwvs9LiY+ZNEikAdQFA/nX5VfDiNtS8daDAR9++gUE98yLX6kfGmI6vfPAOY7K3wceoGf5mvTwi0cn01MZbpdz84fiPczaHrUF3bMY57aYOhHZga+lvCOuWvinw1Z34SKWK5iDHIyFz94fgc184fGOPbdOxGMytXffsx+LUn0K70Rz++tJTKhJ/gb/Ag/nXz+Jjf3j6fBT5Zcj2Z1vjzSbe2jvriyijN1Js2uB+7i2nduY/XBAHPFeZSSS6Rcx20wMXn3X2+ffky7WVgRgc/Luzj+8TX0JqFrbX0ReZBNJCfNSNxnLDoce3WvOfGugQa4DJC6RXyMZDLI4CR5HJJ7E8dOveuanU0sViaFndHnPg28jv7SdbpvLMUbR2JaMNJP6YHsQMk9CQOckDsfBFstzrFzpx33hWdFuyORIJXJk5/uoFC+5Leorh4tGuNN0+6itUEaMUgku2b5wgwSsa9Tls8kfjXf/C+eKHVLeREZQA17dJvVV2hCVDYOAWKhiPdfWulK7PLleK1O58UeJ4w/iJmgaa0uJUsoERSDG5aJlwevJVCx68dsmtm10u20nVNaBkklgurMM3kSYeKRmBUIewJOc88DvXh667fXdxLpMjG2u7jVJNQYtHkCNWcg+wxkYHU4Fe1+Inj1bVNbulIWB1FrEgGNqBo0ibj/AHs575ocU9So1OXQoWWo3Vhd6ZFKiwpNK08qJHiOOYxhzx1LAxj5m5J3dazfH1095FJCV8uSG8Mcch6XKAEFjxySzAewAH1f5N1qvjOZ7Qu9hFObiTzQVDZYKIwRyCfnIx0U57Go9V8QPqb306orwQ3DXdqM4WEkfNFj2ccfVTXO43udkKtmjnL7w9PptjptpAGnv3jmJDrwnzMeevAxn3pmkzjT1sL4iRHnMTfJwwdjtQ8ei7yfqnbFdD4jvJhbDVLeIBEHnLIH2NGdowFxxtIC59y1c5rMmdO0q5kCx3CMZ32MCobdjYRnA+4ePz65qOU29rpYzryWODxGlu7gWyxAxknlxt4HuD1A961rDUVtjYfvQbOQOLppFyhw21WA6htquAf9ms3xBpbTLaTKfLubGIEoWBLJ1BBA7evUAj05q2Ew1C9W3Dr9lnQxsxI/dgFXJbH3eSRz/eyODQ46jVW6sdpcXDw3C3RmdVvmWfeDnBxlVz2IbHp0FSX2kGO/voL68MdrsiuPtVyNwzI8gR8AH5gxxj61mJqyzeJbrTtRt2hiuHSGSPjdFKshTgfTt3B+lbnjG41DVvD9814nlXYYTwW+8IhkY42gjvkA55GXU8ZNVymMqhheNtbZdVM2nLhbSSbYyKD5qp5X7skclm8s592wOAK5jxckV1a6RqFuQpuLjyh5sobYyKS6sCMYw4z9R2NTX1tt07XIYlZImdZ4Zn4AJlYMOeh6DP8AtA9KztY8VzP4UWxjRYWW3S9j82Mc+YcTN7lgYxjssbZ64rVJmLklaxz2nG4utVuGukDT7TIIyOeQPKH1yM/ifesryYreS6MjcTXPlAMONp5B/Pb+datvdSw22n3cyNvjVyrbjuJUkqrevDDBPq3rTEthaFLd18w288hTABDrkCMEn3Ofx9q1UTnlOxFc36yaGk8EfmRygNdQtwYXL7VY+v3SCe+ecGua8U3xSSW3aIp5MqkZ/iUttYe2evvn2rXupWt/C9xLbgtd2ymR1kHyOmAdpHfG7P0JrlPEJfUfEEV5HhFuooLrymPGSM/iOMfhzWq0Od6sxtYllvFVw7DMZhYDo0YY4Hv0/StLRtPJgifjzI12gHnA3Zpl1prW8FuTgStNjnrgknA/OuitrZUyEGPpUSkbwhqNSNYsYHQY+lTMp5J9PpilaPZGePqBzVW7vFhjO7IA4GO9Y7nSlYhuJxH6YHeuL8Qas99OYIidgOM+1Xtb1g7TGowzcAD3qz4B8Hy69qSSSLm3RssT/EfStoQcnYyqT5UdX8LfBjFxezRYJGEBHQeterXDC2iEa9hTrGwj0m0CKADis3UFk1C5SyiYq82TI6/wRj7x/oPc17EYqlE8iUnUkVrdmitrnViuZHHlWqt35wP++m5+gq1ZWQtIEj+8w5Zz/E3Un8Tmn3ardapHbRLttdPGCO3mkcD/AICv6mrEgCA80qab959RSfRFO8mWCJ5HICoCSa57SyY7eW5kGHuGL/Qdqn8QXBuZorBCf3h3SH0UVznjTxEmh6ZIUbDbdqAfTitW+VEo5j4l+K/Ob+zLaXazjMjA9B6V5fd3bsGidsEZKlRin3F2ZvMuJiz3DkncTyKyp5TOdzjkfrXnzlzM0WgMxkwSQCvXilQeaQVJD96Yd3DKuOcU4c/MikGsgLm1JJNsqlB1yP6UkWIrtckME6MT1FVvN3KwkYhwMD3pschGXPzOfWgDbihkaQEAP2Xb1zW9La+TbtM6hGC7thbr6Vh6P5u9JEHzE5X1JNaF/wCfqNzBbOo3FssVPT61ZZteHzb6fpZLs6NcZbjnpzz9TV6Ty8Au25CQWcc547fj/KsXULgzosSEKkXucEe1Lb3ymPY7bYyMBc9KALl7ezW+0K8c8efvJ1I+lKmoh2XkFyuCqnG0VVkvUVnimUEt8qmIY/D2p0EKMgZIwCoOSMH/APVQBrwTpPGCGRJCMhG44zjP+fSkZPN44WNckSL1Jx059aqm4MpjkEKsSQCqr/WpDdNcTEeYF3P8oAxgCgB80VvJbkTgBFUnL4z+H6Va0CXybCWRScxRbIwBk7j1rG1WaTykiUK7ueSRyAOv9K1YNywRW8causAy2Gx83f60AXgBCVZ3V+y7jnc2OtauleIL7R7oyWN60ZVf9XyAze1c7FeNdMmYzvTOFI6nHr7VYf8A0cghcuqBVAPVj1FVcVj3DwH8bHivvK1eUqCB3+UepFe7eFvHWl687CC8ibgAfNzXxBFISJY402sRsVpfXuc+lbmlazqOhzxy2s/7xnXdEDjJ9q3hWcdzJwT2PvZXV0BU5HTNVJ05rwf4b/H+1QJY61uhlzxOeVNey2XibT9bgSWzuEnQ/MWU9BXbGaktDBpomkjzVd4s5xzirqSJcLuQ5U9/WmMoxVAZ8kfHrVWUda0ZhjNZ0/ANQUUJ+TVJ1q5L1NQuMCgDh3kDVCXzUJkz3pQ2eaxsWPphTNOyM0pOaZBEVx2o60885qPHPFBZPGNxFa9jHwKy7ZcsK3LQYxUtAWQnFN3FDVkL8marTDFQWSJNQTuIqBanjXIpoliqnNTxpzTAOasxjNMQ9Eomk8pc9MVMoVVBY4xXGePvFkGi6bciOQeeRhRmhuwFT4geNIdBtEkhlBnzjArxPWvFF1rczyyTZz0XtiszW9Tub9mllkMhJPBNY6zLnvz19q5pScjVKxppK0jgHPqDVw6g00ZQKNy/xe1ZducbPLYsMckmqN1e7J/JV9suecHoKzLNZ7oyll8zCrzuNUzdlMgPgeg71Ct1E6rFuyV6knrWbqMTfaMIxCk8EHrQBbmvGulwFL7egIqNHWJS8jewBPSoYo5YASH3Y5OajeSGeMjbtn7A9DQBM4luJSyswReAB3qGSQS44IA65pJBJBbgOdqYz8vrWbPM6wbmc7Semec0AWXdpJtoYsqc1PBdiHGQdzd6p27NFGoIK5+Y7qkUxMu7IUjoDQBc85wflySR3qSISSrkZ69KqIxBU5IIOamF4Xmyfk3ccUATM5QPuJLAcCnxuGjOD2+7VOedklOCNnHJ7mo3nVTuUY+hoAuA4cEMdw9RVmK3lcbmAyB07VUSRo9shbcw/h7j61Kt0wjLuSD1AzQBLGEhUvkB1ODWTczkSMXjDoD1FaE0gQAsgaPGT9ayBItzOyoMAHLdhigDu/gvbM3xP8IAKG3arbdf+ugr9UPFNkL7RfEd8epkeMfh/kV+Wnwdk8r4qeEyGwn9qW5Bz0/eCv1j1GDHw4uGxlpvNkP4sa9LD6UpGEv4kT8yPjhaiOV2AOPOYVwnwn8Wjwd8Q9NuXz9nmJt5QP7rcZ/A4r1f4+2Yi83gLmQ4r5wvmKXG5SVZRkMp5BrynHmTTPYUnCSkuh+gxk4LBVKkDJA4x9KoXlnCl3FI0CSLnI3qDz2rJ+GfiE+KvAGiXhzLJJbKruT1YDBz78V0rWsmwxkAjqD2Brw1eLsz6eSVSCkjl77wxZTQs1vbI1xvZkWbOwknO49z7/Q15trmiXnh0anc28rSSuvlzpn924O0gnHYbT+QFezQRC3uQZmJIG3HU89arahpAnZxGQnnY3FuS2OwB49q6FNxPLnRUtzxDWrq98n7RasJ9TeyCNPGm2OHndkk8ZZifoAT3r0eHxE0NjBcSSGWQtHbOEYvuynmBiB90hm/KIVNq/hcJC8Rs4zvYFt2Su7OBx6gY5+tU00y9ssnyRdi4Ij2umEUbvvleg4Jye4JGa6Y1EzzZ0ZJlSHV47GdNYDs0mmTxGQKS/nuVMYBI68AZ74z3qTWpms/D1xsgKXN9cvJHKWx5yZXYVHYndkHvgjvTdUnSK3k06NTEiJgBkzIcHJJAGFbgHA6DGeTWVr2oL4h022tpIpZrqSNZY1j+WONEfC4Uc9PkAxzj61dkzLmaNHwhqp8QaX9lu3d7d4EuVliPP7pgJIpAeBn5umMgA9zWP4UMeqwS2spS4s5XV7eZSELRs2JUJ6AoGzyODk9DVG+1lPDbJaRqn2o2U0zxr/Fv8xUiGOu1Tk9OWx2rm/DeqXWmeY8MLJaPbvEsDj5X8wgFs+uA2T7c9qTQ1N7HcTyX95oN7IYUiv1lVCrvhkjQkshB5BG5AD/ALIHamW9mr+FpZ4445ftaqY7gjkjcTsbHTmNRnsVIPB4t6RrttJc2NxFNDDYrGYWLgb3DEsFY9mDq4V+52jpisWzv7TTbzU9MikLWpbzlj2kgbgQxQk8BlYnb2OT25FAftGWn8RNqcEExREv4UW7MwUFpSFwuSf7u1PqK6zxpq8kei+Xd2xmtpA0McqsS6Tbl/TYYiR7eua8lmZ/7Xa2EpWITGKOfBKPExADdBhcEA+mfY1ueIfFL3UWn2Pnmexs0Rp1ABCu7tuYE/3RsXHcHnrRYXNc07fU7xp7JJrbzoHuJNOuyQCJGCZwe3Ck4boT3xWJr/ho6hcz3MbnzbbdCEb5mWNWCFl7MPkbn359TqfDLxFb2ml3uj6jbJcXD+a9qGz5dvGYnxI7DnapRO/APHXFUNd1CZNIgtoXV4wrSJcwkEShlZQykd/lzxxg56irS7kOTOPh1gzSXcqfNbm4UopHOAMfmRk/hViNd0Omr5jyW87ovmZ5AQKA3Tsoz+FbdppMElqGSFPKkjWdIx0Ld8enPI+tYt1I9za20CxAOrkY9D17ezEe4FWtCdzEuZrpIHsJHYxzFR50XVAxYjHTIxkY9DTmsUSWBpFRvIQwxOhyCnHH4HP5mrkcDXDwySMBjau7GCwXufyP51J5IjZVQLsx1HpWcpHRTp9WUriwEoDsSdpzx3qwmAMgEYp8m7kHbj61UnmC4yaxOpIhvpsEscD+tctqmqEIR0+varmp3pwTvyo6CsiGxuNQuUXyyzueF961jG+hEnZCeHdBuPEWqKgU5/ibsor6J8L+G7fQbCJETaFUYrP8AeCo9C01DJGBM/zO2Oc1093KAu1eor16NHkV3uePWq87stihfXAG5mIVFySSeAKrae/9maTca1NEfOlAMUTdSucRJ+J5P1p/2H+2NQjsCSYUAmusd0B+VP8AgR4x6Zqzq4Ooa8ltx9n08B3x0adhwP8AgK/zoqe/JQMo+6uZlXTbY2dqFk+aZsySsf4nY5Y/marX06wRMznCqCSa0bl9i49K5HxBdG5eOzVjhzukx2Qf4mujyIKMc++Oe/l+V5fu+yDpXivjzX31jVWiST91E3OPavQfiF4mGm6c0MLBZCvCg9BXiryeaGkY4djyK5Ksy4qxHdTrKBg4I/KqpYZ3AH35pZThiy4Iz2pqny+RyCK5Cx0a5YYPynjmnjDMcHkU0L0IPHekc7DuX5f6UhDZCWIyuG/nU9qgMigAk55BqvGfm571vaREgkIfaydxnHH1qvIZbs0KvuGAV7jtVvT7vMkl1IuZFOxdvcdzVS4jVYTtIRWOAOhb8atJNA6LbxbUYDBZhgZ7nNMonnu57i6kkjACv1PRQKbtEjALl1Qbs7eo9vaqfl4c7XLIOS3WtCa6EUaywsAgXlM5YHoR9KAF5uJszfIvGzA5qWaL91HklYm+bavUAevvTVuS4iJGx8c5ycHPUVPviLjMh3kDCYyPb86AGQuVYOkhbIxsP8PXFXoot+GDrkZ+Zhjiq3mxtsVkjjbGWXkljVDUkLxKhk8sswUbDgletAGnZyie8a/cM1vGwC4UbevA/qauNqRud7ZUQnD7lXr+NZseoiwgFmGxaj5So/iPXcf0oEi207gqZcfMoQ8LQBpQSIrBmzI7Dc23rV22mAdGiCt5XAd/7xyenf6+9ZkB82QSICGyG27vmxV7YqI8jKsz7s4B4XsCaALTyvvCnDMqn5R69zSpctblmjJKuNis55X1P+fSs+4RLlYxGGiYdGB7etTW7CVtqSMCfkV39M8k/wCf50CsXYbiKWPh2LLhEjIzj1NdBoPjfUvCM0k1vdMYAcGKVsgD2rmHbymLx7d4BijYdP8Ae61my3H22eO1H7wREEhTy5+tWm1qhNX0Pp/wF8e4tUaO3ukWFycDcflA9a9k07XbbULWOSKQSLJyGFfDcKJYxJCoKMfnlYjByO2a3vD3jzXPDTEw3Ugj5kaGQnCjPANdEazXxGTguh9myYLY74z1rPu8IDXkvhj472s9ssF4Hiumx5kjnjOO1d1Z+I4dVtxLDKhTgbifvGt1JS2JsXz8xx+dRuR60xZRI2d2VA/OlY/nVIk82DU5XxUIOaWsyyfzKcJAar7qchOam4FihF5pqtxTx1pAW7YfMK2LTisi1/hrSik20Aae4YqtOwqJrrAqFpix60rFliM81bT7tUIjV2NvqKZBKWAqSJ8HPaocHtWt4b8O3viPUY7OziaSRyASBwo9TQBn3t6lvbSSMcIqljXzB4v8RNrWr3MrF9gchVJ7V9FftXazoXgXRLHwhpvmS66f315dA/dH92vkdrtixfYW56GsJu7saRVi3C7XRKCUOc8DpTXhdHMZKk45FUZ5ixGAIivPymrC3saLnfmXuXNYmhSivJYrryycovAFTTXeyRpGjBdhgEDmq9xOCxbAV+uRUUUrsjTMVJ77qABpPkJJyaoxys9xgsSE54PAqSe6cbmG098etVo52jj37MM5yRQBqNeFY1J5AHOKYipIzXKt042GqM0iNGWXh/7manTM0UYVgjdcds0AONwlzIV+YYOcZpkiQXcxVW2kAE/WoJhJuY4CuOpHpUdm/DOV3MeBjsKANR0LqpKeYQOWXtUT7Q2xlBxyeOaihnmQleBu45oaRicqoyOC1AEh2kjYcD3pZ2B2or/NjgUkTMyYdgPQVXaVo2OMbicDA5oAcIpHJwOB1JqWP5nxxuXqfWmQvs+8Md6sQbY8lACrdTnpQAK/zFtrZ75pySPHNucDYeikUxpZIvvcZ7VK0ieUdw6d6AIJrojd5ZUcfxGqkJZVaVl8tWOCf71R3TbFO0Ak8DP86mwXiiTIVF6j1oA6z4ZXKW3xE8MyM5AGowMFxz98V+x15Bu+H8S4H/Hvkj681+MHha7+x+KNKmiwDFdRNlu2HFftXaj7X4ItQBnfaof/AB0V6FD+G15mEvjTPzq/aL0F5YZTFGS0cxOB6GvkzVoTDcTqwwVGDX3p8edF8y11SIDDFWIH0r4R1+Ly5rgVwNWbR6cndJnu/wCyv4zxodxpM0hzbybkB5AU/wCTX0VDcefE6AFHU7kk6qwr4T+DviWTw14ltLhX2RSMEk9MZr7g8Oaml3aQeW3OQVIxhvavErx5Z37n0mBqc9LlfQe372TDAeZ33Dr9KaxDupOQBjB/u89auarYSu4dAfNHO0jH5Vnu7ACYZ29HH90/4Vknc2nDsXVjjkcKyo2edzHg1F9gheXYxkdmX5o1Ay/pjORgetMtLh9r4xLFkZTjK+4qy+1l2OA3G7GBuH0z1rTVHO6akZGp6H5+lSlLRPNm6SBAcA8MxY9M9BjkmuDuLFrORLpxHPI0XlpHbtuJADMuRwBhjnAPfFelXd1ez+WZrhFg6hACo9CTjv7+2KxJ9LsjA7eYzsJSwQA5fPc+gJxxW8arRxTwqZ5T4f8ADV1qmtQXhhij8pQgIGSwzwMdyf7vQcetXr7QY9H1XU7QJK8CxLukZ8bcniP2wCMnuQR0Nd7Fci2uUc2wjmX5csgVUJyeQf8APT0rn79rXyZFMLXEzP5rySA4Z1UD0HygZwK6FNM4p0JI86u7KCKWYlmhgEiNGrcARxsD+HKow9MkDmrEem3FlK95cJl7kRpHHIc+aPLJDN77Bg+5ror7TrG9EUZYOWUSSt/EzgghQT0TOPyq7aiy06ysjJ5c0yO7BixI+bI3H1OKq6M/Zy7HIX+kXElxLeRyNGYGFxBGx+VcoC6k+z/gcEelZ0Nige5kjAVYz8235SSGUFR6hRkj3HtXZQQI0EjECSOZfJggQ9V3csx9QcsfoKqXFjaQ6S6WigxMzKsrDnOVJJ+pb8hTbQlTkznJYftFrKbSZo5HBhbadpQYGc+oPp060+9Z2SysIo1KRyr5fl/LtRVOCPpxzXUQyWp0i+Rok85CkqMBkkd/5n6VzMg82ZmXKsRgntj0FJyNYUbvUuXj/Zbr7MHAjmhXbj+HI9umOlY8OnNayQlmJEZwxbrkH5fr1IqW7uGeYTFcbVCr+HYe1QyTByOSB3GahybOiNFJaiSxRDncBjPy1UlcIh6ccZollGRgDZnr3NRXQVgVAPHagvlsQXU+2PABVj71iahOUXG7k8VpTRvO48tN7YwPYVGmjNJKkZzIzcEAdT6CjYhmFb6bJeTICu7J+UevvXqXw28DqZ21C4QFI+E929fwqfSfBX2ee3stqm9lwHPaNeu3/GvTvssOlWUdrAoVI1x9fevaw+H5I8892ePiK/O+WOxSuSsS4T5cViXs6WlvLcy52RjOAMk+gHua0pyZn46CotLsV1rWeRustPcEg9JZ/wCFfovU+9bzkoK7OKK5nYLWNvB+gTX1ynm6ncOHKD+KZuI4/ooqlZWbWFkFlfzZ2Jkmk/vuTlj+dT6nqKa3qomDBtPsSywN/wA9ZTw8n0H3R+NNh36hNgD5B3rGlFr3nuy5vojL1GUQwSSOcDBP4V57eamtnZ3OoznBlPy+yjoP612njafDpp8Jy8n+sI/hTvXh3xS8QsJk06AjC/eAPT0q6j5UTHU4rxNrUmt6lJMWJReMVkSKB8ytSv8AKu4gY6mq7Haxx90+lebJ8zNRMgOc/dNG3bzj5TTsk/I4+ntSjGcEAjsKkBzPyHAGOeBUDHcSe3tT3OGIXoaaqh3x261ZSJ7eMNjjBHeta1XEYJby0H8R71VtrfAwcfUdqnyXyFOYx94UkCJwomvkYOpCrub+6PSluYk5eI5Xviq9mokjYsG+dt3vT2YxFkXOB1zTGT294VwMYTGNuM1PBIE4XEmeD6jNV3BB2BQoqQPHEpjWMcj7x60AXFkLZTYFLdG/CrMRVDuMYlmLdC3asnzo1j3cA9CvpVq3kRU8xSM5HHegC3FKxk8wIPLxwG61Xsp0vbk3BDQxR5C5A49/rTDcxebsAfz3O0AjnHepLmzWGOOLeAW69qAJFtUuWkdGLBedvc/WnJ5cncnJ/hPQVIrRWkIgjkOSMEsOSPT8KfCiTpwBvB4x3GfWgC/avLCrqGYGRR/D+n45ppnmCKkgIyfugdcdBn0qtHPIyPHCoADZ3c5/Oi3mvWLJIomU4wHPI+lAGhEQziJshSOjnbj2J/OrtrOIpBhFMW3a24dPf/PpWY8yTuEeTcE4wpz2p8tzb6faSvvYlBwrev8AWgBdW1MafEY4nXfKAgU8bc+35Va0G1GkW6TMrO8oPlv3J/wyaydDso5y2p6gfnOdiEdR7D0rQurwvKX2uikYyg+QD+n0oA1Lc5RiW8wFssM8s3YfQUGeQNMzjf5WGk77yegH0rPM5dUZCQVAwp/h/wDr02e+WyjQsvzbv3Uf8QJ71ZBcu9cjg8mFQPtDtuIAzXQ+GvGF/pNztSZ1jYZVJjxgdq4zSYBPeO0jAgfO8jjknuBXReeqqsKwKin7xxzGvYmhO2wHteg/GO1mENvPAYH4BbPHpXoun65batHvhcSAAZIPSvkveqIVLvOGXcrPwcZ4Nbeh+OL3wspeC4EkIXDo4JySeD7VvCq1uS4LoewKKkVKbGATVlU4rTYgg24pVqRxikHX0pAKq5qRVyaYBmp4kzQBZtxgVZ8zAqOFOBUjpQOxEXLHvTkBJpyQljVgQY9qASH29XYzms9SVatjQtLudb1G3srSMy3EzhVUetSijqfAHw51bx/qa2unQkoD+8nI+VB/ntX014f8DaT8IPA2qaleXMNvLbwtJLdyYAGB61t/DbwWnw+8K2umRFf7RmUGaQD+I9a+cv8Agof8VH8K+BbDwnazCSbUmP2hU6+WB/U1rfkVyLXPgn4leOb7x14z1TVru7ExmmYox7Lnj9K45pc4cyb2B4CmiSUTfdjJboQeKqSOySDYFjIPQmuFu+rN0kh/nCN2O0lX65FSy7DAFBAc9mFVri9uJHUbVdehK1EzB2Z3JHbmpGLLuZNr5wOhBqS6MUQRRnpkrVR7kr5aKSuWHz0+eUo4Mo3j2oAZLPC3Lkqx4X2qeQRqiOZMsBgr2NZ08gknUhgF67TShw5ztOPc9KAFfymuRuYAN6dBU7vtJxxgYBzVGMKZ24yq85NWy2QAQMetAEbGUHKnjptNXEuWzwFU45AFU1LSXGxQT71MA6SkBct1oAeCJS2SVNJuZMISSBzxTC7vJnA256jtVosyumU3DvmgCGZnAAxleu70otkdpt4yx7+gqYoJY35256AVHZsYlcMfvGgCYt5kpDbgQeD2oIDyYyAncA0bVck5KnrtPQ1KIiqGYIAp9KAFEPmx581VPoepqB4ioCs3yjpzTxHvKsePeqN5I5cqGIHc0ARI6y3flspcg7uDxgVca7Xy2JXqcKc1RsomVXlLfMx2g+lWZsKgU7CAOTQBYsHH2u3d24Dqfrg1+3/g6YXXgDR3HO+xhb84xX4dQxhkj2fe25G48KK/bP4RXAvPhT4VkVgwfSrb5h3/AHa13Yf4WjGpuj58+N+jEX7EpxJkZ+oNfnd8R9NFhrupQqOFc4+lfqd8cdJzpL3e3mI7iwHOB1r85fj34dOk+K75huMUwDqSp/n3rmqRtI7oS5oHjnh9/LkQc4Br65+B3isajYR2Jny8f3Q3XjpXyDpuUk46g16x8L/ET6Tq0eGIDYzjrXm1o80T08JU5JI+0/8Aj9VY/MIbGdjcHP19axtRVtPuA0eWBzkMOvqDR4e1ldesIvnbzCv3lGfz96uzJO0TxSKQf4WYferylofRb7mM3lxxNNB8iHggH7p9/aiG/JJWRtseeQRnIqGSOTT85ZWD8cD+dV3g3x5iLNIF+4/r7e3tWydzFxtsX7iaGRPKHCj0OKx52iR2MQkMSnKlv89aZNdW7t++IDAZIAwc/h0NUby6RWQ7XwOTng+1XYSsypqs0siyIHeRS4Ykdsc8t1rEuXLY+6r9QAxwf8a09VndlIi3xpgHBccqegNY8t9NI+FCh8EEkZJ9atGMoLchklAUAKWA+YgcCqEiGUlivynJAxwfaiW8lZ5Gc9Tgjb1qq1zK0oY8k9vTPerMHEu7pIrfySViQnkDqR6fT2qjNOPLaNWO3gkg4yaa0zzybc4Veo7H3NNmjWNN2SqD26mrFy9xMMzBEYIuMbc8/jVaRRGxCt5m3n2FSXEm75g3I568k/SoDN8uATISOR70DskQSxLtVDndn8hUMy/uSFGB2GOg96neGdmwwKM3cj/OKvWWjyEMfL/eHku56D6etBNmzGS3wMIA7HjAGTVhtJlVG3jbkZJrp7ezt7KEGKMPJjnPWorm2eRM87c596XMLk7nPR2SQYijUk92A+ZjXofhfwdH4Z0Ztb1SHF4/EEMn8OenHr3rqvhn8LGTbrOrRYOA0ELj7v8AtH3/AJVD4mvU8VeJvskBP9n2nBI6deSPc9Pwr3cFhLv2s9keFjMUv4dMpeGrE2ttLqFwAbifOwt1C+v4067mMhHP4+tXL65VztThAMAe1Yt9ex2cUk0zbUUZJr0Jy5nc8tIg1GeWMx29qA17cHZEp6L6sfYDmmazfxaTp8WiWD4cpieUdUU8sx/235+gqk2qnS0e6kjDaldjbFCTnyox0DenPJ9Tgdqz7K1admLuSWYvJI38THqTXnv97LyRt8C8y5ZW73rJDCvlwIMADoBWlf6vDosQs7NPtF8wwFUZCn3qhDdzahJ9h0dTnpJcdAB7GtNbG08J2bSSsr3BGXuG6D/CvQjBQV5HO3d6Hnviy4XwxpF1f3b+ZdyKWkYnJHotfM+pX5v7ye7kYlpm9egruPip42l8S61NbwzhrBXIAU8Mf61567sP3bYBycHNeVWqc0joirIryPyUByh7mmD7pU/gaUnKlT1ByKVU83Jzz7VzFhgsMMcEdD608Fohh+hHHqKUsrrn7pGOenNRZypJ5x6UhDQpGCelT2sXmAk9M1FjLADBPSr9t+6Ug7dv8jQBZRSq9vcdzTpFfySI0zv649PWoY1Zm46twCelFs8huyW4K/KPr6VZZL57xKux8svGQKZNctOpLFSuOo9KllgeMDcFO7pg1Atw1vuURBQRzuHagCf5fs4YswII4zS+cyDegBPrnkVVwzgE555BHrUi5t+i5K+hpXAtRzJPKokQkDgkdc1dDLbW7Ng7yCCD257VQhm8wZGN/qO1Nubtw4jADCQgHPb1pgXNOD3LTXLZXPyqpBPHqatQQgFwzrsJzkDP8+lVfOMO2JG2x+3erhu4wg2xb5iPlJ6CgBVeNpOUDkD5S3c5q/h5HRR/qwPv8DtVDy0K71kOG6krVzT4MfNISeOVzjjHGaAJYYnuJOFCr93IbgH196W4iEjmO33bgdu44G4U1YXct5ZWP8cj14psQlkBjyxZsEEcls9ge1AF37PCIshfmHVQMZ9hVKOZ9QvxbtAGggBeTuPYE9/SklJj2WisXvJi21k4K9ufQVpW0MWkWixwbmfdiVl5DN6etAF+yMN8V3PGI0BwNuFQY6etQAwzlCJEQ5+ZR8233x3P+NQuhjjNxMyqmM4bjA9qzr/WILKNPsgZ5nO1E9/X3p7AXL3UbTTtv2l1LHISNRn8frTdLsX1a4e6kUxQhvk3sOlGheHksy17qhjmdzkIxzjJ4x+uTVy8uGuJiFdQAflMHOMdh+FIC5BbwWpYEGSR24Vein6fSi5+SV138H5sOeC3+e1RRkyryrDAP7zJJ+nX/PNYerh5rxYImcNJJtAB6DpVkGxeapbW8YMlwJWHzFE5LN7+g9qhsYb3U7t5XQAHlVGOmO+ah0/w/Y6ePMupHMzDdsZun1rVa/liX9wdij7pkXhvpjk8UAfQcb4NXEbisxH+arSScV1GRYcg1Ep5zTXahTk0FlmPrVuBMkVVh+atGEAAUmBOigVKEzwKiBqeA5IpATRQ8CpDCcVNEmFqTbntQBQEG419Ffs8/DeSwuY/EF9GUwuYUYc4PQ1y/wACfhW3jXXkvb6Fv7KtyGJYfLI2elfSsTxGW4SBRHEj+WiqMAAVpDexL2uasLv5kt2fm2KTX5I/taePpPH3xg1q6guXe3gkMMaOeF28HFfqF8WPGS/D74Y67q6qJJ7e0kdU9Tjivxb1/Whrer3l9KMSXU7SuM9CxzWdZ9BwWpUNw8m5SyoxqpKFRhmQsemR60k7QxuQ6kjr61Cki8gR5TqTiuQ2LTzLE2xX3kDNQzGV+CMjriooguGeMgbqjFwxUiVm46c0ANgnZLo7xwBmppZi8e7p9ajtmVI3cqJCTRLcbsHy/lH93tQAwGKaVm24YcZBpwIJODt46mmWTCbc20YJ5zTpAscjLzx2HSgBY0VskH5jxmpW2KrDcFPcGogphAKr09O1JMzSJ5wQn1I6UAWbSceUxBAYH86dLIXkUluT2FV0hOxSo+birUXMhZvTBPTBoAYDhSRjk8D1q1HMhUM5JwMcVA0UbZXLbwODUpBSMKEIPfNAEEr/AD5TIPYkVZjk8sbAMnH3veq6y+ZOqhe1SyF4gS7hc9AKAFV9rH5snrzSC4dInRl+Q980wSKxXzPxNSCW3fepBz296AHxTIsYyS3HX0rPuyZ5WUsDuOM+lWXkBXbGu0gdDUdmDFcFiD8vO0igAEawxrAOAuPmqlcSBWYBhluAKtFxMzlThVOcHsKzwjXF4vTGc/hQBqxkJCBIcLjBC9a/Zf8AZmvRqPwI8ESqSQdKhT/vkY/pX40AggPjJzwvav1z/Yp1D+0P2dfCDbtxihkhb2KyMMV2YfqjCp0Os+Kelfb9Au4Wyd6MB7cV8R/HK0k1b4ZeVbQRzTNFFM0jjLhVBDbT25Ffffj9I4tEupXICRxu5Y9sDNfFN9aSS+E9FnlUsJlnU5HbeW/k1Fde7c6sPq7HwDARHdSIeoY102i3ptLqORTgqQeaPif4cbwv40ukRCtrcOZIyOnJ5H4Gse0nwcda8xnfC8WfV3w48Vz29vBcxNmPIDpnivftLa01O0USy5ilXcqlu/sa+Lvhl4je2IRmJXoV9q+mfDWsY01EmGbcAMCv3h715VWFpH0mHn7SCOh1jSTagiVd8RyORn9fWsGazbL7AxI7Y7etdhBdJeQhftIlRgCwLcMvY+xFU72y+ysyvKxQjKuBkH2rGLOlo4W4so7uRFlIibby5GG/SsbVdHuI/mtptzej5wfxrt5dOE5aXzPLz/CecCqctg5UPC5dWOFCNux65rZSsZuCb1PNmiuoC4lgk3dDIuSAfU+1Unt5pQMI3y/edhgV3l5aTRyO2VCcjCuAc++awbu2kuJF86SNsA/K3GDn2rRSuTKlpozkbgyuqblznJwi8VCljdSxmXyzGnGWJxn2rsoLEWrIu1Hdh82wbjz0qtcxM0sgZdjjgeYQqj3xV8xk6T7mBHp7mdY1AmcjJTsPqf6U1tPmmjdl/ec4Lt8qj6etasEDRzMgCyhhkkHCk/WnXEBl/wBY+HVQwSNeT6AYo5g9ikYK2SvMRIwVUBOQOD7CpbERxMUCoCTluMmtH+zz5eJAYt5zsHzSN6VpQ6eE2xxwMjMQgyBn3J9TTbJUEnoZ9tpf2wm4cMYicZI2/l/Wr0tnH5aqirDCo3FiPmJrSFnbySR+QzGGNSoOeWY+gqzPp42I6rsigOXdjyzemKhsrlMCOzBG4qc/wr0I9K9U+GXwl89o9W1VMRod8ELd/Rm/oK3fhh8IXvJ01vV4cQfehgdcbvcg9v513fjLxDaaDps7FliiiT5iOK9rBYRytUqL0R89j8alelSfqzzz4r+LF0HTlsLTAubnKLt6gdD+fSvO7G1Gk2AjJ/fyHdIfc9vwqGK/m8R6zc61dkmMEi3Rj933/Cm312EBYt9K9+pJRXIj55K7uyK7uQm4niuVv9VSeUTunmRRv/o8f/PWQfxH/ZXsfx9Kj1jWPtTPEGzEDhtp5f8A2R/X0FUA4UNPcuEUDHHCqOygV5s5Ob5UbxXLqyeJGleS4uZAWPLyHgfQegq1plpceJJzDBmDTgcSSd2FQaVpE3iSRZbgNb6ch+VOhk9zXZvdW+l2qxIEijUYULxgV1QgoeplJ8xbiisfDmnMsOEVRlmPVvcmvmv4s/FSbUb260iycrAMh5e59RVn4rfF37atzpmmTybkba8yn7vqAa8YuJSkgkyWYjksf1Ncdev9mJrCNtWRTuNpC8leBk1VdvNUscFh7daJSSQ6gsB3NMZjkOBhc15+5oI3zqG/iHbFSJhs7cBgM02NSBkcg0spUHKdfY0DEkIkAbILdDSKoPfFEZ2DP8R9aXcRnA69B60hD7aIvLuxwOMiroxuLHJ7/jUMMRQKMkYwSf51aJP94sf7tBZFO4VGZSBgYFOT7oOCGJyT71HJF50qBV+VV+bNSNJLhduRxuPbigBzEKVQk7VpnmEs29g6joO9OOHXcPmKgDI5JPeoy+CWK5z1TGKAJDJ5YRsnI6g0sbHJK5DORjvSeUxlYFTsXjI5GO9PiDTn5MoB0Le1AAziN22j94cg5GKnxFJGnlhiyg7twGBUbXENpbAn95MM7h6ccUqS4gjXZgdTzn8KsC7bxGSQMoPlp1P+NKshaQ5ysfP3j2qCKRgDsyoAw3QZ9qAcld0eScnHegDREzImw4RDx8varOzf87OxAG0kH71ZYuNhKnagOPunI96swTZKB8uAfxNAGnbZ2mPIVD2HJBpkt7/Z0W7zQsYHRVyWbpgUi4b96pERDcjmi0aKe8F5cjMMfEav3b1xQBe07TjBbG5lkzeyjdl2H7tf6GpQS6jysiMnBJ6MCKqXNzNNOTIyShznapG0KOeafHdyW8b3NyAIQc7cenpQBbuUNvEHKuVHG0rlfxrP0y1W4lF/cOVZCVRWXAAz9PWiJTrt59od5hpsY+WMHbuJOcfnmrs7T3y7ERYrVflJQ4x/nNAGo0AniecEuS20KMYA9qzMQwbnciJQDt+bg49aeZ4LWHyk2nAGR0BPt71RtI01mZZ5VXYhwuf4eevoTVgPivbvU5ljtFZYy2DI3Re3B44rTtbNLGaQRYluF4aV+u4jtnPFQ3MzvlYiAvTYOBj1OKeJ4IAU3BGI5z/GPf0oASV2ORIg25yWHzEHHpnmkN8tucK7RvtBMmM5Hb2FNn1GCCGQyc8ZRj16dB2qlaQy6k5cYhtVG1iv3mb1xQB9JoeetWUeqS8Gp42wK6jIsk805OlQbqmQUEFqI4q7BL71nKcVNCx3CgaNdG3Yq7AneqFqMkZrUhHFFguW4vu12nw1+HN/8Q9ehtIEZLVWBnnxwq+n1qp8PfAOoeP9ci0+xQhM5lm7Rr619n+GfCmmfDzw9DZadGAVXDSH7zt3JNUoiINC0my8MLDo+noscFpDk7R1J71meHx58TMT1mcn86l067MviPUAx58lCPzNQeH5FtdLdmOMyPz+NOKtN/Ip/Cj5t/b98bvovw6FjbXqxTXb+WYQcM696/NBp2OXCj3we9fUn7ePji38Q/EWLSV3qbBSC2flOfavlSSJlYhZMqfQVzVXeVioLQa8zswygOeevFAMqpIDgewpD8vyvJkdhTZGUpw53n1rA0IgSISF5zmqsxaMfMeoq9GiBBvPPeqd0il1XHBPHNAEtvtjh2AEnrUNy4hUjkZ6VPkjodtU590s0SZHXJNAE1lmJVQnkcmrJAkmXeQNvp3qMhSWznjjNV4cvcOR/CKALrMGXMbEHuDTIJCJdm47D1UVFloxnt705eZAykE/yoAurcsVKptVc/jmnlM/6wn5hnIqvkYGDz/FirKbXCAsQDwWbtQAL+7XcGz2x60GdzGWOAP1pZm8lvKXkf3sVXM3mAKV+YcAnvQBYt2QQvLuw7e3So/9ZgZ3LnrjmnuyshwMYHAFVvNzgYIz3BoAc5+YbWAUHADd6egKyeWQpbPy+1QRkxZBOQvrUsX7ybLMdwHGRxQBLLsjLiQ5f1XnBqGOTMMpk3EfdpzYWPI+Y5Ocd6YP30e37pyeO2PWgCuWXymGcE9ahsgDPLJyVUbM9qdLIqb1YEFetPt0VbcZO0scnjigC3ExYKIyVx3r9U/+Cft39p/Z602MsW8m9uYxn/ez/WvyojjUqoL7V44Hev07/wCCcd8Zfg/qVs6lfs2quBk54ZENdWHfvMznse//ABnn+x/DfXJVGZDbtGn+83ygfmRXzf490YWHhKxjI2va3rQMD2zDGf6Gvpj4mWw1RNA0pl3R3mqRCRf7yIGkI+nyCvAPivGwj1iKRcgakkq8cYAK/wCFa1FzPl8my6L5dfM+Mfj14V+36bNeRp+9tG80Eddp+8K+f7aTDDNfZXjCzjuzLE43RyoyMD6V8j6/pB0HXbu0JyI3O36dq8ySPTe9zf8ACWpG0vojyuTX0h4N11TZJ95xxk+3pXypp05jcNnOORXtfw/1hnSIBsNjpnhh3FclWN1c9PCVOV2Pprw9OJIwkMCTA8hgOfxrbiuopYvJlfy1XrGRlgfY+lefeFNVBijSObDA9DxXdi4/tEBTGFkRRggcEeufWvMase3vqjIv0NrKcbnQkklPvD2x3rFn1FSP3cDeb0Vk+Vs+pFdJfaZcpIgaXfG4G7eu7I9ves6XR4pspBPKTySso2nn0HpVJk2fQymLhBFPLHhAc+coYZPvWdezEptkhtjBH95gcM/0xWje6VJpxVY5Ymw24kKWAHr161i6iyEu8rFpMYRVtj82e/0960ViLtMoXEHkrLIlt5cruEXY+So9MVTl02KCcHzd142VAc7h+dWxb7ogQ6RpuCLtBBf8aWCW3t/MZI9jqpHmjk5PZa0E2yvBpEEcRleEySsDukl4Xr2FTw2Sok0VrzK2PNmxyo/pU6M8KLK84jdBtSNvnYn1xRLKRGI/MChjyI+Xck87jTuJO5WjiFsrG3gMrE4Ej8k+lT2dg1zOqPO75A8wpwBnsPQVdgWSYeXH8oAwqIPmYnu3tWpb6RdAJA5NvaAjJVfndv8A9dQ2O3cht0Td+4i/1Q2g4wFFen/C34RS6lLHrWuRqtqreZb25GPMP95h6egrf+G/wZVhBqetqfLjw8Vq3AJ7F/X6V3nifxDFp8LRxEKF9K9vB4Lm/eVF8j5rHZglelR+bMvxNrMFhD5aEKAMAdK+YviJ4pfxnrZ0q1kItIH3Tyg8E+ldJ8WPiDNbEWdm2+/uPlQDnaD3rz2C3j0SxKbszOd0sh6k19FdQVz5u12T3dzHZwqiAJGgwFHpXE67rjTuY4iR6kdvp70niHXmkl8mI8n0rIjRYEaaU4UDJY9q86cnJ2RvFW1Y7KW8ZlmO1FHGO3sPf+dWdM046lMl1eqVt15igPf3as2B/tUi3d18sKnMUJ/9CNPv/E0NpA0ksywoOrscCqilATdzrb3XILC3Z5HWOJBkknAArwj4k/F1tYYWmjXTwwEnzZhwW9AtYXjf4h3uuT3FpbTr/Z+Nu4DmT/61cGzo8SAZDL6Vz1a/2YlxjbVj55huZWLFmPMhqr5hDlWzj3/nUhkM+Acls0xhnKPjcp4/wrguXcYSYyVblWoVCj7TypOacCGXY2dw4BNOyI1KuCPwxQA0HyWHIKkcVHCN8xweOcUOTNIEHSrUNuiyqR2HegCCePD5Y8cDpUlrCHjMhzkfKopbqT5SRjc3GAKsQQtHEqgHjr9aABNrLjOQOadkiRs4CkHLHqKa5BIfgE8cDPApsjLLHGucFucnvzQWPQFcjJBc8n2phfBJUDHdT2qcsIyMYz90fTuagZWLNjGQeR/IVTAekjLgxsN2MZAp0jm5JlZxheoHB/GoomQDOQM8cg4HrU8hUr8xbB5AA7VJAgZ1jZQ2M9/X2FLbqyjccgHjH6UqKZQsZTjOdx7VFIyICRnPXJ7YqyxfI86XZgkqcsT6/WrDgRuvAODwo/mar2JcRu2CGlzz04q1LGxAJGD3HpQAiSED5hu9dw71PDKZQNxD4PbqfqahG0AqQeePpUqhQwVF+br0NAEqQpKxyyKD0wc1Oh2qY0U71OTx3qsFIz8qkd81Il0FOE3ZzgkdaAFuJpdy28TnzJGwdwOAO9aUdusqBY28uGPCjjOT+NZunyxyStcndIQSqg8EY7/jVt7h5CXZtseMBVHSgC1bT+W3lqAqsSnT8zUU5OtaiLaOQ+SuNzKcAD0x/WqovlhAYsFXGFc9qs6dK1hbSOBvaXklsKR7/T/CgDSvXaLy7SzdQkZwxGMnnsKRZ33OS4RE+U7TgH3NZltcKckyOQTyQecHrRd3A+5CWlmB456f402BNdyvq939mjLpDHtyyc59cVfMCW9oIgjQxqu5FK4y3qahtx/Z8EkMatDPwzSdfqBTreQ+XKJfmOAzs5yQe3/6qQE9lPDAjKT5ku4OoXoD61Dc6rahgZGQsRjy3ALMPXiql7fi2hVY0yzNhGPUn1/Sm6fo3krNfXv76TG2Ptk9hj8hVisWFsPtTGa5uljgjPCtnOcfqfateyuWk3pGcAH5TjG78OvSs9ilzGjliZiDwOwAxkfjVolfLbZK5UY+bIy340DPomNd1SiMiiAcVYCjFdRzkKqc1YjXimqOasRp0oAFSp4FyQKFj4qeFKAL1qmMV0/hXw3e+KdWt9OsIWmuJSANoyFHqfaudtRuYDvX2J+zj8Po/CnhhtcvIgb+9AKFh9xO2KpIDsfBvhGy+FnhO3sLWNX1K4IWWbHzMx65Nbet3JJiiBztUZx61z/iHXhN4hsbRT8wVpGNWZLk3EitntXW4cqTMlK7ZV0XnxNfg9TbJ/M1U1S4Gk2LIy74QSzFeoqzprCLxBfueMW6AH8TXH/F/wAQ2+geD9UvLiVoYlgcGQc7Tjg1il7zZo37qR+XP7R3iP8A4Sj4s+ILt12Ri4aOIY5CqcV5W08YyF/HNamvapcXeqXtxI5uHlmZ/MY/eyetZDSPkts5PcGvObu7nQtEBMWzkDmm4RlGV2jsQKeeccEt1pskpB8sjnqKgY0yYYAgMKrLhroI33RkjnpU8oCDrknoPSqUCtJOW6gdadwL0xAjI798VWsCHmlzgkDGT2qSXKIXB5qCyQrGZM/Mx5FIC4z+XEdo3E1BbHO/Py5NLcuUU7Rz1xRCB5KgD5utADnySBjv0pbYbmdm6A44ppJDZbOKtJHtUYPBGcH1oAdG21Qc9/Sp42cISwB9qYiKOWYAZoOVcg5IxxjrigCZZUIJccjoOuagSU3FyVZMJGN3A71IyxgKxyTikYukIJQpuOTigB0pXYrRnLsPuiqzNz8o6dAafMowpAw/qDTGQcsw+Y+hoAaJHC9vfipATv3bfl9BUHKDA6eh71LbNt+bdtzyVNADrhgqAbvm9e1JBgMoYjO3k1Fdx5jBXDBjjHWjfh2I4GMfWgCveKJbsRIM7/vH6VblcN+7Ujb0I71ArgXUbKArYOT1p0ZDP8y5xzkd6ALcURRQG69q/Rn/AIJnSM/gDxOplEqx6mhGD0JjGf5V+cQY4yW2Duc192fsB/ECz+H/AMG/iFrN5GTFZ3sTpEv3pGMeAPxPeumh8ZE9j7nvyl1460wPgx6dYz3jE9mbEaf+z186/GW7WbxXqel24EkcFlHdSTLyokLn5Sfpk18qfFf4/eNviP4jv72fUpdMtfL8hLXT5GjXytxO1iOW59ayPhD8WrrwD4p3alNLd6NfqIbxXJdgB91hnk46Y9DXoQpL2vO3pa33mXtLRskegeKDuuEC9HIx+XNfPXxo0I212t+seG3BXPtjg/nX1r4m8ER6zYRavos8c9jMoniYHK4YcYPp/KvLPiX4RGraPNFInly7MHI6f/qNeXWpypycZHrQmqkFJHy5ZOBjPJHau98H6mYHVS2Oc4z/ACrhZbOTS76W1mG2WNiDitrR7nypUZuoNcMldWOqnKzuj6R8L61uVUDh42GCW5Ir0zSNUiijh8u4YsDwWPA9v/rV88eGNTIEbqxj989a9R8P6jHIE3EeZkZQng15tSGp79Gomj1yDxDcfMt3GJYnxhgOv0FWZTiF2e1V1dsgyDBA9Aa46x1SMAqWLBSMJjn861P7ZkYAZfeCGQN9xf8A69ZWsdWj2E1UrpOGjtFVyMEtkjPr/wDWrEu7e3vXeSW5V3Y425wCPT2rZvNVubdX+0MH8z7ycbif8Kx2vFuY1R0hSUr80nTjPQihaDsmtTJufD9pK7EXLIOSxY/u19hUFpptqHG6WOVBg7UJ2gemOpNbE0Nu4cjyhGv/ACyDHBP0okgW2mijW3VXcFk8pc/iaaZLVzKn0pxBLLG8dqjrgIR87fTNaGm6Bb2zQj7XiQrliQAVFaIit42ZpAssiDJduNp9B71JbWcWoXEUFqswkbh5NoJz2UepNO9ybJLUuxBLJhFaKjPJ90KMn0ya9g+F/wAKGtXGs+IT51weYbWQfLEB0JHqf0q58MvhhFpCre6ksb3ceNoYZ8o+57t/L612fiDXksY2RcjA7HpXv4LBWtUq/JHyuPzDmvSpPTqyp4o8RLZxPFE2FH514T4+8ax6fZzTzSjC56Hlj6CtrxV4nDCUl8AZG49vU18/eINY/wCEv1gksTptoScf89H/AMK+hSXXY+bIbWeS5uJdZvf+Pq45jVv4F7YrnfEWvsSY4judugBqXxFr4QlF5P3QBXMblt1e5uXwepP9BXFUqObsjeMbLUlhhEYaaZwB1Z2PSqlxN9uzcS/JYR/cQ8eYR3PtUbyG8xcXYMNovMcB6t7tXIeNvGgggcqcRKMAD+VRpBeYfEX9W8UQQ7nmlVEUbgpPUD2ryrxZ40m8RhITGLezR8qoPzN7msrWNYk1m9VmUqmMKpNZyMQWVsDHA9q451G9Ea2sOaXy5CwOEbA6cGmOuGDr8q5z9KBuLFGX5RyTS4EbbDkhuBmuYYhOdrJye/tSFS43pyy8mlGYZA4IKHsaWWTymJXkNQAjENFu4Lgc+9RMWnKjIJ7UpG9/lBBPOPelRDGd2MknGaAJraFUZ3bBxx/jUqoBHkYZf9qgAKAMHJ6gnrRM3lRgNxgE49PSgshGZZhvx8vOOmTV2Sds4yMdMfWoLWBjb7j8zMQwGegp6SYBB5A7N1yapEAyYA28qRjA9KijQvIWJwAML9addP5abQDx8oA/lSRRiOMIckKckd80yxxIZwMADOAKWWba2MDpkY701GxG+TyOOTzSL8rFsA9wR29qggWNCOMjaeOn51IYwzHb0HOD1prIzBQCdvQn0qVN8RMZwSB3oLBG5HXPTHHX1qvKN7BFON55z6CrGwYxu3O3em2v7wzM2MA7Vx1qwLDoIY9qn5sgZ61EWcS7F+rcU4o5wiEEk9jT8fvG6A/mc0AScICdo3Yxjrj1qWEja5zx3PWqysWc7Qcdfr6VPCpd9n8Azx60AOkjDAbWBJPOScii5f8AdtFbqNzHZj1pyF1L7VCn8zg/yqKNlFxiM4SLgkjqxoAvxMyWqwFVQLgs+eQf/wBVVnZpmYJGRGfulv0pTGcGTcXx0GOuahu91sd8mQQoIwf6UANkSWe+hiwREuDtxwT61p6jKYkUJlwBgcY47n3rLskNuhkZmd2+cHPA9q1Hjge3MvmGQKCWBO0jI7DvQgKyTRR2xlkPlMPunsaTSfNtJJLq5iM68HaoyMZ6/wCfWoQ5vJVJjcJuxtJAAx0PFaDKY12ozSxKOcH7px3/AEoAdNfvgiMHZgZwecniq7MmAk3mKgwWOcHjrRGEVFI27mPO4g8f0qndsryvDAzNnlnz0HbFAGlpoa/3ynfHBk7VYZwo9P1q5qFzmRTK3kJ0UJzlv6ACq9vPut8PKBC2APUAD196qysksoKqDCOME4H4UAaVknnsqwoyEglnIHI9APrTP9I1aZ4UwtvH1nEZ49FxUD3q3PkxwkQoOHJbhB6/qanlle0EY0+6MuedjjG3jkg981YH1LbtwMVZ6jpVG2zV5Bx712nOCDn2q1HUC+lSqwoAsr/nFTRsDVRX5qe1V5p0jRSzscKB3NAHrPwI8Bjxl4rikuU/4l1p+8mJ6E9hX1hcayIYorS3ASBFIRV7YrzT4TeBJfCHhpWmcrJOod4x3OO9bGoa5FpnltKTzLtAHv1rpowbZnN2Ql1IX8cwBmJ3W5x+ddbbycoPTvXEapIIvGGky5+WSNlzXY27bn2k9eldlVe7H0MIvVln7N5V7NOTy6BcV88/tp+MovDPwmvbcDMt8RCMHpnvX0JeSMqjnlRXwX+39rlyZdOgjl32YO11zkbutefUfLFs6Iq7PiqUsHOHJ57io2DITyD+FOlnhcYUEHp16VE2wA/MQB79a8o6x6M5wMoBmmMuZju49DTYwAfvlgO+aQSMzPluO1ABcR+W+0A7SMgd6rWnyxErzknBouJGAzk+hp8JASNVGBigBZULRN6EcU0xtDCgYEgY5qK6kbBBz14qzc5ECt97HrQAydTIi8jJ4FSqoRVGe1RpiSddoIUDP41O4Dtg8D3oAhc73RM5ANWtwkKjB46moYhsmPyZUd+tWB8/THHQdqADI2/e3D07ipTKkSdSX6Go8rE5JwSfyofcJOmCeRnoKAIJmabCZ2h29egq27qQMykkdB2NVwr+azMQT90ClwCNu3p3oAeGG5yx4UZHvUZbzB74/Cl80YKBeOhNIGOAMYJ4oAjdAEJJJIHrTycRDAw+OlNdhFhSpznuelLM4fkcn0oAZDLulXcBuz0HTNOlALFsA8/Sq3lMbvIGPl4FWIXLZRlGD6nGKAIIW/4mCpt+XaSR6Gpt/lyMVzjsPSoYVdr53yDtGBn+VWVAyM8k8gdqAGfIWXOWB64717z+z54rhtPB/jXw7cSYuLwW15DAP4xGxVwPorA18/hmkvlQAfLk4B6V0fhbxJd+EvEFprFiwW4tJRJ833XH8Sn1BGQfrWtOfJJNkyV1Y9r1jQykoIXmUn5foa5bVNO2K0gB+Rh+HNesabd6Z8RLa18QaHNi1QEXOnscyWch5Ib/AGTjg1z/AIm8P+ZPcgLjcmQB3r2E01dHJs7M9S/Y4ufEtxqV7pNzFHdeCo9xk+1Alo5T0ER9x95en416r8Xfg8dMtjqFjm40mUff6tCT/C3t715T+zv8V4vD+fDd1thWSQTWkrjglvvIffIzX2I19Pp9lbyX1qEtrtQAjEPHMpGePXjsa8OtiZRq8lVe70fY7qS5VeJ+Wnxu+HkuhSx6tGAyk7JAvp/C39K84tWyFb8xX6VfGH4I2niTT7q90G1F9p0yn7Tpw+/ET1KD09uor4D8efDi88DanLtjd9PZz5bkHKDP3W9DUTg1qd9OalsT+H9R2bFOQvb/AAr0bR792VGLZjJ6CvItJlAcNnPt6V3Gk6j5UabX5J59a45xuepRnY9dstaWBNrT7uh4XOatW+sSujsJ5WIORgDI+o9a4Cx1R94ViVB65FahvIlfCOy5/uf1rkcD04T0OxGqyMAZHd3Y5yR8351PBqM9x58axYA+9LOoJx7elcnZ3fm5kklbAPBA5q5FLLcKVSSZI2+Ygjlvb1qOU25zqIpCr4MoVgu4Mo3YH+NEcUiSI7vIFc8GNvn+ntWZZaVezqqxbkQcsXO0H610nhfwvqOt3i21pGsznk7ekY7sW6Ae9KMXJ2RSkopyb0LGn6TK0qwx2rz3EhCqGy23Pf61618NfCNuNfW2tg015brm9vkbdFZ5H3UJ6ynpnooz3qlpfh5raxNtprO0JkFpPqo63Fyw+W3hJ9e5HRQSewr1Sz02z8BeGoNMsypSMfvZR1lkP3mP1P6Yr6XCYGNL36msu3b18z5HHZk6t6dLSPfuW9Uv4NKtksrUbIYhgAHJP1Pc15V4t8SEmUb8/jWnrGuGVXy+Sx6nvXi3xD8Zw6XaTSu4LDIRM8sx7V7B88cx4+8UyX066TaN++m5lb+4neuI1fUotKs1toOi/mxqsbttPtprm4Yvf3HL5PK57Vzd3eYJuLgkseFj6nPoPeuerU+zE1iurHS3CoGurlwCeg/oPes64uOl1ejaF5igzwPc+pqC7vVtybm5x52PkiPIjH+NeeeK/GWN6By0h+6g/mfaue/KjS1zW8X+OfIUZJIYkBV6mvLtU1KfVJHkZiQTwueAPpUV1dSXIWaZ2kcH7vYD61WLcF1zt7+1cU530RpawNhySOH/AENOjJlQk4yByaQn+ID5T2FSAKSGVcZ5I61iAikygoRgjkE0sfO6NhhjwvpR8rDeo+fpgUMwlVsffA4PrQAhAiOxuc9welVzliQD8o7DpT2YzgDaeO/epoURTtOeSCCBQBHH8gGep+Xdmp41DyllyAOx7e9D4RXDfIO2OtWLXIU7sZc5yaCrDBHuYbhyRkYNRTL50qR9dxy+PSrImVVDsoUDqeuKjs4hEr3B4L8qDz9KsY9sEDYp9MdxiohuEuTxyW696nOQB2J9TnFVmJEnXJ757AUANlAeXG44T5m+tSq27BI3DqwznBolCMoI+8wBIFIZNhyoz3z7np1oAFijw2TwMYVs0YyePlXr9adtwcNw3PPqKUoqhVxnPcdqgBq7lGARtPIIzkYqQDqw5c4BPpSuCSoTClR90UrZ2AhfmHzf4VYEbymJwoHXgAd81NtWJVCjCg84PX2pv+vHKn5ePTmlCLg5yAf50kA9EAbAO0MOeOn0pp++RnAzg4pxIWLkjA4wDTlOyPJbnOMj0pgLHIyljnLHsMVIAoZmOcHAweOPegxsxzjjrj+lDIBDknqOcdfagBk9w207GIAHAHGasRQqEVGPllRuYnn5j1qsjiWTYpOIzlgR+lSSjkMWPJODz1/+tQBIzbXAiHAOSR6VXUPqFyVfnAG/2HpU7zCC2dnbao6f0pmm2ywWklwzcyLuUHvQBJK6yOsSnaiDPIwD6Us129tHK42uNh3cZ/CmwSBjz83Q46fhVe+ZnuY7dfkycsR0xj1oAs6SQ9sshRjKwyvPSrKgIrMW2bsEYPP+eaSBkGAxyvTBIBHvUc4ghQsJCzM3OB09KAKt9KlvGRLkAc49T/h0qvpsDOrzS9Seucfh/n1prR/2rdII1zsOSSeBWmiEOsQGQByAM/TigCdJUeQkSIoGCq+g+lV5UMjCNJFCBsEAct7ge1Fy4QFwF3LxgYAptjbrPA80z7XXhcdSaANFIX0iI77VJYmHMrDJHtz/APW61Quvs8ij7LKyOxy4Y4T8Kbc3d3DFh2L254OByKqJZGQ+akoCHpnv9BTuB9jwpgCrI4FV0apd+eK7znHbvSng80xBmpkUDrQA9BmvQvg34Vm8S+MLby1BS3PmOzdB/wDXrgI6+pfgT4YTw94SGoyLi6vct/wHtVwjzMls9RacQQeRv3FRjNc1LY/2hfozEFIw2VPvVuzc3Ez5JJzUlhtiv2iY4L5ABruj7uxi9TC1+Y+Xo13/ABQXHlP/ACrvbQeZIrfyrhPE1uY9P1KPGPLdbhfz5rudEPm2kMvXcin9K2qO9NMiPxNE+py+Xbu5H3RmvzG/bL1cz+OIIGdzN5ZlaJvugMTgj8q/SLxvqq6d4fu3bgsuwY9TxX5dftb6x/a/xdu4dnlCzgjt1bH3gBnJ/OvIru0bHZTXU8TJOW+Ug1DI4Y9MUr7wMsQRnHSowGB4Cj8a883HjaqZAGPp3psTgJ8vrUi58pjgHPbNRLIZUOAFx2oArTbnOCMDPFWAvyKcYxVVWL3CD06ircx4wD9O1AFWYmSdB0bOSavyKv2dWxnI5qrbxFpTJ1yNuPSp7qQRxBNxYCgB9qqCAcnJHWhicktj6GgqCkPYgdKYR5j7ccHk0AWIQBHuXvTkYIucAjvSQuUXaD8vQCmyFX+UEkUAHDkuMYJ5FLJMUwM5B9e1NACqpxnnoarXLZ/3QPyoAnH71A27GaWNmhBOTnvTdq+Wir2FN2NswBjnr60ASfdB24buaXeCVJ4OOo7VGg/2cjuTSA7TkjcCO1ABMT5sePm5yT3oYBXPzEdxUSAtO2G+UDGMVLnDAfeyPSgBEfdKcknaKVlDHfzj19aijVvPc4yBjBHelUFSV6ZOTQA2ymLvOc/dwACODVgsF2urLuHPFQW8OwOwOS7Y6fpUkoIQfLgHrQBHDKJNQmlVfL4AI9asYJUMV4HAQdzVa0JPnkHBzjmrMJO0E/M/QD0FAGz4P8Zav4B1tNR0q5+z3OMSq3Mcid0de4r6X8F+MtE+J+jX+opPFp2p26M8mlOcFFA5aIn74J7dRXyaxDllzlR95sdataPqVzpGp219ZTNBewuHhdOqEd62hUlDZkuKZ9AahpbQ2iTRMyNFK0ayLwRzlSPcZFem/DX9sCbW4LbwV4xuF01rHbHbXp5SXbwNzHlG756V5/4N8e2/xU0mawlWK18RQfvZIkXEd0o5Z4x2b1X8a8b+J+gSaZ4uhlQER3K5P1B5rpq0Y4imZxk4SP0hk8fp4e0dNXMyyFduFRgTcEn5duD1NZvivwh4b+NGnSzxxDTdYlH76Fo+rY58xexH94V8T+ANWlsbiz3TOYY3UhGc7RyOg/CvtzwNf295aXFzFIIdQMruzj72CMofptxU0MMoR5G7o0lUd+eOjPjn4j/AvWPh3qswW3fYDuCdQV9UPcfrXH6fcBZMPlWz096+9/F8N3rGkTWF4mnXRmVzFNPIYgg28EHnGGx6da8L+L37Oi+H9Ot9XsJRIkqRLI/RWmbqPz/nXJXw7g7I9DD4lS30PILLUo2HRt3QEngVtWt6jrGWJx0wOtcZc2V1pd00E8ZhlU8qT0rQ0q58s7QzOD1U9vpXnSjY9yEz0DTrxFdlMPLH5ZGPAFdHp97uYRKMyucKFBLOf89qzfh18OPEHj+Zk0y13QhsNNOSsa/jX1H4Q+HnhL4IaKNX1u5ju9UVc/arjgK3pEp6fXrV0cLOvKyWhFfG06K11fY4vwv8FfEGr2/2jV5YdIsiu9vPJDkepXt+NeheDfBbeIJbjw34YZodNiZBqmrPjcSR8qKPUjovpya8d+KX7R97q5NtpafZ7bsCPmPocdvqfyrnvgx+1F4h+E15dQXEdteaNeSNLJEUw8UpXaJQ/VscZBzkDivdp4WnhleGsu/b/gnzlfG1cT7snaPZH1erWUHip7CwiMWjeFlbTrJM5826YAzzn1YZ2Z92rF8UajJGuyRibcu0hmdvu57fTI/WneG7mwi8Iabc2GoR6nazRmf7dE2VnkZizvn13E8dq88+IPjHzo3ton25ODiu2NlGx50tWUfEuupbWbvv4APOeDXzZreuv4i1aW+lb/Q4GKwoejEdWrofiD4unvwujWsgWNUxJKP4U7/ia85u75II0jRTsX5Y4x1esp1OiKjHuP1LUMt5km4knCKOpNYOoagLImadlafHyqDkIPb396j1bV009TLK4e5IwAOi+wrzTxR4ucHCFXmY4Iz90e9craijW1y74o8WFEfa26c/dTP864OSdrmdpLhsyuOo6CoXmaeRmd90hPp1pgYyZD4BHTiuKc3ItaCv8mUJ3qe/YU1E8skbsqevvSAbmCNwe1SxgAbG2nng1kAJEYjuyPL74p7II2BDEo3IxzmkiUhhGwJyf/1VISqsUZfkHGPT3oAaRsKsuNuO/wDKq88u7DKNvqPelcvtZARgdu1S2cADbzj5TgA9zQA6K3ZBzy2eQBUjEg8EdOSP1NSRLu5bk5/zzUc7FI/mHA7A/pQWRuvmDHBLEZOOABWgyB4zhSRg9DnFQQR7YiD95jluPyFWZCskeEO0oOzVVgKfF0Iw33V5IB6+1WpULdBjb/Oq1onmPw3yLnkd6mK4ODwSeOM//qpgRupkIUEgmortRLIiDI3r26VJMpEjK2QeVPPb1psZEhYnoOFNACSrhMxjk/L04AFOOUCfLkk5AI/ADmkdVYKvPy4AJ5p8pLvGVGGUY46EetBAMmcqMsw+U85pxDKfmbgdh2picNgEEjjGeg6k1JnzCdueewoLFDBmXH8XH4UJuCuTjIBzQ7ESEYCAcfSoiDuSPBO7qQOgoAlhyLf72QxLE96eD8iqmS5PJ7fWo4xu2hSI/bHb0p6A+dxgAcUAA74GApA6d6dGgYgAYxlsE9h60+UGNsIMk84A49qRUDAHBQ5zySP50AJufP3yRjtT41Coeu7B6twKiLhnA3Be3GKjnZXZYx8pk4I9qAJokC2u4/ek53elOVdis+7IAwB61LIWhj2kDafTsPYVAAgYn5vkBwPegBrbbm4jhZd5zudSf84qxdkq2Mh1U9Oy0yylZ3ecpjkAL2Ip16Eecpu3HOdrf59aAEhAYFuQFyMnIFSwpy80nO7AXI5x2xUU7+e0dsVCknBXrkd+PzqeRmC7lYDadoHUgUAESI+/94MqNwHqelUp2Zrd8D5yeCMde1WJf9VnIZTnJPBGR3qvaRyXc6qq/ulPHTlu5JoAs6RarblSxy4HOP51YEsdsWEm9yzcleCT/SkUfZo2kyHJHCocDPof51XcRxqNzc9sdMn3oAjmuI55VWNSpBwEPOfc+tW2SCckD90QfmJ4z7e9R2VvJaQmZvLy397qRUE0screXIrDJ+9jvQA2UPA5C7pgDksTzj/Cp0VHVTG3lMeu0Yx7VHDCy8KwcZOMnkDtT3WGTEU2F74YcH8aAPrlXqeLmoUXnNW4Uwea9A5yVRinbsUoAqN+KVwNDSYDfX9vbr96SRVH4mvsi0QaLpmnWnRY4VX9K+Xfg3o41nx5p8TDKRt5jfhX1H4sby2THRRiuygrmM9CfT5MXxI6MaoTTS3njWFIf9TbLuciqq61HYadJcMfmUYUe9bfhHTXTSJr6Yfv5wWOewrutyRc36GPxNIn13S31W+kiiWTY1sxYr0J7CtzwrDLHoNmso2SLGAQah8PWTXOkzXtzOYri4BSMZ4Udq2Ik+z26IOdoxXnqq5Xh0R0uKVmcN8Sg8kFjaq4Hn3CglugA5P8q/KX483rXvxV8RPJci6Au3RZVORtB4r9VPiIWkliYAsLe3nnZR1wFxxX5BeK7gXXiPUpo8lHuHYbzz1PWuLEPVI2prQwn2s/yn68047QTljjpjNISwJxx7UHDMuR264rmNR2PkwJMMe3rTMmMfzoeNXG3HOeo4ouiqIoK5JHPNQBBaBXnYgZI6Gpp3LJjGMd8UWKZg3heh6jvRNhGCkAg0AOgiOxBn5jyabJ880asARnn2qaR/lTIC7eARUEcplndiPujqelAE9wCGLAnnpTYyPNwTk7eo7U/wAz5Oxx2otlDZbnDc4PpQBIuCMkYY9M0k5WPGxt57kULNhcEDb2zQCgRvlzx1FADCpaNCcZ9qhmG0AL3PSplUsGIHzDnk1XIMkg3fKOSfrQBIgCsCV+X0zT3cyPhVwP7tNcsV6ZHH1pAWD5HU1YEkjqAAM5PBz0pkY3vgHHGeOhpshyScZyaR18qMk9OcVACQKVMhdSSWOKHbbggcYwc9adFCyxxlyckZIJqK4YbGwxBHOPWgBtkWbzGDcFyQCalvl8uLz/AOLuaiX5bZD0cn0qS+ffbsHXIA55oAfboPs6BSS3UZ70/YSzMBkEc+gqNASsWCCCO5p0p8qJvzPPFADbWNfnBONzEGhTsOOQOm6nWw2wxlvm385XvSz4k2qSFUck+1ACo0bxjcNsQ6Duxpj5WRVUNvYZ/wB1aWTarByPl6Ig5p7A4xg7iAWY9QPSgDQ0XXLvQNTstTsJmtprSVZYnB5yPUdwa9o+K0Z8T+FdH8VxWqQWl63mII+QpIw6+2GFeC+YH+Y/MB9xPWvRPC/j1pvh5e+D7/BSCY31m4P3SRh0x+Rrtw87NxfUymr6jLC6fEEMZxIzA8V9nfDl49X8I6Hqq5+02EiWV8FOCYm+UMf91tpz6E18VeEf9K1fefux8fjX0/8ABnxEmnX0unXUhSw1SI2sp7IWGFf8DiuuWya6GcX3PoD+yr7w3fRajCPtMUQaNoJhkFG6/wAhTdZ0rSPFMou7cGO9iA8u2uHPyY54Qna3U4I5Ga6XwhdnXdBtVm2m6DC0uAe0obYevqefxq5b3fhjSbZ7q4urdVjZleTcCY9ucqWbADcduRVyqdN2hKJ4j4k/Z+k+IF0/k2i2ce/b58mPlGPvZ7/Suv8Ah1+xz4S8Lj7Xq80mv3AG4+adlunfp3+pNTeJv2sfDOjs0Gh2L6lKi4EmwlC3oM4499teLfED44eMPiTDFZyTvpGlpktBFJ88p/2sYAHtiuNwhOXM0dKrTjHlT0PaviT+0J4e+HMMmheD7S1v9QiGxpIVAtoD6Aj7xHt+dfMPinxlq3jTUpL7WL6S7mJ4j3YSP2Ve1Z1xp8kdrMwk2sqkg47+9UPDtnG2n73+aRnJJz1rrV1Gy0OZ6u7HXALAkEDPeuX8SRhbKTbITMxVVOe5IrsXtFbO1KxdX0zfc6bGUH7y7T9Mn+lJ6IFuejfCX4r/APCvj/Zt/cOdH1Ob7O0WeIJCOJQO2COcdRV74l+IptFlu4pSWuN20ID94npj61x8fgmfxDe6FbQpsQ3byyysOEUAjJ/PgVp/H17K38WWVpp979vltrGOGQ9xIAQSxHVsYz6dOtYwl7lypLU85u7qRMqG866lJaQg/ePpnsBXP6vrUWkxuWkV7lh8z+nsPQU/Wtbi0e3YGUNMw+d+mPYV414k8SS61cSpGcRg4L9zWUpqKuykrlzxF4ukuZmSI72PV89K5fJILA7nJzk9aaw8puMEdM0uB5e7BrilNyZYhxLzj5qXHmf7wH4mlZSuHXjuRTtowGA684NZgJt8yMAjDZ61Kse8ZP3xzigJt+frng4qSc+Wd6NjPrQAjuHGTw45471A7vKMDqOhH8qfI3mtgKQO564PtTokCHaQAD1yaAImiEKqAMyE468GrgUxkRuvA/i7g+tMt4/NmMmPlT5FJ6Z71dRcStkEr1yKCyIqEXcRkY+pxUSJ5sw6PGnYjvS3Vw3KRgszHABqaKHyrZE53ZzuqwHggqMoAP096jmk2WzYxnHY5zUwAVwHTOQdvtiqspkkuYUHI/ix60MCWLbBaeXnaM4zjrS8yfdy2Ow61JN0UMu1h02/yqJJWV8jkd/WgCK6kVEYkKzZwB3JojjEUAUkbx1wKHjaSaNSQADvbPX2qXduY4ICmgCMAjjk8YLCn7FPzqctj5RTCP3j7flI9M8UoOfmAK8d6AFRGb5Vzj1PH1pqoCM+/YVIxXC5GSVzn1pQSnOM7jtC57+tACEBQ28gg5x9BUVqWMbT4AMvA54AFTTSCUeUCNzH16CnME2hdnA4FACBcqcsBuwc/wBKDEyBmYHgYBzSkYYH7wPPsPSl3FgAQABwMelAEaNI0SthgD1PFPkJcBhj68jNNEpAG7J7deuaFkDOC64X17DFAAkhROVVgB+fqaW2Inu3YAeUnyhvekuWEQZxk5X5VJ6k0+2j+zWyIvL5y/Hf/wDXQBYERdgB9zruzVPU3WNW8sbixxntmrZlOwqQRnrgdvSqrr599EqDAXJboaAL0ERgtVKqScYyep/z/SoBGsckksvKpx8x7VbjZ1jG48g4HPWqM4W6u2TBYBg2DwM0AWYYzDJJcyMC7DbFgdB7VHEnmvhyeeTyBU9wSU4IPljAANVQzOCwPHVRnt+NAFe8l8hGXO4ngADr7VY0+NoraNG4Vhg44571UcSX11HGq/KvJI4x/wDWrQaNUKIAGJHUdh0FAClvLhZY15HzEnPOeDUESmedY5AFRRuJ9qlnkyFijwdpHP8An8Kks0ZoCzKru/JPqfb/AD2oAbMsUjKULE/3c5BFRxzZc+bGZARt4OVHoaibybksoBRxkAdPyqa3jkjPDb14yBwQMUAIkIAzGSkh9On5VIS6rtkiDoT94YJ/LtSPcxzSbCCrj0PIHoDT0ikCvslDkN/F2/GgD7Aih46VOibaSNsCnM/4V6BzjgcU0jmmB8mnBuagD279mLSRNr2o3zLkQxBQ3ua9c8YXHztiuW/Zy0k2Pg64vCuDcPnPsK0vGGoiIyOzYVck5r1KEdjnqM5qymfX/E9ppgY/Z42DyY9q962JBpjRoMIseB+VeEfCa2a51eW/l/5bP8v0r3e9wLBlztBXrXTinqoroZ0l1Zg+H/P1K8SORj9lshwB3c+tdRcSlFI7GsfwbCY9LeZx88rlj9OlWtQumRTtUsewrzoqx0N3Z5R8XdbvNL0zxRqFoVklstJbaj8glu1fk7fTm6vJZiPLaRyzDHAJNfpJ+0Z4g8n4W+OJDdraTzulum84JAHKg1+aszeYTv5I9utefWd5s6YfCV2zz0ODxxRGgYbsjdnpzTWAz2GPQ0sWAxJY7e5JrEsJWd5UUrgHvTLtDvAyPbPaiJt8xAbcq9GNRTndMBnOSBxUAWYcRoFGQRxkVGyBbkBnDjqGFTyoI22qMEL0Peq8KmSUqo524yfWgCcDBJPOajt2xGxzuUnFRFiCyg8rU9vGyxYbaT1NACMwUNnjuKmjYLEqcjjvUEjYJOR/jUhOcZ4+tADvlKFumOxpqKT8x71IFxjcAcd6QqWBIAwemDQBGxk69OMfhTYnBdnJ2noVNPY4AJOTjniiVUwpXIB70AHV1GMHPBFNLPGDwNpPOTTljKtndwozmgkOeR2yaAGkhSDjj0qK5bbDyTnIHT1qQgAZB5x3qKVCzRFTnByR60ATkYxnJHfFVrvHlNhh7Zqy2WUKvXvVWdfniXJB3jIx1oAkA2qq9eKZcKEgbBJ44H9Knl5kO3gdqr3yNNbNyMnigCyMeSuR83cCmXSgQyqPlOMA+tKCy7AAVPFR3e3ad5JywGKAJ1QxwxKpBGMcdqV3UgMR1OCKVclwueOmM1FNKYtgPQMBigBACCZSP3h+6vpUsStgpnLONzt6fSoy5DSMDukY/KPSlVjEREpBZuWYnIHtQAwyeTIzhcnG1AP604E20gdOZ8Z4P6UspzuYD5E4UAdTSOFI8tV/eHliDyKpOwHceDZxFGHOQznJr2bwvecRkHnivnrwheiG5a1LE5+ZSegr2XwpeNG8ak+nNenTnzK5zyVj6k8H+J2n07UmuC/lrbm7eQNjbKgUAn1DDH4r715B4x8Qy+KPE1obmZ5YsySPGGKxqoBOQo4GSRk9+9dP4jum8L+EItHwRqt/tlugvWKLqkZ9zwx/CuA0OMXV5c3TYWPPkB2PGxfmc/nx+FTUsojjqxAiDxKY4UCJBZoHA7uxJyffArQlnWNSKztN829mvLxV5vJS64/udFH5CtiDRWOGYE1VONopEyephaxdSLp8rA7Q3yj8asaJphj0+BQCCV3H3zVnxRp3lQW0QXhn7V2enaFshjAXooHSulQ0RFznLXSA570y78PGbxFoMQXP72SQj/dQ8/rXoNpooUjC4/Cqt/YxweMNJDlV8u0uZOSF67V/rU1FaDHB3kcn421G88MaJaWmnl4bi7yMoeQnOee1eI+Ktet/DttKWk867YfM/f6Cu8+Pfxi0ixt7XS9GuodTuYowrPBJuETdwSPr+lfLt9qUmqTyzTSM7k9Cen0rzOe0Ub2uyPV9Vn1q4xM5jj5IjB6/WschYyYzkrnjHWrEr/aeVAUj2601V8xPLYfvAchj1+lcrbe4ysYwp2nhffpUyReS5VujdM1J5ZYEN1HAqcQbgAw+deD7VJVipt2ttOdp4A96kVFSQIWwW6Z7VKqG4V1yA6nvTZCsiHgb16e9BI1V8pzG2AvOPWoEh+0u4y21ePrSq0lyVVTllPUjp9as2ij5l5+TnI6igpDWwSI05XgciorhQziBGAY9TnOKkmxEA4JyeBgdasW1t9mTzCP3jDgMO9AyWCGOG3+Rvujjn+dPlcEEhiW65A6k0xlwnPDHk8c5qC4lZEI+8W+VR9asAtAtxI8jnIXgfX1qfdhlO4knmpLaMpbNEGCkDGR0PrVVHzwSMg89uaALDcJncfl5+tR2SibzJmHLcAdqbdNlo44+rjk5/OrBXyIlAG7aBwc0AEjiNMAnIXG7FRMwUNkEkAkeoFOnYzZAYflmoblXEsUQIyepHYe9ADVBGxyeZOCc9PUU+RmYHgZHrxilkBULkYxxkY6UrgkKykZU5IORQA3gblGOnOBnPrQqsNuAeg4yep96EQeYQe47f/XpZVyx2hcE/wCelAC5yEZegHApTiN84JB6kDkUZLqCOQBxgkCorp3W3YL8zHCg9c5oAWyYTO8zqGUfKvsKe/JAUYHQY60bdqJGAFPTr1pPlRskDPQDrQA9ZNij5srkD8aiZcqxIJYDgcHipWGGL9EHpTGby4lbcHBxnOM+9ADlAIUHarnnJyBmlwTIVC7l7kjgCk2kHa3XGeB2pGPmY2jAzz3/ABoAbIBOEjIzk7umABU6Y3Z+8F5C9M+maig/e75WZlBbAz6CpQ3lKcHk+p6+3NACOVQO7ELt9fT1pNNhVLczsSWdjznrUF0zXnlwqNrysBgccfWtCHETKmfkGMrjsKAHB0iQeXk5POTVTTJT9quZ/vbW2gE9f/rVLqs6wRtt+YnoSNuDSW8LW9jjdnd1zxQA6U7pMqu0Z+YY5yfSo2mERzuOMYzjpxSB+CxX58fNxzmoZ2VWUs4bPylR0z60AO0xkRWflst1bv6fSrTXG+UNglz94A8EdB9Kr2kRSBmkBG5sjI7dqm2gNuBCkn3wAP8AOaAHyQAsH2AKSPnz0HTv9KJneKIlH8xVGDxgmoY5FiGyVSCxAzzjp6Umx2ciN8oM/LnOaADdHckhhg9Mkc57ipBHIjFonOwYyp5APsaEl2AqyYOeFxSRwgFhE2XY5yDxQA8HyR5pjxjv1wc1ZhaGbLecY5G5ynT8qrxLOH2gBgPT1pZJojvSSMZyeOhznrVgfYa5IGKGBNWoYQcVKbbOeK6kzFmfgipYVMkir3JAqZ4Kv+GtPN9r1hbhc+ZMowPTNWlqSfXvgLTxofgDT4gMHygT+NeZ/FDUWcLbRZDTuF/DvXsF8osNCghHAWMDH4V4T4jn/tDxYEzlIFz+Ne3hlrc4qr0O8+HUK28kEa8KoAr1TxCx/sxEU7GkIQH0zXlfgI5vY/rXqOrnz7vTrcdN28j2FZVdZFQ2L1lCthp8UWc7VAzVG+bcrnngZ61fvCUQYwPauc11pE0m8mWUxssbHj6Vyo2PlH9si8tbX4JW4kjkF3f6qzo5PQDPX2r4GlbD8kE+xr7G/bk1i9s/DPgzRZwpi2NcltuDk+/418cng5yfoOa8io7zbOxaJEbcjjP50isQhYIWPcGlmYg4Xqe5WiKN5AQrYYdsd6yGNgUEFwoQN+lQ/evVXngZqW3O2J9zZbd0pLbHnSNweMZoAlkJLl89KitVxKzE7jjGPepHLbflI245JqKBTs3Z5J7UARzxASDY3LHk1cz8jsRnHbPSqsq73iyCDmppOOQcUAMcCUrjqO1SnAIDc+4qNCTIPzHNSuvzZwAD3oAeMDPXp3HFIMJtO489vShScqpbhewpxVQSDz/SgCKYkgqT14B96dEyjKtkqB096imdWuRHyB15pcfMeeKsBxXqwzgjHNC4GAM7h7UjuTjDYPue1AOCOR049aAGuf3qjOSfXpSlR5qnBUAGlKhec7mzUSsWaTkE46moAmzlcbwrEY6VE5Nxewg4YgEnJ9KfgdDjafWowc6ghHGFPT3oAllT99lTye1MuAWESnIO6pZ4Sm0hsjOefSoGPmXikchAT14FAEzDHXqfTvUF0GxH3+cZ+lWFkJGc7fXNQuzZjJ/vc/40APZckELnJ4AqO9ywR9u3DD+dTSEx7Dkg9Rtplz80XLYO4EGgAkXZjaMt0zTjlT5MfLYyzdcU1+55HcMKN5yI4xgtwWoAchVlEYJMackj1qMB/LBDFWlbkgdBSFMZgh4A5Ynn61LHI0iscgY+UYoAbE7RyrLEzKYzwfWvor4CRReLvEOlMyhraAm5ucjjZGNzA/XAH4187q4jl8skiIDnPeuw+GfxPvPhze3s9rGs1peQ+RMjcEKSD8nvxXRSqKLsyJK59J+M9RbUZ9R1B90kzszD0yTgD+VR6poZ0Dwd9lUj7Qwjswx5y7kFv51R8KeL9A8bx6RHBMVuLnUIFkjfoqhtzZ/KvUvHVlbXt94btYiWe61J7jZgY2IDzx+H5101PenFIiOibMLSPDH2e3iULgIoAH4Vv2nhl5BkjA+ld5pnhYOAWTCitqLQlBwqnA46V6CikczZ4b4u0XGvaRaKnU8/99V6HbeH9kYYjGBWX47n07w74qiv9SlEFpZQGaUnk4AJ4rwf4nftgXNx5UPg2AQRxsTJc3cALOewC56fWtKs4UoxuxQTk3Y9j+IvxG0H4ZaRLc3tyr3YA8u0hcGWTOOg7de9fIvxV+O+qePtR86x83S7NITAY43+dwTk7iOxx2rzvxBrN1rF/PqVzPJcXU7l5Xkznnr+A9KypZCrCRSdh4OK8atiXPRbHVGCjqxs02zEivtAyMDk/WqjgllkU5DDkVIUbcWIIQH7vp7U5IjGdwz5Z7HtXEzYi8kKvmA4B6gdxUpiU/vIzgj9fpUxhEbgDneevb8Kf5SxsVyFP16GiwERGBvGR64HalKbAkq9M889fapWKwyGJsBeuc5xUBl8hZYw4cZGBx+dMBLt/sr+bGwO4dD2qlIrSMWB+eQ5A9PepDb7CZJCDx2p+nxby0+ccbEAoIJ44EtkCqSCevuaVVJX5W245P8Ak0BRKQrYB68H9cU6bbGjh/lYDoSaCyssbT3QQY2pz75NXnZsHPGPl3etQWUOwFmJBbk1Ph3w4UEHoccCkgGEEjOdze44zUDx/arjch4jGNp7mprhxCNx+VxxkdCaktI1jtzIxAOQSO+TTAfbjcm0n58Z29apXMYik3B/mJyTj+VXArBmK5BOOKralNvRVA3SEgZBoAW0TLO7HJz16YqxnzG3ngdcA8ii3DrHyPvdeMY4ojJUNgAjORQBEq89zzwM85qJAQ7yFs8YANPupPIh+U5lzgD+8fpTYEKoisG8xeWAOKADbtUfMZMjgMelOkT58gEe4HX8qexXcqbvmXqBximjc/HvkkYP0/rQAkRJJG844xQwA+RGJf8Av8cU4AwgkEoGP8QpgI5ZCC3XAPNACx/MCFDHaQTnNRuDPNCgbIX5ip7+lKXZF4YhCeeP8KbbN1m5O8jaGI4GaAJpdu9G2bRjgimiAzNwSy+nT+dSErJCSoBwODnjFRpJ5ZAwSTyQTQANkPkA4Uc4HNJK4MqKuWQ/3ulOlUSvuAwwySf5UKvOASoPHJoAbJIURQpwzZ5ANEoa3jVA/wB7Cgk80R/u5PXbzwvft0oCtNcln/5ZAHa3TJoAesOFKjBRBtxg9fanNwOAdx689OPenAYG88nNRznMe1Q2T/e7fnQBJDbq0r3ORlQFXAzj1/Gn52qAAcsc52/4UJbxwWioSW2jBH60+OQpgsvtg9vrQBnzkTXKw7chWLk88/56Vam+ZhkeWowAB/OorZ0M00xPykkDPYD0poZmlZ92X7jf60APMZJMnB6kEjk8VCIxPfRRkAKB8w9/f0qUkFiGAc9yMdPwpNLIRmuGPmByeM9qALV0qjjeGKDI4PH501d87FVByv3RjHAqNpcgkgEtzwAfoKdDC5AlikRMjGT2/wA/0oALqUE7J1BbOfc/SmeSERfKlJOcEdvwPpSyvknzlABP3sZBpFtkU/ISrDjg5yKAJkm2xvuXkg9OlMCxAjGNzDgdqdl4lG4YyPSkWdCFBUDd6AUASwJJCQI5ThuQr/rzWv4a0GbXtR+YbrZM5Y+uOBWQk2xPLUsFJwAcY/SvdPh/4QOkeG/t5bdLIRjj1/8ArVtTg5ySRLdkeuW71eg+btVOMEEVoW2OK22I3GyW+a634Q6Sb/x7p3y5WNt7D6Vz4QEV6p+z9pQk8Sz3JXPlJwfrWlN3kiZKyPZfF9ysNoecALXgdjIbq/vrsnO+UgH2Fet/FbUhY6PcuODtwK8g0qM2+mRA/ePzH6mvoaKtTuedPWR6R4BkH21M+vWvRtLvhqfiKeSNt0cEQQema8e8P6i9v5cUPNxO3lxgfqa9W8AWpt7S8kJyzS7c+uK56ltWax6HS3Dhz161z3ixzFoc0XeYiIfiQK6F1y3r9K53xIJZL6wiEfmJG5ncY/hUZrhk7K5uldn53/tz6y918VY7FbkXFvZWqRJGpyE9cj1r5qyu7OPbpXp/7Rmv2Xif4s69e2CyJE1wV2ztk5HBxjtXmDHBBAHX1rxdzsElVMqVb9aRiiggvgkUxsmT0Jp7nYuCntSAZGAsPc+p9adaxgITzzyc027cJFtB/KnQjbGn97HWgBszfunIyufWliUKqBTx1zUc37xwmc+tSkqXA5wKAGzOWnTDA45pXO9SSCM+1Eaq0pbHTpSHqAePcUAMh++ePm9asn512kce9RQAYJ3dW61Lwrnn8CaADZxT0cEjPHOc0xgAqsBweKRWAjk+Qj+tADYsyTzsT8gOAaVgNvB+ue1NtsQ27BhhnOcZ6UMuVPO3PWgBxQtt5xzz70HDDPAI9abnG3IP4U4uVycEZ7k1YBKcxFuAO+KgtTuidiBtY5B74qUgPE69OOaLWMLEkYUkqMnNQAgY7MN8xI4qGIlrp2z91cVbkIDBdg6cGoLaJ/s8jk53MSDigCxNvNsDjJPrVeyB2kk/vCdpzUwchNrHjHGT0qG0OVlIUZLHk0ATuNwYA8jjGetV34lj52jPI9amC4PzAgE4qu4ZrxFGQVUn60AXHUspAx6daqcSzIu7JBzt71ZhcO7L0bH5ioGjEd23OMjI5oAnk2Og5OVJzURd48Ig6jIanEgygjKjGCAOtNmU4BAy3bNADnUsvkQqSzH5nB7UIVSQBcNGg554zSJL9oX5P9a3Vx/SkaJZMwxHCL99icfhQAx5DJC7gMN7YBFJI4RI7dR85/iHYU6ORWbzOscfAHSmxhdrXDj5j93P8qALtlqtxpV9bvZzNDcRcgq2OfevYPBPxwmg8Q6XJqxWCKwjkSN9xOS2Mk14zbqtr++fDSOOfrU0kTLCSzKXf5tg7e1aQm4O6E1dWP0Z8G/GjSNU0pbv7ZE0CJvZgw6DrXnXxS/bV0ux0pYfBJ+2aqJf3k1xAfKVMHOMnk5xXxxpeo3+nQPbpcywwSDEib8Aj/69ZtyoSQHjaTj3zXbLFyatFWMFSV9TqPH3xO174ja3Jq2rXryTTAZiQlY1AGAAucAVycrN5uQyiPHOe5qFh5R8t/uZ4HoPShUbDoxwDwPWuGUnJ3bN0kth0h3OSzFhjHX9KgVTDIVYbg/SrCHduWTGenA6+9I6K6hHGdp+UdMj1qBkBPlSeXgFWHHfik24LQnOCMZA4zUgVZI9n8a88UKplBBG2VeikelABDHkiIHc2MD/ABpsrrtZGwGHAI9abLfR4DEeXKvI9z+FM8t5nEjc9zxz7UAM3TSxqWAb0Pce1OSIoSflOPu9PSplG7jbwvUdzUNy4GFPKLxj3NAFa7D3Nx5X3jkZHpxV4MqIAQwZeAB0qOxtzHvll/1jnHr+FSNt8sLwxP3snkUkARJl1JwFPcdjUCo11cNniNCQT/eb0qSafy1CKN27gZNPhhEMBUMRJ/eYfnTAdvGOO3U44pQTGQ5OcjA3dB+FLsRVUk+pBHGfyqtdzfKxcKMDgZzk9qAGtm6ucHDKhBLA9/8AParkm5TgDKY5NR2kHkQ7WAMh+Zjnj8vz5oLEkgYORzgH+dAD4SMZz3J454qjcFp9QUBtuwcAdTU9xiMDfxg5wP5021UmNbhxudjk9MD0oAsElpMA9RgdajZ8sVXkg5yemac8jMmzOfQ46E+9MbMUe4kA+uc0ARTfPcRIG+VF3GnIVDE/Pu4OSAePSm2oJDzZIL4x2/Cp2AKgEnPtzigBrcsQeSTjuKaxIbA4BHU4zmjy/u4ALdSeRT1wYyTjjGFBx/SgAc/OOpx14wKhbcF5fBJ+6alUByxPzKTgcY/Wk83oGBGDu7/SgCNgfL8oYG75cEcfmKeUGUVGwFXAFQqolvAhyyxAkgcYqZsLIshyq4JGM80AOcB/lAATOccDIpoTygRnc2Oe1Lu8xuTwwwD14FIiGMenoDxnv/KgB21WCY47Yxz/AJ4pxUKmF+6Tw2eaRyVjAwHUHHPNNHzYGcMeMEcD1/GgBSMFnbIH3uR0psACoGJ3K/IJP5UlwDKqRjkydcdlFWRwCVBKA5XnnHSgBIhhvucDjLVAcy3yqeiZbGcgVYLKrZxyBknOaracSzzTsgAYADd3A60AWLrciZJI78cg1XmmCxgKrAsMKDVudBMu1+QQc4GCKz4X86X7oJXIGT+fHfNAFpQIbaNVUSKy45Pp1/WkbBD/ADAOMd+vNPd9y7e4GBnNQBgjEMAXBz16CgBkrtHG3zA5IXkdasP8kWzZz7EdPX8qrne99HsAAxuPsOxq1JKBtAOWHTp+VAA6GTAJAU88dvyqZ9iKPKYse7E/0qHykQo5Q8jLZ+npSyRowwjbMfNxQBCkjxgBlB7bl6E+9StFGzFs4Pohwf8ACosyQHO0Z/2Dgg07bHJu4UMcn0IH1oAfPLKjbwysByAOPoMU8SI5/fKBz3Ge1MIIDeXggHd8x/rUrO4t9pRQG5x6igDd8A6B/wAJB4ltomieSIOC+3kda+u9a0u2srLTNPs0+dYg5wOhI/wB/OuR/ZK+F76nFJqVwAmOQBzn2r1VbEXfjO/ugCttASq47fwqPyzXsYOHKnUfQ5qjv7pywOKmil2mqqvwKUtXCzZGpFPkjBr6D/Z9sfL0q8vCOWbaDXzbFIQa+svg5afYvAdsxGGcbjW9CN5GdR6HJ/Gu+842lkDzLJkj2FcbORDGqg4UCtfxxd/2t41kAO6O2X9a5XxDO5VLeL/WztsGOw7mvpbcsEjy95M7b4VWzajfXmszf6i1RlgB6E4617T4Nt/J8PW7H70hLn8TXnPhSxXS/BNysY2qFWFcdyetes6PbeTpdtFjG2Mfyry3K8HLu/yOu1pW7E4QE5/nXPalqq6XB4g1dypSxtWRN3TIBJrorlltoXkb7qqSc141+0trEXhn4HanFPerpzahE378Ak7m5xXDWfu27m9Na3Py48dau+u+KNV1GVUimubl5GSMbQuWPQVgMN2MN09alvZPNmdiS+T9485qq7x56EZHpXnHSBGOoyc8HFOaRgR0wTg4qNRGznJB7jBpGSPzl2Nk9cCoAZdk5CjlTzgVa2bVBIPAFQBPNnCj1zk1YeTLEDt3FAFdQTPjGe9Sk/Kw6HtQCRIzE5GO1RxNvVieBnr3qwHICZG9KVkKBiM885p8alI93BLGmZLKw7/SoALVTHCpPU5OKlaM7t3JU980OcbfYYpCWO/n5c8kVYCMfmAzx2NLcMETgY4zTjIx5Yce1VrhiQOh6CgB5BZuQOxyKdI5B6celCRDBY4OOnFCNkHPNQA1xvHQZ7c0uOdgz9e2aXaWbrk9COlPyN5IAIHFWBDdgxDBGQ5A4NTgFRgYJ7moVJ8xVbk8nGKezcNgD3BqUBDPL+7cg7QAc56U+DItUTG3jPtVe+AESp03MoHbvVuQbNu7pj8qQDedmMZA6VHYSZtM8AM5yD0p8jbI2cHils12WcR2YB5wKAHsh3tuyG/lUER8y5kY4BVQOTUyOwfDZI9ait1PnTv1XdjJoAM4mJ+bPtSyylp4Cw4LYY/hT5iC4/pxUN2Av2cqCCjcnH3qAJS3y8fMAOuKjG5wRycd81I7Ekcbx7U3aQhYZGT90UAR27qIlVCysDtyOMVMP3uYlXaB99qgtW3JJlRuVyKkKngZ2jHzH1FADCBK5jBIgU8470MQ+JHOEU/KtSktIgfCxwoPTFNVQxEjrx/CMUAWIUK4l5Lk5C+lWGk2YdhmcnGOwFV1yjhsFpG4Cg9KkO9VKj55G4LentQA2El2bewJPUk5H40yckN5Z5AAAx1NWIoikY3YBbnINQsGbCHAwMqc4zQBRwwLRtyw6E9x60M5K7Fz58fQZ4NSupJwRiUA8j+dV0YsDJg+YDkqRQApkNwAyZDr1B/lUzI0oVlb515I9KjSMMwuFGf76r6USt5ZWaIrlhyp5yKAFkCMiyLy/GV/HpUE0qu4IDLMemO4phPn3GQDG2MnB70s0YVgBnLfgce1ADLS3Mridzle646+lWGGeNu5iM/L0xU7BPKAUgMODgcComYjcuAVI5Pv+NADUXaVMmTx69aqyOJptu1mEZyWH6CnTzAbf3mWPAGOlWbewS2GZOvfPOTQBMkQKqMfMBnnHFZ7MI7uUnJUdPQ1oROUQlQFJOCCSKqXLDz1DdQCQOvNAD7e3JlWWV98pXCqBwo/rU0vICjgDI64Jpqo0cann5+uTTuisBgYoAicqWw2S2MLjtUTRG5uYosLjG9mJ9PT1+lSYzIsj5UAEntim2Sb98vXc3A54HtQBPL+7UZ4B5B6UzAOfQnjtUszkMHHC9MDNVFdNis4+YnOe4H4UARXK/aZo4+S59OmPWrjKI0Hy7QPU9PpUNtzmWVSCw6E/dHtUhJ5kIKgHI6jA7UARyOdzBVOT09AahuWaSHyx/GSOv8An/JqQMHCg9R1PXJNMDeZcso5SPjJ9aAHFCwXaDlRnHI/z0qR84OTzx1bmmqQ+0jjnJ704ZQj+6DjcSaAG7t0ZJXB68nPP4VImWyOqLyeTUPLkoxBbnGMHn2FORhCMYJyOy/zxQA44dgDyem3cDxUckgRAQ3qcZ7VLE4BG7D7xzg1BelnjSIIBvbp3oASFDFDvdSHk+Zjxmp3QIu7b19OtJPhyMEBeASMYFGQp654yCV4NACht4UBvn6Bjg8Ckfbuwxwf1NOwSCVOT/CRzimAcsdpJJz6c0AObkYx8+MkE9KSJSRnnHTqQOadGMliRuxyABwKbcSbIHZcqRwvY5NADYP3hknOMfcQevuKkbCFQVAwcDr1pIogpVCOfvHd1yaexI/hGADjI70AQz5bEYckt8pB7U9P3aBV7cAZyPxqC3bzL2Rx9wLgY6Zx1qbbuJ5OTz83UUAPaVgCWzuwSfy7VU01C5dyfkBPQYxVuaby4vvA4Bzx+VQWcYjttoyGPPA6/nQBKSd24qE3d8dKYyhgGDcsPu+oHalYNGC2QQ2DgDn61DcMoAXblmOMc8Z/+tQQOtEYiSUg43bcqcYHapHO5iWI2eowefenfLGFiU/Mo5GcGliBuHITKhhk9hj60FjhI8KfOje7N+tMlCSIcEjJJDJxmpmd3+RizKo++np71WPlux3MCQcBhwaAJ8OmMfvHGT1wQP8AOaSR42kQY/eHP3lIIP8AOlKSwkgFXUc88YFI86s22UYXH3SAcCmgHJCAOHIJOM9RjHtWloNl/a2pW0bE4Vsn39KpfKkW6Pkrzxz+lel/AHwk3irxhawiIje/LH0zVwjd2JeiPtH4I6Sng34UTXewJI6lo0YfxHgH2pmn2cmn6T9oERc3UhYkHBwOB9e9dj4msjpehaV4etEVcsGKqOT/AArkfUn8qq+IrZbRIoVA2wIsYI9uK+gsqdFLuca1kzwVLipRLk1nb9tSwy8ivHsdVzasV8yRF7scV9i6Ig0fwNDn5fLt8n8q+QvDi/atXs4xyWlUfrX1f48vf7M8FLApxJKioK7sJDmlY56srI8egLTzXt4/WaQ4NZkCC58QNM5/d268fWugvrcWGnwRdGI3GuVhE11LBZW4JuL+4CcdQuea9itK6dupyU1Z6nu1hHjw3odqF+a6mDke3WvUETy0UdMDFcLJaJB4g8P2Sj5IIyfyGK7kyYHXmvNnpGKRut2UNb3TRw2ynDTyLH+HU18yft2eI7ay8FXWn3Nq92nlLHGVOBG5PB/IV9KXUpfxHpsW4AKkkvPqBivjL9vTVr1I762SePy3eESR9yuMg4rz6r963ZHTBaHwlLjJAQD36VDIQMDB4PY1MxZjgfzqPYcnP8q4jcAwQbsHGORUcLbpWbZtwKeAQpwFJHtTYcEuWGXPYVACq5E5A6EZyKlU7ctjJHWoYMmRmPA6Cnz8IxJ7dRVgJCMmVuoP3agRmV3TbnPOKsaejKmH6sc59qZwl1gEuTmoAkGche3rmoyeQOgzmpmGxRg89zUQ4b5fun1oAfkh8YwvX61NkHOMDPNNAzs/iHcClLY+XZ0NNgN3lDkfMenTimEAAnIPPODT5QAuU5zxn0qKTjC7jxyaQD1YkZIBA4xSZ2jbjOD2psXqpP0oc7ff6dqAHAA4YjgUschd8qcr79qbvZmyVwCOmOlOWLPqMCmgI0IW6eQMSQMAj1pyuzJuJ3Z/CiMYifkZc56U5Qc4zjHQGkBXnXzLi3GMjduz6VYkYksduMDuahZme7jGPlC5zU90gAB6Fu1AEV0vl2fAJJOAKkXEMcahtpAxwKhlIuJ4IwRgfMSKnI+bO4Hj8qABI8LwDnPeorQssTknkuetTbyFJyMqKhttgt0Axg8igBZHbcw45PPtTZQGaEH+9TjzLnbzyPrSPGrzxkAkx8kehNAEkv7uLap5PGaZGDuIZgSf50+Q4ZsHk0gjHO3GTzmgCvbhfPnGABnp61NH8wMYYlj0PpUcC4adhng5ye1SK4O0suCe+OtACkjP74/Iv8I7mpFzsDODuYYVB6VFGokYsW6dFHrT4pN8mfvuCAPQUATxgxggZEuPmOeAKVyChxgHGM+9NTa58sdM/NJnvSuhKbuAh4VSOvvQA+F1MfzAHjAOP50wxkkKMhjkjnt6fWrEcR8kLIoj4xuHH0qvLGNrxs5+7lGB60AVpxuG4YEq9s9arp8ziddyuow8eakmuCYzwFkU5OKz/PaWUyKpBPBA6H6UAWPtOW8xCen3McH0pWDMzBgeWPQdaFj8vDZCA9FA/X604vwTgE+rYoAQ7E4XhscE8fzotR5kryyAZbJGByB2pk7BjDGuAzHG48YHerLxrGoX37AcfhQBC4JUAAk+nFSEfMFc4YjPpTODGdpDEHH+c1FdF0gAyCznauO/vigCOzR7qYzk/IuVU+lXDKXcg8p0GOKckS28CqVDDAyBwPzqGMgEtzkcA4/nQA9vliJ+XjH+eKrxYuLhiOFTAz6mpJ5FiUhmGerYHbtTrOH7NHhlJYjcwAPWgCSXyxhh0xgKDTMFlPQc896RgOpbec5JPOKVW8vHXdwSuKAIbybdGsIyJGyoBpyQtFEvYxgYYHv7VDADdXZmLkFDhcjAq1Ph8EEcH0oAW5kE0PzEjPpVEAG6EaglYhkgkcn1q3wyAnDFR2NV442lnLryFIQjtQBbVDsyVHXP4dhTZMOpjJwcg8cfyp0xcKAoIGeQO340kiLIwOwEgDAByTQBXmYQDIUE43bT60tvAIrdd2AzDcTz1qOfLzxrjaxAJ3DkgdqnbO8qq5YDrigBrAbWYEHjPUc+lIDsxxntn+dKE4wcjvgnHNBfe7KDkei9qAA7m+6eQO9NYDDMBkjA3Y/wpd56DPAxyaFi2rgKcnn1zQAsb4AY/KVHOO5qFAHuWkPKoNo+p6mpZMAMxHIyeT+Z5qOwjAiG7q5y3FAD1Y9QDn0bt+dKwwT8indjr2waeHBlz2x+HH1ppVsjoMevr+FAA5Lqo24PTOeaER0HAySOh4/GhSZVUYGM0oYq2cAHoBigABYMwIynoMGoGbNxEmCR/rCpPbt1qxsycAjH99eRxUFuARcTHDDJQEdhQBZ3bvRwTg4AyP8A62KZeTKttnpt6Ed6fGS4yCpVhnIFVtQHmNHE3yl2Gcf1oAfZjy7Tc/LyYbd7n/61JGpUjfjd1GOPwqS4UgAEEjHcZye3NKxAfbuUZwB6/SgCtcLykZXGeMHkH0qzkj5duVK85HSqxTzb1AVyqDJ24yfSrUoUyqAG6k5xyPr/AJ70AQsAFQAhQOnvUAVp7oYyUUFiT0JNWCixORjOcAckUW4Ls7EgM7nCg4OBwOf60APOFIYA4xjeDnJpYovMh4k25OeRj8aYZHZsYyFJJIYGneXAcbGc8ZwxwR+dAD3kcDJTzSOMjsfU1GrxzElgM9R6j/PvUjBkHBO3uHGMVGJFYneh4yMsvrQBIQytlXyCOA3T86ElKMPMjIHcDkY9f1pvlELuRyD7tkAetLE8iqwIBHYqcH6mgCdF8yVNqZyQu3/61fb/AOyD8PJLG2/ti4gIZlxGxXP5Zr428HaY+reIrSID5TIAexPSv1P+G2nReEfhzauIdn2a3LuQOSccf0rvw8OaVzGpKyIrNhrPjW6maRXg09doJA5YcfzyfwrP8RqJ7vAG4dcA10Hgq0Efh2a8I/e3chct7DI/nn86yNSTdcsdoPpXqVXrZdNDGnsfLZbIqaEHNMjiLGrUUYUivJNzsPhfZG/8ZabHgkCQEivorx2TqOtWNivzRxAFh6V4x8CLDz/GMUp6RKWNezW+dQ1XUL5+ikqpr1sGuVOfY46zvocP40fbKwHAUYFZPwj0z+3PiLDK2TFaLlfTNWfGs215iT0BNdF+zlprNc6heEDGMZ9zXXU0hcyjvY9OLGfx1COvlW5P511UjfL0ORXL6Opm8X6lKSCI0VBW5fzmOJvmx9K4qu6XkbR6nNa5qzWPjHRXyNkiSxHPrjNfDf7eN59o8XWM/m7lmhAKjoCvHNfT/wAV9ca0Gm3nnFTaXiPx/dJwf518eftkam9z4jsbfZuwpdZSOoNeZiFZpnXTeh83ScsTn8MVEw2jP9e9TFecEDg59Ka3Kkn+H0Oa4TUawIj+8V/Go1TbATnJPNSAqhDOeevSockQsfU8AigCe1IZCcZ56imO25wp6DtSxfJCvPzNyadBGHctyMHv60APGFBxkcflUcAHmMwUlx6jtTpiSDyFP1pLaLBIOd57igBzBwCR3PQ0yI5Uv15pxG0knNPi+bGFwpPT0oATaT1PyjvThg/MDzQU+YgdM8UdDgYPYGgBiBkBJyRjsKiLFpeV6DAwKe2QPvbfYU1QqsMfeHUGgCZgq44JPpUTD5uQM9evWnbdx55NR4+XJAJ7cUASbs5bOAOMY6U3JUFycjqfanlRwCMc5INR3QzGwXgYxgGgByKRDyuBjgU5jtAPU4xmnYC4HU+9NdwqNIV3UAQR5knZt3AGPxq5GN6biQynPSqtmoWJj/E2T0qVf9WWP3h6YoAhsMreSquMA/MMdBVgfNk8cd6rW0ZF5OwOTgA4qwADuB4B6nFADXOLdyPmwOKbZErCqquCR39aJdoiIBHLAVIUEQRVHPqBQATxFosplCOSRUVnl8uep5OfSp2lYBj5fI4JxxVSyJ2FWbhXagCY9yOKkLcZHAbFNZso3zBSOOaTZuIBI7c9BigBII2kEzDtwSRTTEyxj7208ZPT+VOsg0FsQOVYseaczOSQCQp468UAQyblbABOByBS43E84J4DCpf4PmBUAYAPvSAEhlbj+Ij3FADUdQu0FlROp7tV2KeOYqJMg5wE9B61nIcz7uxHQHg1Zt7lEZv3ZY9GYD+VAFu+nEUewkFCOCKzLq8ym1hsZejDv+NNv7lYvutuTkj1FZzI94BtxtPIJ4oAJZWmnQgYPIJ9atwIkQLNzxSRQC3jViVLEHnPTFOEeWJY8H+HNJAIxkLKQoIBBGQc0gAbHOfXnNAwFAyOeccZFPVNoYFiMcZOeaYDFAkvX6/IAvToevWpmKvMWI5PGKZajbbebnO9s5/lTkiDqjZxzkr/AProAHHABXDE9jz+tRf625YFdwjAx7GrJ+VeD14qvZq55JADtwB3/oaALc0R6gg7Rk845qqkZON2R9B/hU8pYdRzycHikLq8fmucKQTjGcfSgCtcf6TMkOMFsEt1xirpn27flyw42ioLePcpuAQTJjAHUClk+dWPXHTjNADU6sz9Tzz3qK6m8qEnHzHgY4+gqRFKA/N16DP+NQY8y7EePljGW49fWgC1ar5FupwDhedwPNL947RyDyDyTSysfKGeSwHaoIhtJ38cYz+NAD5B5XOeACcsaZbArFuK43kt24qG8JbahbLOcAE5AFWxtVCPu8jGAf8AP40AIw+UEgoM8EDOKbtCMNwBJ4//AFUrKzA4YEdy3NQXUvlW7FCD0XGOpNADbSNpmlkYk84XnAwPSpAdxJ64xwTmlgjMdsFC8YGRTlRYwpGSTzgn7v4UAIBhWyN25vekZB8pIAJHQgHvQF5LBSQePTFPwNgTJz2B/wDr0ANkAbLcEDsOMcUjffGG3EjocEUioF3CTHoMD0+lLkh26tgZA9+1AEF0DsWFuHcgA54I+n5VZ2IkSBeucEAdKqsqyXaktiKMZ+hP+RVhcFmIHzjg4IIPvQA9dsYYZGDnGecj0pseCrYB3Y7Dj3qMEIowCMHrnH0pACQP9occcj60AOYFipXhevJxzT2cKCQuB1G3j+VIrfKQhAHHU9Pzpr7Sq4TCg9f/ANX+eaAHOxjhZj87Y4yRyTSOohgCgrgD5gD3pJiZZIYv4s7+OwFSqTz945Pf/wCvQAnyrygwpX7oHU1BF+/vfmywToQcn/IqeUclio244z1x+FVLVv37ZbCNIQQx70ASzxlWAWQdvvA8fWjzCyg/MSmSfUVLeoBE2AA2P4eTVNJxJGiNyWHIPYUEEtkMq8q9XPBx1/wqbzNp5AIY7R8vWljjVVjUcqB/Wo2AHGzK46/X6UFkN1PgNjOCODz17VMIQqIhBXauODVUgTTRKoAO7cR3GP5VcdXXMmSyMM/McgZPoaCAQ+RIpMYaNuSMA/h/WlnkguBsj+Ukcjpk/WltDKhYsmImPBx1PeonMTud24EdB3BoLJkQxqAJDI3+105pqzvEP3seOOWxx/hSrEwy6MVLHJ9PpxRucbiyHy1zkqcj6/SgA8uF3BVgqk9c4z9RTwJIyRKA47eopqrFKCcqA3Py9/6Grumaebq7jtMs3mMAvY+/tTWoHp/wU8NrJ4j06VuR5iuT25Nfonr9xLB4NghTj7Q0cKhevPP9K+Pvg14NlTUbF8bQHXAHXFfZctks9z4ctc5H2jzWGeoRMn+le1hVytM46uqN+WySx0uC1Cg+VEFz9Bz+tcndW+bkjBx1/Gu11hflJOf89q5XaftDMT3OM1e+o4nyxHCAvAp20A9KVJFAp6kMetecaM9d+BUa20Wq3p4ZI9qmvXILX7F4fViPnkG415f8KLMHw3sAy91cBfwFeveJsW9mI16KmK9mkuWkl3OSWsjxDxtcFvNHvivVf2e7QReFLibHMkpH5V454zlJlI9Wr3b4LoLLwDZu/wAu8s5z9a3raU0Zw+I0fDtxjWdakyP9Ziq/iXxAsaMu8CuUt/EiWniPWbcNy7Fh+dZt3cS6xOsaAsc8kVz1I+99xrF6HMeOI7nXrC+jK+YhjJGB6civiz9orUv7V8YReVdmaOO2QFG58tsciv0hsPCZk0+RmjLHYeD34r8uvi1crN4+1dTD5IiuHjxnrgkZrzMVsjppHEkt7kAdjmosZYlxgfTFSMvX+VNjTGRnr6GuA6Br8YUDA6AmmzEHaingVIwIlVWbPfFIVVnx0Oc9e1ADtwO0cLjoaIsAPnrnjHTNKwAXaOVNRqrJB8uOOtQA7AZ/u7h3zU0bAICDz6d6iVisb4PzMPWnxjawY4GOhoAa/wAgGG5J6HtUpJ5PA+lMZg0vJ3MOelCtzuBGfSgCXGWCAZJ560yTKP6n9aQkDDYIbrmkYBiePxFADWjyMkbe4zSDaMnGTnkmkYgDbjqeDTxhRx060ACqCSw4xUbEgHA6nqSOtSscL64/WmGPYM7ss3TnpQAmcKCc9eT1psobMak4DN1NK2BwTgZ/OkUK9wFU52DkEU2A+QgPkHg8U28ZYbUoQcsQox15p7YEgHG4+vaornEk8KnGS3PNFwJPKPlomScd6UghG547ZpZcFioPA5zTXG2JmUZ45JpARWgKtM+cliAPYVMgYM+CSDTLRh9lXsTz9KfuzuO7LEdqAK8o3y26HJ+csRnrxxxVyViJAR8uOeKrBS1+CMMFTk49akeQ5yw+YDqM0AOUlZySSQTkemfpUFkjOrSHqzNin7yEJbsMjrTrEt9iyV27vmoACirnaTuH3hikMmFPfvQCMhlOS2c01mQRMCFA6duKACJt1qhIA4xgnqakixschhgE8nGKbKVjmRQ3BH5UwEZZAuBj360AKDubJzxzjg0g3b8EMSfXNNY7UVv4geQDTh8yHCgHPegBTyccZHYdvemmd4YiTuwBzjqaZOzYGBgZGTnGaZuLKrEhnAPcYxmgCrLA9xIGwVTPQ9hVxIkjQKnZhyTUvMiqRwB7VEY33EHHIJzjigB0pJlAyqoBjCk1GzHcAWJGPf8AwqSQlduFLEcZwf5UPuWRxnC468/nQAiKI3y+G7djgVBcTMYZpOd56dcVK42xjcRk8k9c1DdDb5KBc5YEg8ZoAsOjLbRooGT1IwaeuNgCgqvQ5pXQbwSMDH9KYibCAmfXpzQAyYlFY4AHODnnniljU2caqDuC9xjpUVyd9ykecg/MQD09KsSIBGpKgE9QO2aAHyky2uQwG4YBUVQyZ28n+BMbgD1NXS5EGAD24zVW3G6ackgBcfiaALbfu8APlT26YprHy0H8eTxnv+FK6DjpuA5oULt7qB/EPpQBEqYByc579KrRvtV8AEseMcZqS8LJBlBkkkccVJaBVWNOuB2ODQA6ZtoG/tg7cVGshYnYSMcjNS3oVI8hu2QepqFpFWDKENkfLjufX8KAGqEmud/JMZ27gT1q068H5vn7YHSo7NPJiIzvx1I7k0rSDBw49cYwR+IoAbKG2AL06noTVadDPNAjIQoO5zjHParJwfXGcnJz9BVezJmnklbgA4UgntQBOuGyu7A6DA7Uxyu/K9+PypZJF3ksNi9eR+lKseXLHAI6gZHvigAX58ggjHHalAZkK9VHTtQwBUKCPQ89T1phIB+boDnPSgACnfITyccnrg0gkLIrt8yYyW9PwoyryndgZ46f4VHe/u4iM/fwq+1ABZD908pJHmdulS/fjO8c5/h54pdir5akFVHBJFCyKjbQcEfwnBoIDOwKq5AGDzxgU07dpIGQRxj86CrMWA2qBznkYpWUMoKgEEdQM5/KgsVM4GR8hHOeD+tBYQx5XII4GBilA2/xFcH68e9I7eWN7kFQDnAxj+lADLIk3Ukj5KhcDHXJ7VKJGQnJ5PcOR09qbZZS1T93kvli2OtByRsyeDyoagBs85jidg2dq4zx/T8KitkWG0VmIyR+NR343NHGDuZjycDp+HHpVmTCYQAttHQAfyoAdvaTaQpJJ9Ov41UjAkvHGSAoBNWFwuCOD7J1qC3OLiWTrwACORmgCwZWTaQRt98VGULdTtUY6rin7v7vpjGARnNMnDpDlhwMnkYPXj9KAIdPIWW4bJwBtA6/rVtnO0hVbA5JA61BZRkwb0IyxLEHpU9vGbmQIPlycgnHPt/9egB+biCLYyHC84Hb6VCHVyPMDAjIKvzmp5/Mh3BSHCn+M01XyMbSFIyc/wAuaAHC1TzS0bOODjBzj+tDPJHyV3LyPlHJpQke0bG2lj/AcfoaVluI8DcJgThfXn0FADY54nwAPnz/ABf4113w10xtU8QRtydgPTtXKjnmQMpx0I4Jr2P4AaPI+rSvIOAVHT15/wAK1pq8iW9D6l+D3h1oLi1kYEhSB06fWvoS3gB8T2XGPLtZWH1JQf41y3w30WOG2gbYBwOcV3SWoXxCSvRLUKPxYn+le1H3Ucj1F1Zvkx3rno48MSVzjnj3rd1TPzDGRXN6vq0Hh/Tbi/uXCQxYBOPVgB/Okl2KR8jCfB9qswT8is/GTVmHggVx2KufTPwSsTPaafnlI1Mp/Gu48ZzYjkx6VjfAuxMfh8zkYOwKKv8AjaXbBLx0Feqt1HsjmfVnhHi2bfeKg6kmvorw/ZtYeAdOgU7SIASRXzRr8pm1dV/2gPzNfTlw/wBi8LWSDtCv8q0rbJChuzxjU38rx3Einmbj61674P8ACwP7x159xXjvigGHxVpV/g7VmCsfxr6a0ZYrfTInTHzKDUVvhiwhuznvGt8nhvw3eXG7yhHExz74r8fPG13JqPivVJ2cSu9xIxwf9o1+qnx416G08K6oLqFriygs3nljjOGbjA5r8m9Vlhn1CeWLIUuSN3Xr3rxcRLVRO2mtLlGQrnG3B9uKYCDk5x7EUHdknqO3cUnmgR5CjI5GDXIbDYkXzGcndjtSsu5iQMDHeli5i3Y602P94GOMAHioAViFU/MBx0ocbbYDHJqO7fgDAJJAFWdgEXHpxmgCKMLu2Zyeuc9KnfJ6AfTNQW6hE8wnlj6VLIVCFiTgUANiQYLDqT61MpUqCxxz1PaoowAowDmnjG0b1JH9aAFYF5ccBKj3AFieFzSFvm4xj8aF+VMt+VWAwuBIygZYDkHtT1H4ZFRRAli5yzMe9TZzgdB6moAcxUjLAnbwFFMKN1xknrTnGwhRznvTH2scZKmgBHYOD1zn8qS0VjLI5BbJwMdMU4gheOuc5p0LlFVQex60ACEYORkrz9aiRib0AjCopOR71MjDa2FOOhIqCORGupMg54GKAJJnQsg3fN0JqO/UNCUXhj8o9zU8kQcZGTzxiquTcXQA3BR8x3Dv2oAsKvyohGCuMkdKM7cjcQBSugY8nB6DnrTcEgHng8kdqAIo1LXMjZPYDHSnMpC49DjNLZEBXY53Ek0s4dWORyexNAEd4AsBXIXgjrUg/dWojz17+voaiunWWaGM4+X5s1NM4chWGQPX9KAEXcflwc4xkVDMBiNOTuYDPtTotm5yc89eegpsuFu4Y1k3BCW70ASyFQCMBsdc4phcBPlII6Y/xp7kj5jzx3qMgOoHC+pGOtAACQAWUY6cg0gGVzwRzgnsacoCBhg4H3SBxSgKSwZiSAAOT1oAjb5lKkdTnGabg8IAdvA5PU59xUjOOOASOe1NAIfqRk9OaAF8sSOzA/dbHOOtIknI3gb++CMUkjsSei4/M0KoAwQMn5sd8/jQA5kLE7gMrzxg5pzAHDMCSowDzjp0qOOVWXaFGc9sGnjoDyRjuvNAEYlDYCn255A/OmMDLdwruPyAkEcfTpT2OW+Y/wAwKLFCbidj8xTAAIOM9eMcd6AHuxdyMgqOwpRl8AY4H8X9TR5oeQkfKD1BOKbP+5VmVTwMjt0oAisNguJH5Y/cyR09asyTfMUyCw5GT0H41Hp+BCAOWI3YA6E02VgeG6g8bSM/rQBI7HcM8D16VXsRvkdwRtZsDHAx/nNSSqYIWbGBjPPHam2UbRWq/LjaCevH6UATSM2SvyuM5B/H9KJHUOAo+UYOPWo9olj34wSemc0svytycDHfjA+lAERdpbsKr4GMsp9x09qlZPLVmUDeo4J7VFaoX8ybna3QAZyKlmdXPGVXGCrelAErFHjUlRv287hVK1KRySOwBVcKDjp9PQf4VY3rHH8rfMvU4qtAfNlkOSQz569aALYVRbKvJLHcfY1EybNysSzdgKnmck7Tgjrz2NQEspO1gScE4NAEUzeVG2Oowdp70sB8q22sRu64HXPrTbuNURMjbzuwB0/xqVwducFeOo5oASWQ+WyfewM9eKZA5jTeR82AOnQ1KRuYAKyt6A01I8scZCnkYHSgBYgGyG6HBJPf86aQMqoAHZc8CnySbVHVsDBB7fnUeCS2FwAM5HGOaAAnMnK8gcAgHP5VX4mniUkEIPmXpkk+9TKRkgHpzu65ptoUZpJDgsW4OQcCgCbZmTcCV2twCMk9qfJIQSqMG7lsg80wtsLlxnPJO2lch4QMZYnkjBx+dADJG3cZ2g9D0/lTgrKApYnbx09PpTfMClTk7QMFsEdqDl4ycZU/xp/jQA8yArjOM5GN3X86hvCQiBSdzELtXj8cfhUuwADHzKOecc1Cf397FsPyouSSOCf8igC0QCgwApAw3BFKNrIQituIySTu47GmbirEuQMk45xj61EdxhfGenUjPH4dqAIIVFxeFixIiHH+e1WG2OxOHIzxkZxUOmPIouJkJByDyOP1qWdsrsbCqeTleh9qAGvuVW4BIUYOMZpLBt9sznBkZifrTbrMVrJgk4+VR161PCqQwog3AqP1oAYpLkb15OTjaDVS5c+Xtzy3BKjGcmrcw5DbACqk/d/wqBl8+5ihCYI+dwOhP9KALiqY0WNU+6BnocdxUtoI443LqFkBxgHPv/n61DglQxYKvtjH1qwkipa+XIoBGcHbwR9KAIWjcs+0t83zZIyDmh5pIkCyR/L3ZeQRTREjsuxmA9Ac4/rS75MfuwWUD15xn060AA8mVWIADEduMU+KB487Hz29cfiKYJVfKOBuXqD19akSMbflbBxnCnNAE1vGbi5WJcZfA3DpX0t+ztoqHU7kNyqyoPmH+wK8A8GWf2zU5WZceWhbAHU19N/AuFrXXLsZI+eE8Y7pXVQXvET2PtTwrZpHbw7ccgcYreVB/acxHACKP51meFVBsY2xnAHT6Vq27GSW4fHBbb+VemcpQ1Bg7d/YgVwfi7TW8Xa7ovhlUaaO4Mt1cqF3ARxoQucdPnYflXc3bfMQPXp61zPgWYN4q8UeJmUyLbMmlWgxkfL80uP+BN+lTOXJFyNYK7PkXGfrWt4Y086rrVrbqC25wW+grGU16f8AAzQP7U12e5b7kKdTXNHcVj6b+H+mjS/CsMYXGcmuX8czEQygn1r0DTYxbaLCi9lrzL4gXAit5mPGATXqQd5XOdnhGr3RGtwAZLSXKIAP96vqjxDHnRbSMZ4jUH8q+UYAbzxfogHT7QJW/Ovr3VYRPYQnqNgNVWfwiitzy/xJoom0GWQL88REi4r0Pwvrkt74XtJ4yZDEgSQfSsO7gEsEsLcK6kVD8KL7yUv9OccxsTg+lV8VJ+RG00eWftY+K7jR/AerPZuim8txAyueuTzivzmlYrncvJPXoc19z/t5eRp/huygZtkks4ZEHcdzXwuzMq4GHGc14GI+M9Cn8JCw45OCOcHg0ku/YewHehju5OQPzprjcwAbiuQ1HHJjxkcigH92M9KSQrGxIJP4U7GUXZnJoAZgH5hjjnNOkJ8oYUnjml2Fflzz7UpJQKG43cZHegBoBUIpGRinyKcIDkAnFOUEycZx0qPcxkOGJ54NWBKI8uAp4xn60xydwJyF7UK20jkZ6c0rIcYIwfSoAaqEx8nvxTJDlCoyPanOxVdpGQe+OtLMfkXIyx47UAJH8mDknA7U4ZB6dOcGlPTOeo9qjLbyAcDHfigB7ABmYEnvzmmKS/LMaV/3bZHOf4aVk2S88jpQBDNIxUKc5Y4Bz0qcqgJbPy4wRUcoxcxqc4UE89Kcck7eRu7+9ADgojTGMZ5HtUEClmaQk4Y5BHei8kMUDjcdxGBz3pyqRCiAHdnp60AWI2Cp3GM9aqWw3XEi4PBznP6VPliu3HHoe9V7ZS885HQMMUASqdzsAOnam7isZXGTyfwpWYFTyuc+vX86juyFiYBxvxgbvftQAWSlUB3Z75zVx1WVGPVzx9arogEQUkHvxT0cxseSOOaAK8DYL55cnBxzj0qeVQRyxPYjNQ2iBZpg6ZBbI7fnT2QFm/iYYNAEUvYYz6jpQBuuCyqSAmOnSklhIIwpbHfBpbdt7TZ6htoGBxQBKvGAmcjg/Wk2gkHJPHQdOtNDAHJUHnnGM04t/Dg4HHT+dABgFBggduR15pVDBWZ8hc9BkGoeN2Vb6DIxT5CSxBGCRjIHH6UAOkTdHGudo7c8n86aF3cZJIPUYxUmdwUMcIvHGearg7/mQkAcEcGgBzY3/Kc+46flTkKnGSQxGcZPWmSAMuFIVc5JHJpy5MZKjcQe2eaAEVtrbhlm6nAHFKivlufvDoF/+vSbC06rnAGAMHvSlSGJC/icHH40ARoGBXOAO5yadaIfsrvnJYls7evNRhcI+EI2j5SAeTU8KHylUEZI5HA/GgBNzbFBPBxmq97tWBRk4JAJPXOasCTYGB+XA7VHOu54RuyGkHQc9KAJmAEQznHfAzj86ifDnAHX361OI28v5FAUZ5qtE37zspxnd0xQA26DMkUeWJcjC5wT3NT7cIwbkYIHHSoAqzXgLdY++ccmp52IATZu2kEf40AMgYuiA9Oh/wAmob8tFEyA5DEY79T0qb75yuc/nzUM4M1xEoyMNuY+lAFq3/cIdvHy7R7Z6VGQ247u3Y8VMWEMI+8Dg5yaiRSGD5yV42jjJP0oAJ2MMJLDOAeahs428pW4H8WMcD6f4028YTIqjIMmE9Oc1MqeSjEEkHjgDtQAspHmFhyc9jwaQxb3AzgdA3SmqfMGSzA9lxilTA3bwwKjOPTvQBFCfNvnyThOMn161K5VuVxuI71FaRFULE4kc5PXFPLbCwzyvGM980APOAxxkYGM8ihctgsQTk8ZpjHagPPU8LxT8mRgdwx1AHNADZgRjhlc9AxIpkZ3ucAHvn3/AAp7HDc8kHOOQDTXwMDbkPjlelAENxII43KlsgcZ5yfb9KfZxrFEu7BGNx5xk1HOT5scIyCWJJPP/wBfvVgvt4B6cAE4z9KAEJG/dyuO+OvrmnFmZiWU7T/tA0m07VY4wDkZH5nNIwweFJweSWz+VACyKEBIJ47ZxSDlNpYj1JXH6inyqYwpySfQHA/KmI+9jhVXnJJ4/WgBQSOGyF6A9fzqGNNzzSKuTnbxzn6VK7MsLs+QFGVx3wOPeo7ePbApIBLA/dwcelACglehzg4ABwetLM6xQOd24gEE/wBaVDvLAkLk8AnpUepZSNVIC7sLwMf56UAFpEEswrc7+Rxnj6UrkLIUbOO3WrATzYUDKo2rx8vIqrEN0kpMnK/dXPNAB5b3dxFFuyRlmGc4x0q2wMb8/MBzggciqliPNM0+ep2qBU8oDYAX5jznGenegCIyGUszckdQVqG0UzSzSjcedvPYetOaYrG/yhXA4B4PNS2BMMC/MuTyecf560ASIDKFT5yT06DPHJqW4eRY9rqwIGd6nJzSeS0pBBCkHOcdKbLNIXYMhfBzlOv6UAM8pXcleHYZz0J4/KpEMkSY3rIfcY/WmeYHwGOPc9vxpyxfKNsn6buaAEy8eWdCmOcYyP1qRBG21oyc4zwcZ/CmhnDMCAx6cHDfWnxxG4kSMAqzEBVbucjigD0L4a6U9yt3Jg4ICdM9a+i/hTZm38RajjkCaJM+4jH+NeZ/CbRvJgdJCHk+0LGxA67cZ/ka9w+ElqNRv9QuUAw99IOueFwo/lXfQj75nN+6fUXhyb7Po6sQfu5P5VqWK7bIM2QxG4/U81k2y+VpltADzKQnPp3/AEFbhGyzVSc+meK7jmOe8RaguladdXczDyoEaRmPHAGT/Ko/htpx0/wnpEbgmcxNf3JA/wCWszFjn/voj8KwPiOx1K2sNGgYrNqt5FZgZx8md0h/74U/nV/4p61L4f8ABd2mnExX19cR2tptOOIzubH4I351hVXM4w7m0NE2fHaHNfSPwT8PnTfCpumUiW5YflXz9oGnnUtYtLZRu8yQDAr7F8OacLDTYIlXEcaqo+tRBXaJ2uzsJCItNQDj5RXjfxNudlhcEn5iMD8a9jv222Kj2rwn4mSGWe3tweXkyR7CvSp6XZzs5L4f6B/anjdcjItoN/TvX0rcHOkW/rsAryH4MaWzNrerdRvWED6da9cJA0fA4CMQKznK8rFJWVzCdN7DIrD08nQPGiNnEV0K6SziadwcVk+O9OeCytr9FO+CTqB2rei/e5X1Intc+af+CgN/cG30O1aJDb7zIr4+Ye2a+Jnj24Kkgnsa+vP25dQjvV8OsxkWdkLjJyhHp9a+QZG8zIK8+orwq+lRo7aesSJjhvm6j8Kb8rvgZ9aC7KD/ABDuKVNpw33a5DUWTO/B6diaaXIJABBHqaViCwIOM0uMn7xPfAoAXI9z9KjVg84AJO3nBpy8g4yKWBcbmJ4Y9hVgTKAc5baaihJLMecHjNK4B/iwPekQYTDceuOlJASsrfLg/Ie1I24BlBy5PSjgDPJGMAetL0wDyx6e1SAwYGdxwR05o3FpAMhgBz9aXAbkLkDjpUUSnc7HjJ4xQA/ap7kk8YpPu45H5U/J3Z9R3oDbVYH71O4EWOOMc08rvGSB8vT3pVXepxge4ppYBOOfekAlvl55GcE4+UEdDUkRAcNggZ65qO13Q23fLcnPUVIu0PlgcdN2etAEE8itNGvcnO0jqKmkcbSy/LjtmqlsVmvpBxtTjPerb8Njbx25oAjJwM9yO5plirLbM/DEnJBp17KIrd8jaSuOTzmnooWJVPGBj5aAGKqycEYbGQR0zUN2VklhVuu4sQemAKniXknHfioMbb8DGHCdD3FAFiXa3G08844pShC/IDyOp7VHMwZlyTg8AetNwoU9VAHrmgBtlljKwIyXNOeUh+ucdeKS0j8mLAOO+KexKDrz1GScUACq8rgdRxxmo4gQrbQSGYnjOaGmYK7AgAAnPvSIrR2sa4+ZxkEjvQAqqCTk8kd6WSTCZCnGccDJxQoxgcqSeeTQ7k4VcZ9aAG4AIHQ9utOZsqSQGAI4GOKBjbn65YA4pI+ZWHQ470AK8m5TgFTjODTpHCIAWyT1zxTXCFABy5/ixzQQUVeAd3fnigBYwpVsnaMDnikQOUwOPcDj+dKXYjhjyCSucU51OcKDsYYxxQA0IU53AKQcDJFLlty529e2MUeWAeSeBjGSKUBmbauGYgfhQBDKuUWMHaCw9unNSkoWAcgcZOajG/7cu7HyKTgHaDnjtUr/ALmQ+YQGHBz0oAYpwc5z6cVWlYz3UQHPJY8jmrLEPjBAGPvAA/hVexTz5ZZCAVycP7CgC7ASx4APbn1qjeO0EpOQwY9B61diLkgrkH09u9U7xwkAdASd2fve9ADrSBVHAyQcsR61IGBl6YOSc9aeq7FJ7fl/WmRuCGDdT0BGPzzQALGZR5YUld38POaijUyXEoJyyccHp647/lU0W5BwwU4xgEjAqtZSCNpmc/Mzk4HQigC3JllChwCOAD1+maiIJYE4ODjJqWdFdCR8xJxgE1ThlW3jkkbltxGCO3agAlXz7kbvkWNSST/e9P8APrVpgQFCYUAjoQeKitoBhSwLO53ken1NStIAfugSZ+YjsPxoAjbOMIMOeCpOM+9RNujUjHzOcbulTMpjKsDweDgn9KgCZmC5JIGSB79s0ATLGUyBnA5PTNCBckYGenv9eaUuSDwVOANoIJNIyiAnacnOcnPH+NAA0ZUMd2RnqR/KhchCdwI9qDu2rnLKT8uec/jTSSSykkY6DdkUAMJaNQmQM++Pp+lNLlTgAgj7zgcc/wCRSlgsecY9e3H1/Kmoiq258kdcnt+X+eKABFEt87nJEYwPXNS5KDtuY5APAWobciSEvgh2bJIAOPepukw+UsC3rjjH5UACH5CGTHPUf/WpwXeSWUbe/OcmmOQxD9s+vf8AwqRHbHIJJ75DAeuaAGuS+F6quQ3WnCMqz5ACg9VPWhmVDhTsAIUKTwfzpA5yOjL+X8+KAK95H8mBj5iM88Hv16dqtSRqAMD5lXIxUE4MlxGpCgqC2fXFSzEkoo+YscZPT9KAIj/rAW+YEjgc+3OaZOnnGIMSxHzYJ6ip2O1toBJHHPIz+NQWu2W8mfGAnGR2oAtwMCjHBJAA254FULgfZXYb+Zf4v7v0qzC+WlyDjjkDrVTUQfNRhnYSMAjJzigC1bJ5MK5xtYfcz3oWIu5Zs88kqvQDPepsoNm4EhQAR17VErgOAFODwBt4AxnHFAFW6c4Xb8xfH3emPpV2F0hVxtQrgAHOce9UQPNv4uwVeQORV2c/Zk+ZiSMjjByKAJYozIvmRtt25zjJNRFpMj7rnrgdetShImhDRuwk4BA/lg0z51+Vc7h1DD9M0AJ9qIP7xCpHBzzj0607yUYccOeflPXikQugy0W708s9Pr9aG2KDldpPTcMY/EdaAHKsgYsxG0fwsuK0vDlut3rlpG4UIG3cHsMn+lZ6fKoC5yOoyDiuk8HW+Tf3O1vMgiIVhwMtxVwV2hPRH0D8LrVY9EtLiRsEiS5b9T/WvZfgHprPotjKw+aYNOxPPLsW/rXkVhF/ZXg26XrJFYCJf95vlHSvo74MaQLOytIyDsijVcemABXo0FuzGporHrdinnXgXHy28YUf7zdf0A/OtDU3EcAPPHpVbQUJtzMcgzMZT+J4/TFJrM4BHOFUZJrr6mJyFnD/AGp8TFuHy8Giac1xtUHmeYkAe+FU8e9XPEaC9+IemaafMmh0PT2upf8Ar4nO0ZHsgb/vqpvg/HJqFpqGs7gBqmpuUOPmMEa7F+g+U/8AfVZnhidtVvNf1qUh21HUJDHjP+pjPlx49sKT+NYw9+q320NX7sEeDfBnSmv/ABXDPtysPP419aRweVawJ0LMDXiH7P3h7yrIXLp88p3Z9q93uMGS1UdjSprqRJ6E2rHZac+leAeMJftHiG4bPyWsRJ+pr3vXZNtox9FzXz5rm7+xdSvT/rLqQhfpnArqvaPqZpanoXwXtpI/AcpZABPK7o3c12uln7ZYyx4w3DY/z9KpeBNI/snwZpdtghhEC2fU0RXX9j6vtYfuy+wk9g3I/WomveuhrVWNrTNNEb5xUviLThd6Jdx7QQEJA+lXYXXkjj6U+5kUwOpP3lIpKVncVj4C/bPuftXhvQHxFshd4mTHzj0P0r5BGFYEEsO6nrX1J+2UWtdRhtZGIVJW2jtivlxmB789iK4MXb2rsdNH4FciZAWJVgvsaiVTls8Me/tUsqgcs3btUKMGVh27VwGxIh59D6UqjkjnntRGmUzjaR1FEYBdic4HTFNAIMjOOcd84qZCAemQKiK4uQxXC7c8VKMNjk4J7UgEZlbIxgk807G5gcYz2pGjwd3OO1IeGGD7UAOLbn6YCj8qRSO568DNIoyDk4z609lYAEYK9MA85oAZIxjUtwOP1pUQBEXGSeppsw3OiEg8g8d6nUc7grBfY0AQysc8YYZ64pByT3GOopWOTjBznGB3pBuAxjGP0oAExnA544FQ3UZWIgDLyMFqVFI3EdT+YpvlM00XzZUZZu1AEmxlJI5CqBg0q5IViRngDPFIuSxXO0E96bLlFZvlYc59RigCG3VXed1H8Z698U9m8ttoX8abYp5UI4xmpplYrk/Lzu6ZzQBWvcs8UQXOTk4PSrZwBt34JHP1qCIrPOzDAGMc05ny3UZ6AnmgAbLsF/iI7etRxj/SZ2OW5wMjuO1PHyn5XOPemWP71XZurEsSaAFdiqlduMnIxROrfZX5x0A60syFSrcAg9SO1NkxM0agjcOSAKAHrGnlgdQowPSmDOC2CFzgZp3y7gOdo4zmmN2Bxt6YzQBFckJE4I4OB1zU1xlhFgKQigBeAMetQO+JYUA6tnngYFSvlpSOvfn0oAA52HC7TjpzmhXC4ZiD+tIHOBgn6e39ac2FXbz6kk4oARSMjOTz6Uu8h24PoQTjmmEkKx457nH8qlVRu4UgEgnjigCJ03gLxgc8jmlCMwGeg7Dj+Rp7hRJnjJ7cUhwquQAv97pQAKON3LcADBIGKkKmM4xtbqPxpgQsu5h8mc8Z5x0p24Hdu4x1ye340ANYKxwF+6e45zSFsbj+gz0/GkLZdSMYOB0GKJWKY/vMenIoAZagefJLgnAC+wJqYbVfkFVI3ZPGe3FVbVBJAzspId89AcgVO5xwFYDsCTxQAkzLHExOGVV6kDrTraTyrTy1RUzzkj9arXY3whVOS3y9auyDbjIwABnoPwoAihLq2BnJ59Kiv8AxgjzMsAA3A61NbsAfukdQCR+VV7hUmvIAN2VO48Dp9aAJpFAgOSM9s4/H2qJT5bYZdzk9ScCp5duOR8ozznikCBAMjap7kUARXUnlwlsgfj60sMQji4+dB7YyahuMyTRIARgkkAdB/nNXDIBGFACuOq0ANVgyOTk/NjnGaoTqRdp8gwSTuz3H41aUBAzEgt7daiYK1xGoOCoL++PagCzEpKlmA2sMAe1RBSTt4yPzqfaIk4PC9Q3H4VG8hjBxgbucjvQAx3Y4CMB2Jzio7UDLznL55Bxjp/SkuJBHA5GA208+npyKktci38s4K4weOTQAMWZge568/wCNKWEa5OHAOMdBTd+Qf7vfnnP40YIBVuRjnA6e4xQAruX+Tkqp4wc0jMSOWAz05/oaQqrEMPm9eQTTsKcIwxjOQex/GgAUZjIII+XPTFQ3JKwOSQdx/MGpGBKhiSGxyv3cj8OKilyTABgfMSCfSgCRVwgGzIA5VcEU5FDqMHvwd2MfQGmlxL8yEZbqcA0obcW24dQeQf8A69AD0TzVXevzDDnIxmjfnAK4HY9QOtDjYCc9+SRj8qTBIHPfjI/woATbujKcMvGSPm70+MNgrtIJIGA3QD2P49KaoGFwcAZ5OD+RpvlsyCQtv77Sc/l37UAMt2Vr2UEYKfLn+f8AWpSQgbKkexGPbrUNspMe4Ybe2WPH5/zqXBd0OegwpHFABKQ0chAGSuQW7f55qvp0RitTK2QWPbrUl64+zuzcMx246GnOhjto1PCgDBAFADIQV7deCQvWobpfNuoVHHzE89qswdGxtVgPlIB6/Q1UjXzNQw2RtXpyeaAL8m4q5U5XGOB09aEIR946lRnI4J9aSVgYmypGP9ng8c0wkpGVddpB5B4xxQBDp6BrmRtpyuBgHr61alXLxkAbSNrDr+tQaWWFrIyn5mJIHerCbkJ/u5AKjnFADyIZukewjnk4/X8Kj8oHO1yD3wc8U+4Ea87dq9MFcZNJFEkgwMYU/wALZ/nQAh8wBSoDtz7cU5HkJG5SFx0JyKcIyu4eYeTgB+3p601GlTeNin/cI60AOzFJHt+UMSQdwxXf+C7J30iJDGFW6u0QMOC4yOv61wauY2LfxEcoQCM+1ev+FdMeG58N2r4LB/Mfb7KT/Wt6S1uJnqV1CWsrS2ABF1fwQkH+6vzn+VfT/gCNrbw5NKGAklxEmexYgD+dfOFpD9o1nw9FkN++nuSD7DaP/Qq+ofCFtjT9LhHAMhlP/ARx+pFejh17tznnuei2ypa2agDhQAPoK4v4h6rLp/h6+liG+5dPKhQYy0rnYgH/AAIiusvZmghj7A/lXMvp/wDwkvjTw/YXFo81hDM2oXDA4RTGv7rd6/Mc4H93nit78icmQld2NDWYh8LvhbcIhQzaXpa20aoOJLl+OPUklayfD2mjRPDun2RUD7PbxxEDuwUZP55q/wDE6UarqXhbQ8mQ3ly+r3aHGfJi+4CPQsUH4VW1ReQi5Q9T61lhl7nN3LqPWxL8MtGGleHrclNrbRxiuliuBPqqxLyI+T7UW4XTdLPGFjTNUfCKPNdTXD5zIcjPpWsY6XMm9R3xCvDZ6DOVP7xl2KB6nivMtb0sLPoGl45knjVh69zXoXjJG1TXNO09fuBvPkHsK4rUZDd/FPQLVf8AlmzTN+XFJu8lH5lpWi2eqy3CWV1Hbg7QFGBWR4k05Lq4gnJIRgYnx79D+Bqn48ne1Md1E5WWFs7QeGHpSLqKazpQO44kXoOoNW4NwuZJ2kWdN18paOkzBbi3PlyqeoI7/j1rkfGnxYbQYmMQEjehqx4ihnvrQ6npoxqMC+VcWzcCcDt7N6GvF9VnXX5ZVTdHcISJbeUYdD9P61zwlzeprKNjw79qrxani6fTrwQCKY5Ei5+97ivnTucdPQjpXun7QumGzis2ZWypI3AcCvCXbqrDv1FcFZ3mzohsNbcUbauQPWocbUORtPXFWFZlPGBx3qIscEk557VgWSxj5cc880Kp3Ht7UqkjB5BPTFSKpADfrUAMJzKvOMDPJqR/kIyQKjYksDjrxmnzLlTzyRx70AOQbgPRjn8KQAb9w7UmfKjUcA9s06IYyx4oAYDnkcHPBpSqqrAvjPNOjGWzgkDsPSmN988cdfegCPy1V2JYnAxx61Lv/cj5se3emxKUU9gx3HH8qe5CgFs7j0wKAIySRkMM+gFJIGTapwQRk4xT14OSpNR7MjcQQx5xmgByfKM5zk9DTYpA00rcbR8o9qlI8sL7AtzUcLDy1wNjMeo70AEnzNkHGOcGob9ibcpuwzkdKnL+YRgdBz65qu6PJfRjI2qCxoAkJEUYUZHA5/rT5Z965yNu3setEoyR8u73BqKc+VbybGK4Un5s/lQBHphAttxOc5GfxqYMNy8Z5OSKjtE8mxj3KQ2M9O5p6qScY698CgBZW2xMAeoNRWg22yDHUdB2plwwMscGMb3x+FXM+QBgKwHHNAAzbY/u4yOaq2qkPIOuGwdvFSAlyWKfMORUdq+bickH7wA7Y4oAklOGbPPHTIpgIjI3D0pS2S+eoHXNRKSedoI7E0APIzdIRggAnmnfdIOc7h3HBqBW3XLnGCoC4J71K0W9mYjaQeM4ODQAi/dYjHfGMGpCi+WC5w2Ryc5qFj8wUMQO+QQOalVVLtuAIHI+v4UARj5sljlegB7/AJ0bxIVIbgcY/wD1Uqht2MEe+TilMeF5G3p/CCM0APlUCQFeq84zTZCoVMgMSQSKVcsFIGDjlsUI5Zh83TOM9/rQAqShUBAx7kdaVwCPrwSBjg00/NlARgdQMVJFCHkwE4HVsUAAUIDvBIXpzmoppM7nIJByQSP8KeWLyFcE+2e1QXRDx7QMggDkcdaAJAwNvDgdssMjvSyqSuUIjx2//VQ7hSBgHtz2x+FJHtXczHg4wQMZoAhaPdcwrwfmzk9aszDC5J4zgKO9RgebeRnGSgL4z8uf/rUtwmVDsxB7nnFACrgnOMBRj8vpVWDM97K7Zwo2YHQ+pqy04MJmYZHBLA1BZfJDvYFi5LcZxn/PegCyzDz2ydy9Nv8An+dNLByeFBHXA6Uhc+Wd3y5J4zgkfjSb9yMWGF460AQ25BvDLIBjoAeOvHNTSlXl6FhnoKj05B5eSPnLEj1+vtTiPNydoYjseeKAARlh97sck+n+NRxKHv5HGF2LtOSR6VYZyo2gZA69ar2RAMjdfMYnJ6AUAWJCgk2kEADPXGKh53E7cr6H/wCtT3wxYAMDnHAwfpRGpd33NgLg9f50AVrpVfYufmLAhPXFWHAQAE4CY5PeoIQZdQDYDLGPTIyefapZWHmZD5I6D2oARCoXcpK5PIINJ8vmA4zjHBXpSiMBgCdpAyAOKEQZXOBk9sH/AOvQAiNiQjnPYYzj86XzGVizZBzzSMcFdnI6Zz/PNDB8bT19fu8etADlOOFxkDOccCoIW8zUGJPyINo4/qKsrhQSwxxy3rge1VbJ2ETuVLb8nG3/AD60ATSDcxGF3H05zTNzbCB0ye3+NSxkOcAbmHf0HpimDIQ5++Tk5yOvsaAHEcA5K5x0OPzp5KxkEthc/exjmmIny+YT9QeAaZkodxLkjBBxjI60AOaREc/LhBgnPPNR/aV2Sux+Ujhf060suHkUgADpv6Z/H/61R3eXkjiPfBPegCZRsiUBcuOh6n1pVkClV3kbhuz2HtTWJPKtwpJxwf1p6IF+6NyjgZ5JpICnckSGJScAtwFFW5wF25PygdfeqylJNQBO5Qo6DPXr0FWZ4yDuXaCeCDkEc/5+tMCNG25IGQP7rU2xUl7h1JxuwCO3rTySIWfKlSOg5yPWksE2wkt8pYnnBwc0AOiAQMp5PAHb/PSmXwVIpcOGXHTuDToyoQ4OXLcYJFQXbAxhQCQzDk98+lAFuxUR2UZ9cc/ieKk2Oso8vJz29umacoBjjjUYVRz9aBuMRZcMRxz35z/SgCGV9uTIDGDySOf0P0qRTbuobcvPQrkZJ7elRlTjBQH1MRzn3pfNjH8ONo/u9aAJYYgWbymbdxgg/rUhRxuAIJH8WOvriofKDEquVbH8LEfzoWJ0O5ZmyDgDANAFmGAS3EUUjAb2ClgOnvivbvC4H/CT2wH+rtLQ42++B/SvGfDiCTxDaiYGUBt2Ca9r8AD7VrWpyr0CxwAY/P8AnXTDSLI3Z694SgF14ys4slhb6epPPd3/APsa+n/B0H+kxAD5YbcAcd2PP/oIr53+F1mL/wAZa1OOVR4rZT2+RQT+rV9P+GbLypZWI/5Zpx+f+NelSXLBHPPVkviK7CoApLEnbgdqqfDqA6jqHiHWYJJSHaPSot+QqlfmmKg+mQM/7JrP8b6sNLt727JGLaJpAMdcKTx69K6Lwk3/AAr74WfaL87riy0+bU7piMFp5Mtg+5JIpV/hUO5VPe5zf2yPXviD4m1TdmGxEekQMCSPkG+Qe3zMB/wGp7hTtLnKkn64rO8O6RLoPhywgc/6TKPtV0e7SyHe5/M07xJrB0rSzc7BLIXCRxgfeY8kfgATXVBKMbIyb5mdhrrl7eK0jOZJmAI9quaLAIbh0HAQACs/S1a91WW6PMcfypmr9tci3hvbhuAgJzUvT3Rb6lKzh+3a5qt+eQmLeM/zrzbwvP8A2p8YJrlvmihJiT8K9OjcaL4Lku5ThijzsT6npXjXhLUJNFuZLxVzdyRSSqGPVjzWNH35Sl8jSeiSOg+LuuNca1a6fatgRyB5GH8quW92tnBFNAf3Mn3l/utXmWga5qOoXN3qOp23mNK5GB2Ga27zxXDFC0eGWJhyp7V3TskodjmWup0d/qdxaXBurQeZL0khY8TL6ex9DWfqvh7SfHtqt/ZO1pqEJx5yDEsTf3XHcV5xq3xH8hxHuY7D8rr3q1o/xDtr24SeG6XT9TTgSH7kw/uuO4rzqsE3eLszqhKys9jz39obw/et4UuLS/to47uIh0uIx+7nA9D2PtXx5nYzDHzZxzX6eSazo3jjRbjTb2CEXUiHfZSkFX/2kNfnf8TPCj+EvF+o6cyFUjlYxj/ZzxXnVW3L3tzeNktDlwflO0AnHOacpEkLYwD6EdKjJGf60jE7RtORWRZMANnGDjvSIDncxB46GjBWHaOAaQkYyByOuTQAL8xPHPb0prSBZAWznrj0qVSvPOGPbtUCndIwOdvY1ACku7gnlcZz7VKG+YBTu9M0xQByT0GOaBzIMAEDBxQA4cMAegGaZJgIWDBn7AHrT2PmO3y4XtTcZKsfu44A6igBVXC89PbvSYD/ACqflHekgTtngHk0oYkMBnA9eKAEYhV5Ixx+FCt0DYOehFOch8Kq9B155pFGADu5XsO4oAjumwCPogP1qRiYowgxnHBqF3ElzGCcgHJWnuwZuDwM0APRj2I9OM81DGrSXUr9Qo29alaQBd2ccZHHpUNiSYC5OC7Fh3IoAmJRcKBsJPU1V1BsW7Ip2lmANWJP9YoGTk9c1FOpaaNcDjJPtQBOW2RjDHK8cnrUSyHJHGW7ZwKfNjYAMNzzUbED5V4BPvQBDkfbO22Nefqf89KlnMhYK3QH8qZZn7RLM/Ax8oxznFOdV84gEHI9KAHgn7w+bjuRVa0lJ8xjwSTwPSppf9U2DtIUnHc1BZI32MMcDBzx6UATO4UYBKjk45poCiJSqgsegB6n1pXDuxBIHsO340kkhEZBcDb3oAbaBiJXI4kc9f8APtUhKlQRnDDnjP8AOmWsQjtIwc56/n+NSbsDBAY9OBwaAAARjIx65HegyKxJwQOPTr6U3btVRsLbhjIxxRMh8wAHgHOSPbpQArNuY/kOMUh43Bjk44BP+NKFBYdunHelwD7+p5oAcu1QpA4wOw4pB8nI5OcdTUcjBYSmQTnoOtOwYssqkY5GBnNAClcgAgA5pWLiNlUEE85Izn3oyx/E8BicfrQC4LkkEYHHHX2oAFcRRn5iSRyTnA9qhmDt5ScuNwHHXjr05pxzhfMUqCMkDINOG0youDuGSc87RQA9iVYhmByOhprxmRfmAKqcDHIFOPReQG65IxmhCQjBscj16UAVo5h9qmIzwAvPbirzgzQsBycZHPSqVmoKNI/BJOBmpo5Pl5YoQeo5oApvvlRIcDA++BwoUe9W5lWKMgruGMYA6elQTgC7DKwZ3U9B3FWJCRFEWyzH69aAIiNhAfv1FK0vyHgAL2/CnAl2JOARwMHp+VQ3QC2sqkhzwBx1J9f1oAktWBt97HHGc4xjv2pHcFWjB+QkE7cc/jU9ouDGuOBxyeB71Hf7beRRu5Lc5OeP8igCKfKW77Dk4ztHY9qfbQCO3ABGVHJzyf8APpUcqiaVIwPkHznHA+lWJiPK2k85/E+1ADHGApxuKnJ7nNISzBs+wzmkZ1kYjaW3ZAAOc1BdSMlu5ztCk8D8v60ALYqPLaTgHeSBwfb608DPmMBg5IAzgUWyCGBF74//AF9RQrbQNuCOpHNADGBaNjnZjq3/ANcU5YxhQTkjnPH/AOukMeQzce+3kce4pG/eud2Q3p1zQA8nayHPynuW5/I0uV3AEgrjOQcDPp6Uu4bDkZJ4/wA5pkSkNzwucYHGf6GgBt2WFm0isFYgLjpnt/WlVfIhjjXvgYA9uaivCDLBGF/dls8YH/1qnMJX6gEZxnHpyKAFSR9gG4YHfO4D/P405yRC6Ebsc/MOW/A0bCFwuSQv3ev/ANemyMfKwCWJPUHNADVxGAnQkgAA0rhVbGMDoOo/WmyvtwFyobg5OKaXw/QcdV6E+tADihKDHXHDHp6VCp82/cAYCL1H+fcVYAHkArzk8EY6iqtopN1K5HXhT0H+eKAJV5cscEkgDHP41JhZMhuVJADA9+p/lTC2IwWIUkckjgDPTipopMIwQ7jj5snOO31FAEFt/wAf0m715IbnpU94CJEA5Huf1qjaB9xZQQNxYkDJA7A1fdftEHzSDDdD3xQBSvGykarzuOBg1NhkjhjAJJyTVdl3zeWeCvC7h6989+KuyqY8BX5C4ALcH8aAGsGWMOpG7BzzmoLg/wCkJuxnOFz6CrLp+5GTxu29jt4qtNGxvYm9ATj8P/rUAXEUqqnHDDtS28YW2zG/z7j8o9aa77kYOp4IXC9aEij8gEAk5Bzuwc/5xQBEC43OQobpgHaRUySFVO9G9BnnJ/Go8PuIy2Txtb1+tPAMbgFOgP3WoAd5ked33G6fMvX8qeEiUEoUPqQTUbMxcgo5O37vXP6VKXADKyPtwCwCjmgDW8NSfZbuSTA3hMZPQfSvWfhgbiOJHjiae7uZTMkI6t/dz6DgEmvOPA2iSa1eQW8Kq7TSeWob7vrkj0Ar7r+E3wTs9D0qG7cebMVDNIcEn8O30ruow5kZSlYufBTwfLpdson/AHl1I5lmbGNzsckj29PpX0BbhbaGRhgAADP0HNc34a02O2mUKuNvcV0d3t+yZYnDncc8celena2hzXvqcB4mtjrfiDQ9IdVJ1G9Uv6mCP55evbhR+OK6n4nTnUdN0bREZQmu6ivnLxn7JB87ceh2qP8AgVY/hiMar481rVY9wj0yAabBuzxNJtaQ4Pp8o/A0281L+2/ibqzx/wDHnodjHpsRByBK5EknHqFCCud+/WS6I2Xuwub2o7ZcyAd8Z9q4ae5F14mVSN0VjGWPHHmPwB+Cj/x6uyeVI9NklmbCIpZmPYAV5v4Vur6HxJfaPqUSw3s+7UraYDi4t3Py456oMKa6pNJWMYpvU9q0yFbTTEQ/exkn3qjdI01hHbJy91MEx7Z5q9fTfZbVj7Yo8PJ9s1uzVhlYIzKfqelYSlZOQ4q7SMn4t3Is/D0GmxffuXWIAf3R1rxHxXc/2Tc27oCNhAwPSvXviDONU8aCHrFZQ5/4Ea8V+JTZLnpit8LHlgvMms7yO38PaRBe6F5yAAM27nsapX2h2U/yysoC9Sab8ItVOt+C7m2D/v4mxVHVvDdzcNMGuHX8aub953IS0Rynifwhplnq1jei4ja2EmyVD0IPGa5HxzpOm6dq8AiljFvIpXEZ/iHet7xH4MIigee8kMAmUSLu6jNM8S+BdLsdS0yZpWkikzG245APUGuKf8RHTH4WeayT3omAt7hlWM5jcuQQfavP/itY32tob28Ilu4xgyfxMK+gdS0XTbeEiKPntXlPja3iEDllG5TjB9KipS5hRlY+cwjQykH8jQq7+O+a3fE+m/YL0OoBibkVkqod8AdOcivNas7M6FqIwzwOeKimTY6tkkfSp5FDAHoagfquSSM8UihrZOT+vekCbYg3+c1I+09SRk4qNn3sPQdKAF2nC+/UU5V3Hjg9iKRSVA6Nn1FNlxsUDjPaoAeSwAXvmk37nIVeQOTSkhEBP3jwMk1DGuE54LNQBY2Oq7ic+1Rlz2PWnFSMDdjA9aCmUIzjmgBqoSck446imgY749z3p0oYAHp2yc0DCrzk+g9aAIolV5nJX5lGAy/yNO2Fm34OPQUQORHJtYAOdxHX8qewUsAMgf1oAgupPLtnYjBA9alt4ylsvRuPTrUV4xIQbj8xxzznFTRyfKkYXPoT2oAiUsJSMEGmw73ui2MqPlU5zg0XShCJASCCQals9qoVUE5xyetADX+cN8uMH24pcDAwN2e+cEcU6QFVI5I69OTURbbG5cEcHHGMCgAsEVYMj+InJ9TTJW6qOT+GRTrD/UIvDkAAkcYHrSXrLbgHojH5j6fWgBl2CsQjUtub8xUohMNvt5J9+DUDATThc5ON3TP+fpU5wcrk8DJ60ARBQrA8Me4ODilnA8phgruwPTg+tCopjzu+Ycgjmo2O2dQPnkznGDxigCxgBBGCGXOMY/WkIxwoAOOSaWQlmyoPQkrkiowSW+UAKP4gM0AOO7rzk8AUFySgICY7gdeaN/y8YPUnNBYqmT1z0A/woAaWDsSCS2CV709Iyqqx4B69ajChypHUeo6D0zSvkPxhQPrQArAs+0NnjAOff3FPI55BI/zxUbu6gZb/AICSalJxjBDAjt0+lACSEn7x+U/w806Xaqn7rE5xnHSk8vYwbacEdQDimLljnPHqCen0NABlpXyfuLwPl6flUcMm95WJDbcLuPbuakRnbay/6vqcDnn6UltHtLEEEu5JzQA4ZY5AI+lR3jA2rBTggdOevanhwZACvAHBWo7zL+SDgqxA56Y60AS20IitkXvtHIP+fekRCdrhM5OAxXg+3FTTMIlAyPULnoahjTYAS/U9ODigCKVt2ooMY4PHX9KmlXaAegUYGOCfp2qHZv1HBwAi5Jyen+cVPckM7EjGB0x3+ooAbscOGGG9ARzUN25kniSNeOrbj6VOCMMTn+8Sef8A69V7fMtxIzHiMBRzQBbYCIrMBjcePRR6Ut3F58JZQSR0JHGaax2sCcnjBGen9KSQr5YBP6cH8qAKtkjsuX6kk5Azz71NKoB2ZUtjlvT3FRabnyQRngseT3/z+NSXMfJwA52854P6/wCNAC42lVZgqrwcVDeqZniSPON/IbjIHPr9KlCtuywLA5G0jAqCM+de5IVQq8An1PJ/KgCdt0cS4fjPP+AppXe/yjjvnrn6ilJBjZ++eMj/AApn+sGD1HYHpQAwx/KNu7A4GO/vS7iw4YsCchep/I0vI9wB0657d6FOAFGOPf8AxoAEQ7cEAEngnp+tMQcKvTGc5GBTmJiOWORnhaaqMsLMflP97oCKAGw/Pegvk4UYA4/Cp8hiWUkMCOTxxUVjuEUkpf7xP6dKeqqAPl5x1Hf60AOfczKAQxBwe9I2CmxASR1DUmPMZMctnFHmFN2QWGOAMHJ+nX8qAGkZdF527fuhv8ac4CoCF27uQBxwP/10xZAzbSQBjHtTo8SM5XO5uRnI447Ht0oAY7vFEXYbM5PT0H69BSWSGK0EjJ+8PzFunFJefu7GRSfmJA+7tyfYVOiEW6Rdgobb/j2oAUEFtwAbaADgVHO0aW7Ybkc5I5PanEeWwO7LNyTj/CodQBWD5TktgDHPA60AOtlC2S7lO4+3U/49alTIi2ckDkHFKYiIUVRgBfvYzUdtIu1MHGedpbp+dAFZHzfw5Pynv61dJVyrKSWIw3Oe/wDkVUjG3U492SBuJPTPJ71amJErllz0wR249O9ACSBycANiTqcVBCcag4zgBPlAzxn0qyGCYYsRkY5zVexXF7OTzggZz78j9KALrK3lyAqGJbH+T2pQyGJUVQqgjIbioroH5drLt6+3WnTyIyBmXyyc8sM0ARwQ+bIwEjIp53A5/wA81Mscx48zO3qCORVdPKZtwCjJH3WI/n0qYoquHEjqx429ePWgSFJZwQAhA98c+tTRSuFJKYcDgh85qFkbAHmHB45Gc1O3nL5eNpcjsuOfr+VNDPQfhSY7XV9PkOfPDSsxI4A2gAD8zX6MfBrXV1rwuIyVLRgA57jFfm/4BunS8s1CGPykfODncS/X9MfhX6B/s223m+Frq7kDAM3ljnjOMmvVobWOeZ6XYqVupFGePXtVjxHqKaPYz3DyLElrEZiSM8KCxAHqQDTtMiQXhBOWOXK9wM9a5b4lSPq7aVoUaAvrN6lrnI3eUPmmOD22gAn/AGsV2vTVmCV3Y2PBlvD4O8AQX96mJWhl129IzncwLhcfQ/8Ajtch4BE0fhuC4uVH23UpZNRuDnkNK24Dn0UqMe1dB8ZtR2eFG0qHCvrl7FpUSp/DACN+B1xtV+feq1ky+aoUBUXCqMdh0rmw6unJ9Tar2K/j3XF0LQkLW01zHJIomigGWEAOZXx6BNxp3jfwtF4q8MWUulX32LU49tzpeowfwwvwyccldp6f7pq4YRqWrzM43x20Qtwh5Ul+Xz68BRj3Ncfpeq/8Izq0vhG9uDBZDddaRcg4aNM/PAT0+XPA/ukelFdO6nHdDpPoz1vWSbkiIfdTBatTwOqqdTvHGEXCA+wFYl5dC3tMt/rZyWPsBWlJN/Ynw6mkA/fXIwPq3FZVJc0bLqwirO5xjubx9R1Bv+XmZip/2RwK8f8AiR/q3Ne03tr9i0uGADlU5+teKfEhgIpfYGvUpaHJLVlX9nLV1PiHUrB5Nu5dyqe9eh+N1ntZXMZKr2r5m+FniaTQvitZyklYHbym/E19YeN9PbVbJZIpMArU1ladxweh4B401eddPdGl43Dv71B4m1hmi0kPKzfvVOB9Ku+L/CQTT5ZXlLFCGKn2NL4osrGLSNMuYwDtlQn6EVwS+OJ0x+FkOoaogtHk8tuO5FeHeLNYl1jURGBsjMmOK9w8UahbRaSwQYwvSvBb2BpWaboBJn9a262Myl4q0CGbTeOZMcGvNRAYpivcdq9e1uWP7MqK+SRXner2Zt5iwO3PNedWjrc3gzFkDDHIznpUCkiQZG7HJBqaaMl85xznnpUDSE8Aj5u+OlcpsIxJxjGTSNnBBBBpZQRggcDtSBQUJJwc8UANb5TkcjGfpTEXawOd2ealGWyT1xg80zHlrjufSoAWR9xOQ2PReKWQFRGoG4YyCe1NYHP3uuADU8m3zec8DrQBCDt+9ycdAam2Y5POFGM96jVtx5+6OMinPISFTByP4s0AQu5zySccdelRSSpFEz9OMA+hqYgZ6tk9uxqG+T5YkP3WYcCgCVN0UcSEDGOeOKAxAZGByP5UjZDnA+XoBTokKqzkLnFAEDKHuU5LAc571JJywAOCD19qZCxea4bOCMD8qc2JJcbgT0OKAEvJClq/VuD+NJCCIEY8cA4JqLUP+PNvToAOOamGEhAG7dtHQ9aAE3Eg9FHao7gt5JzkA9qkZmwMMRxyMjBqOcvJJGi5IB+Y4oAWIGIZIwvv2qadVkhMYAOVwV6596ZcAKNpY4znCnjH0pdilVIUng846CgCvafLMQXXG7nPQGrMzbCSDnP44qtYqwkkz8uHPI9KmcqzAHBJ689aBIaz7VVSB8zccGmR4+2KoJIALewqRlLOPlO0DoOoptuA8srLwFIX8aBj2OAyj73T5eKZhoww5IHI570qsGJJIbnmkDDbt3HB/iPTFADk24DSZJ9qTfvdhnaB/DweKXAyPn+X+9illI+b5BnPHc8fWgBHkIbBwoI7UkaZbkAFcHp/9ensAF3HcG4HOeKbsMhLFsjrngigB7d+pz0AzSYDnBJHHLZ6U4rhw4yH7Yz0pHOwAkkHHPPXFACHpxlUJx2/WpJMCMBSMk+9MXdtzx0HBwaFkZlY4OSemKAEwdrHdgKMnHT6UW7eXaK75y3ofWmzbvs7fNuBJzk/hTydiICcKFHHPAoAb0UsF6k/5GKiEgluoS2Pl5PPSrGzKop+7nJHt6VArA3iEltuw8A89cfjQBYuVztG0HOTk01GQRv3KnHXPSi5YKy7c9M9KjRyRkg8ZoAjg4u5XcE4wAp+nrU7ndLkgY45qtaQNOXkIALSEkZ7VYOGdjxheSuOfbFAD5D5cZAy/wCvFQaWjZkd8DLE4B6U5ssC77vpnoP6U6AbLaJXIDbc7h1IPvQA9iMuD2OfQ1FPITHwPl9OPzp2SrbSvPHOMfjVa8Z2t5F3duCQe5oAk0yJhZxvgtuJPPTr/KlnYyZdhtJOQBx7VJCPIg27scDKn6VEXJT7+D6HjnHWgCQhmQkAgAAZqrb4Z5p+cFsAj1Hep2laGNsYjwMkn/PWobBPKgBG5SSc4zyP8mgBwYSZ252nn5h/k0rxsI1IIJAJAPc/zobLOgAVgvXvmnS4IHJKj09utAEYO04Cc9Bk80Fjk5BHzZ44z+dSBSqhR8qnkFuw9OaSVCJDGcqTztoAaVV2XqoHP90H69qbfFTDLgD7vHapmHO1AQdp5+tV5wRHGqjDPJ3HUdfpQA+JPLt4x0Xv2p0nzYZcbeh9aVydowuQAAV6/wAqBgsQMbO5AoAXOxNzfN8vAxk5NQHaMjlmwcAn+lK+XwN2TnuMj0pmWAHzMvUcnj9aAFUkc8lmPA6Z/OpkUMjKflXp0wcU0PuQ5wOgHp/hSQttZdynsoPTNAFS5lMscS9SHyAen41pEHzCdoVT6E5PaqT7mvFTaCQeR7Z/+tVg8ScAgnGccdvyoAIcq5ypO3GSeB+lQ3CiWRUXO7cMDHT1qyoychue5B4qqwd9RXgk47AdaALh/wBZgfNxznj8qqtHslRG+WRc8k56/WpZ1xtDZyTjJ4xUYQyEkkOgPQ4PFAEcZ3amBgjAwSPTrUz5EjMxJBI6+1QJIDe7iOcc5GRirEzeY7hl24YgDPagBsnMRL455ODz+dN01Wd7iRR0Ye/Ap1wWcbGUYwBn2wMimafIwhOOArEZ74oAszM+Y41/1gO4cZz/AJFLK7H7yNu5xjBH1pjh/tH7qQAn2xxjr+dK00jp93DA4BDYz70AQxyRyYJGPTK9PfipsRykLkFz/Cc/4UkLEBtyyFe5POPwp4kBJBDK3qy559aAHpFGdu3IPHIb/PSpxGHiKJI2Rkg7sgn1/KoVeEncSNuCpynJHrTwE8lSrDGCfl4496aA7PwbM7X6eYcMsaIcj0Gf61+mPw30+LwF8JdME5AleATOvTfI4zt+vI/KvzX+D+mnXfGmi6ez/wDH1eRxM2f4SwBP5Zr9JrISeNNWRUQpoen4RewfHGPqf0Fe1hIKWstkctV20R0Hg55f7Mu9Su+J7psj/cHQD9aw9Bf+1PineX+xlt9B03ADnrcTnPAPT5FUD6+9dJ4o1CHRtMAeaO3RVOWfhVGP6VyHwnvHvPDT6ncMTNrF/NqEjOCD5KHEeQc44VeOnNXialou3UmlHX0IPFFz/wAJB8U7OzBD23h6wLSYwQLmboPYhRn8a1bTFrK7OcIgLHPtXJeBLttQTU9cmO6XWb+W6BP/ADzB2RD6bQK19cvfMtZrePl7p1t0YngZ6n8gadNcsUuwS1Z0XhpXbTkuZCS1w7XTtzj5uQPbAwK4D4keG4fFDzW0srRFZBKsydYm6ZH1BI/Gu2ttWj8hlU4QHAx044rMvZLd5Hkd1BIGQSKL3GdZrMqzzEL0yIkH4810PilN0OhaWOVJ8x19gKxVtPM1jTLUckvuatm7l+3+J7uQfctYxEv1PWue3vxj2Lv7rZz/AIiPDgDoK8F+Jb7bS5bHRa928SEhX5rwP4sSeTpswzy3Ar06e5ySPBXl/s7VorleGV1fP45r7b8MXkfiLwhY3KkP5kSn9K+IdeBS7x04FfUv7N2rrqngWK3aQiW3cp+HalWV1cIGf8QNKdbW7VVJyp4rzLV2c+DY5Hf/AFYB5Poa9l+Kt4+m2dyYxuO018razqGo3miMu9vI3kH6E151TodMOpt694jt5LJUMm7KjIrzjU9UaZvs0Ix5hwDWr/ZaqgLsSAO5qleWHlGKdEwqt1rRasllVrMxeWZWy3oaq+ItMSSAMVOcZBArWvypZXzn2p9yxkt4Ao3Mcjaa5qi0LjueS3KkMRkrg9Kq7wpBHLdBxWtrdq0d9cIw2PurDOfPA5wK886SdlO8KSDTCQFA9+tKw/eKMZLA8UhBV89RjpQAxh8pAPJPJNGCuAT0GKGYg9D1oQZZsrwOwqUA7jzlj68bs0r7WY89cVDFnzmJzwAAfSlZcMuck9cDuaQEithWTBFICCo4xnkAmhmbgqSCOPrTCTuzg49c8UAODl3wo2Ed+5qKQM15FtBATkHNSZ3SBVBx15qK2k/0mZwONoADHpQBI7h2OScg8/4UqMqDHCnv3pisVjYHqTmmytiFirZYDOaAEsV/cOckEsSPzpwGDyB69RSwqPskePlwORTZGbIDZKk9RQBDdKHhiUqwO8YqV+GADbAOCMY7U2VRJeRKuQAN2fepJeZCGHQelAAQSQD2xyGxUaDddKV5wv5VIx+cdcnsahsU/eTSDI5wT9KAJJctI24Z+tAyiADG0jkn0pZBj5scY6DP9KbM4jiZm5A6UARaYMJIwJ5Y1JLKQ565ySKbao8cKD+HtkfjQPlJfk4GAcZzQBI0u5k3/wAQ68U2EiNQxO1WYv1NRSPlXyRkKeDjpTxEVijXC7FXp/k0ASOyq+PxwSD1pEj25bIAHTHGfypXyEGAQvXoRTckpz93jqM5z9KAFVfMOMcA+gpWfkFjjPqf8acu4csSFAJABqMhn+Yrn5s4z/h0oAU58wsPm+meaTLPkblVVIyq+v5UnBLY3H5cHjkUb9oAGSuCSRmgBwUsu4/Mxzg4FPbcQCQQegBHWmjcz7FDNkgcmkG1NoVi79M9cUASq5I5Yf4UA7lbYMjOMe3eos/w4II65zThMXUkA9O1AFa5I2lIyQWYDgnGM1cClFcZUBfbtVV8pLAMEnduxjFWmIbI2kZ4x0oARDvbBYEY53dqgBH2mQYDDaoB9s9ambKxsSTg85qCzTzbiV8hlX5ce4oAtz4lTkjjjIqi0hjg8oZ8zptPqe4/CrkMpWSRWOQRx7GqNxGWu1IBYDI+Q47UAXLdRZom3Bxzk0yP5mZiSwJ4PQe9PeNlhXK4LDnucUzy9oCjAz1ByMUARzM4tnIPB6fTpU6MqxblAIAAwcDNV5httwqrtJYfSrcS5CKBuJz0OMfhQBVYo7ISeTk5z/hUd2rzTJFnKnv7DrzUpO242SYyQSF7E+lQqN9y7/eWMbR3we9AFkriJFKqRzyDgYqFCYlLMuFycKeP/wBdSH5mGMgc4yaZL8o3ZI28fT8qAIb0kQsGXBbAznrmp3RVPlqoUAAbsdfyqGdi7xrnGTxjrx/9erEgDSNyOMZyevv60ARsqugXaVyc/N196UgyYUKRkYGfWkH7uNMscHkEn17c9qdK2wZTJbqCp9e9ADHLRAAHjd0+nb0ok++MknBz+P8AhSLzk7QOxz0/+vQSzEkAjAwCO/4igCQ4VgdwBHHpkVWaTzL0JnKoN26rMbB8lh8w/MflVexKyu8jIcscDGeBjigCZxz1LjGOAM0knzOFYAHO7PXGPWkC/OWRSQvTpT2fzCFDfvB1yMkCgCF2D7ep9QOB+tPVlRfUhuR/eNBPPOSOQe1K+AxUKemAOmaAGYzg5OCeeoIOe9PhTy22j92Sfwz/APX4qJtquPk3N9cds59KV2C5YZcjlTj7p9P5UARwkC/lZiu4cLnoe309asecWkDLgKRjI/pVexQxxsZFIJOMc9O/86fgF87R6A9KSAs/LHjIwSpJx1A/rVK0Be+cfe+buOBVrcIySG3MTgAjr2qjDKEnaTHSTPPPJpgXbzeZTydvsT0pkTGTGABxnBx1+tWp1yGYYw3T/aNZkc37lw+FbJ4I70AT2JWW+uD1yMKfTkDrTpjun2oQArHjPem6XCqqxb5W4AJ6HnvSLgHOCowWO4fxZAoAJogN5yw2AY9z6U7RtgtwHBKlskZx6VE5Lo5ZfU8jHaptMUrZqAdoOeR3NAE6MXlOwgNzjBpjuZJCp8sjnqP1pqBJZiAzLz8vufSnuso+6xA6tjnNAtxIZGTG1QzezY/rUzBzlmXOemWwc1ArSNgI+AM/w89KVlmzyQVA5460DLCTkRqfLbBIzg84pJZVYkorjPqaaHYKoyhyBxtPX0xUksxIQBFXj5mUHJqkB6b+z2sl18StAii+SZ5tkZB+6zAgH9a/UfQNIt9JsobOAYt4Fyzf3m7k/wA6/MX9miGST4r+H5Y1LLFcxsxHYZ5r9K/F2vReG/C13dyPs+QnJOMcV7FBvk5Uck1rc8b+Ofja51LUotC05lNxezC2jJAOAfvNj2GTVvxPrR8NfDyPStKIF3fKmj2IGPlUjEj/AIDcfwFedeDmuPEfiO516YbVkzBZRyDlUz88pz0zgAf/AF63INVi8Q+JZdYjP/Eu0yM2On5+6W/5ayge5woP+zWUv3tW3RGi9yNzsLWdNJsYLWL5YraFYYxn+6MCuU8X+I76ymtby32mK0JLjrl2GPy25/Op5b7cXkJygyxB5zVEJJcJ867hIclccEnqMV2xdjF6mjZeLjq1krW0m1MYKjqh9DXR+GNDn1ImV9zkjIzXnyeEr3RL6LUbJCLUuPNj6gA9vp6V9K+ErGGHTLeVPuyIGXI7EZqpRsrx2JT6Mv6I4fxM0rfdt4ixP4VPpR8y1uLr+K4lZvw6CqGmTCPTdZu8cn90prXih+yabBEOCqDP1rkjrNs0lpFI5bxC2Q2Tkivnj4vTl5baDs8mTX0Hr/CP/eNfOXxHlN54mihHKxKWNelR3OeR5D4qUJfHHpXp/wCzP4i8nXLnSGl8t7hd8eTxkV5p4yAW5B9utR/CvVW0zxlZ6lkqiSBB9KVRpaBFH1545043ukXHnR5cA5NfK93bz3Canp1vF8sbNivsPVpzqOjllwyumfrxXz5f2A0nxTqCpEMSR+YB755rzqq0udMNzzbSfDzXFkk1w+1ccis7xHNAllLDFjAB5rWvLmf7be24+VA+5V9M1x2vSGOKRTy3NVfS6JasZMVx5sAJ+bFa1ogb7K54JbAzWHp0Rltlx371vacymS1DdFlAxWM9i4nKePtDbT737TgskncjjNcNKnO7HOeueK9++J2mJqGlwogKjqGPavBruMwuyE8ocV5rR0dSA/Jg9+e/SmDBXJzmnuMkAcDpg0wtu46AGoGGTnHfrSK2I2IHzHjANAQgAsPwIpWYbcBB8vJ460ANbKw4AO/dnOe1IWONzE5PTvSM21MMdrE0mFAJBJGe/agBdxZRjAPrSFeRnlQM8Gkdgx+Q4wckGnfMhcZyoxj1NADlcKHwM9/pUKfKshUD7+BipPNZYWIYMTwAfrUcTCK3QgHLEnpyaAHKQMZQcdRUN4G8rp1xnH1qffkk9fU1FdPsVTuJ3EA96AJ35hC43DGcCq8TMJAoHA547VOjFFA+XLHjPQ1HfHycup2gcEdaAGxEvcNKrHhcfWllXc6t8pOMcjpT7QKIiqfKCepPQ0Z4dSSRzgYBoAC21wuwA9WbPWo7Rnhtc84Pp0olYLHKw4O3HsafbgGyXPBIHOaAIo8SsB0B/MVFcJldgJPIB7d6sSBYZB23dW7VAn72fB3AIS2B/nmgCYsQgRB0ABYdqibamMAEdenFSvLs6AgZ7UBV2gMM45oAhlxGPmGC/wAvI4qYAsCTt9Occ4qHYZJYxnDbiTVlgATgk8ZOTwDQBE8jo+xFJ4z8vFPLeaBjqD7GowfMl246MBwelTZMbYXvxj+tAA4woDcE/wCcVEoGQQvHapmbcM4O7PGR/hTCwEmCMnPIzQA3O5G9CMmkKj5FIBH+z2pxUMGLBt23oe4pjMMnHrg5oAlmkwvlqxx1Jz/WouhAyD15JFL5SgbVIIHJAGc05mVMLt4IzyPxoAYkYTAI3HIyQDx+tS5Y9ByPU/40xipTAUs2M9OtLEyhCSdu0+h5oAjJae/Qk4IQnI/+tUoYKoAOecFTTLZMPOADtyFUDpjqalYHIVX6f49KAEnCxxgKMkDAA6e9V9PPl2ef77E5znFOuS8UE2O+Rj0xUwRo7aJSTkLyBxmgBsWEJYtndyCGNRyhUlhwSMtjHrxUqId4AGBnPAwAKieTfdRBR3LZOB0HrQBauDyCc7cjkt261XdeQ2ASRwTkd6syOqL8x5HBB6VEydyMN2oAhmQSyxhQc5JbnjFTSBo5EWVcOMAsOD+XWoLeRWvmZuUUBVz6nr+NWZI2nnC/Nlj0PJ/xoAj1GHgSImDj5O2abb4dI/lATAbaOD/nrUk7hwRn5eQOv86hsQRbJnGdmBzjigCR5sHCkgjjHp9ahUeYd+OvIY9PbkU8KJMuw5BOSP8AEUrMwICggDuP/rUAQxnzLzgH92udwHr/APWp5fzGIdg3GAM8kU21Q/vrgDJLYyP8+9SSsMnkl25IHPH40AMLEthtoI4xQZG8pmOQxx7U5BtUbOSeduDSq4MpOCdx78YPWgCIMM7u7cdSP1FOUM5wcfL74z+I4pyIuWyBgZJxQAVdpM4QDggYyMd8UAQu2I3YZR3zgDn8eKfbxLb2WXGGfIGOufXIqO43xRoRzuYYI7ZNTMR+7AA7fw9P880ANO7DDKuTxgc4pAdjFgo9Np7/AIUgYFMAEqf7o9/0pd+7B3EMcYQigBHXbJhVyCMnmhjvfPTnIOcdOlORSRlgQWPQcY+tN53cADbnoPx60AI7l2ypJPY+v+cd6juSIlUAbSABuAwCf8inyuoII7Dt0qK6QymIEbsHbuPrx/jUATxq6W6KSwLfMynjOf8AIoX5M4wv8IIPWlnfb5Y3EhjgdeMD1H0pAeBIDgDr7VYCT/LbrwQwG4ckZ/KmaTbLseV1DIBt2t+tMvZt0e0dCwx+FTxEraRrkhiD8oHAz/8AqoAVJwyMN25h2YZwao3e5HRimFByc9/8+lW3JSbd1UDpwTmorxmFtyDxgkk8GoAlsW3KXHAYk5+g/wDr0OQytgbh1/8ArUlmP9GUEg4Vm+YYyfxqNmZwGVSQcDBHTnnirAWY7rVxnaoyefpVnTdq28PHLZ96q3h225XGV2k59KuWZLWkJ44XI/WkgEhdYWKuRkcZA/nUJiRQxDMu49d2P6U4t++4A2epPSkLxbchxgj7u3mmALCGTIJ9iGFSspmVnLlenAbpTImQsQvTrnnA+lIGiIIO3aTzxxmgCxGrgKA7BhjGGHHvT2aUQsGZiOgJqEG3RMiRdx9ARinEoFAJUnHbP5VSA+tf2MPh+b+7GsOrfI4bdjjGeB+P9K+hPj9r6tbJppYyRdGj6bj6Vg/sdww2nwesbgYzIzk7RjGP/wBZrk/jnqt1d3yx2oxLNKYxNjIiXHLfXHSvdUeWFo9jiveWpykN/PrF1NpenXDwRRgC9u4uDj/ninpx1PYe9dlZAWtrDaxIFt4lwqLwMVzvhSwttIsY7e3Xj1JyWJ6knuTXUPcQ6RZyX1xuEEeCxXnHIH+faphDlRTlctW5S/uXtoiMwEGVQRuBIyoP4c11mheG3upFwPbnpWXr/hxNH+yeJrLbmyZI9Q2/duLRyP3nplc5z7HtXrWh2KKihACODkd6ISU1dClHlGL4WQaFdwlA5aFue+QMg/pWx4Rut/hTT33AbY9hx7HFbVrahIirAHK4P41yfgC4ENrqFo/yta3BCnpwcg/qP1rrSvSa7My+0mbVjETo9hb45uZ97fQV0F/9w49KzrOMfb7KEdLeHcfqf/11b1GUqprhp7XNp72OM8QPkOT25NfOGpt/aOu6nc9QpKg17941vhY6bcynGQhrwezg26RPO33pWLV6dLSDZyy3SPIfiCCZ4YU+85x+FYbTnTY4YYTiTIwRXWeLYU+1rM3VQcVwsU5u79pv4VO1a553lOxstEfb3w41hdf8F2UivuYRBXz6gVx/jO2MHiyyJi4miePp171Q/Zv1sXWn3WnO3KHcoro/ija/Zr3SboO2EuQp47HisKq3RcHszwnxvaPa+Ix5ajEsQyB3INcJr+lytIFK8N1r1/4iWIg1OymjRmO9k+bvmuI1mxlUv/e681jTd4Iqe5wek2xgZ7dh8ynI+lE0v2ObH91w1XNQV7B47kcsDhvpWTqcoknP+0MiiWoLQ7vXb+O70W2O4ZJGK8V8W2fkahIQo5Oc5r0OG7M2jRZGSjDNcV4zUzXZlyPQAdq85rQ3vqciWx82Onc1GrEE9/rUjH5HVuTmoVAXBHJbt3rMskYnqcE46UxnVQOCcjnmiQMRlgT/AEpkm18gNg4xUARb8kA55J4/GpZflAApjKIYx156UrH5BkYOOpFAC4LE7sfQ9aaxy+MDjk57VJwSSTjHvTGGTxgKTg/lQA1sJCCfmJHFCLvhA3YIXpUdwQF47frUoTeIicgbRyaAEL5bK4BHWmPlpI16jJycnpUqqNp46iorcGS6OVICgAZoAldR5mAWG3pmkuV8yJtxwSvJPpinZw5G4deM/wAqbcfwqcsBwVH0oAfbKVswQNpYcZ6n3qMr8wwQx+nNLbjZbKTnJGAPSoySZGzheuM0AJqDA2uQ2Dg8U5AI4l3EqOgFR3kYeOOEcDcCMcbqnkHlME4JxgA0AEn90kfQdTVS1DO4zksGOSe1WGYRxn35z6Ults85yMjk9vagBJMycjABGBmlKOuQDjHH/wBalkZVYhRw3UelOcIYyMhuegoAgiLfaWIClVX+9UgKlHyDycYznP5Uy2HE0mNvzbOPanRsSD1I55OKAFQgoSp5P8/xpy89AFIPQ/8A1qQOUyADxgAe1LvLKdrDPbAzigB6kjAPQHn1pjEsSSOO3OM/lRgrjIwQcjFOkADKMZkUAUANk42hhtbOOx7U1UK9Tt5IHWk3lgT5h3DOMjilCjCkE8H29KAJOQ+dwwBwBjmmyqME4IwM46UZ2KBubI4ywpEUn5W6dchevv1oAd/yzBCkMT8wzn8OaY7Mu0Z5+8QB1p/m7d2/G09veoLqUxpvCgkqen0oAfZANE7hclySOf8AJqRsRy5AHOBjpTLT9xYwrvwxXgelKyk7d2d2CfSgBlyysu4p5oIwOO/vjpU8sgWMhgiAc54H04qtfAGKJQM5cdB2q1K/lRnPQkdaAIrbaxdlIOB1IpqFXvk4BAUnOcdT2p0e0I+0bVwCScHtTLUCW6lkU5CgKGI/OgC0TtKggKcjJz71A5fe+DuBHOf05qVpNuM8AdB61FJN5ZBznAx65/KgCLTyWlnfruc/pxUrSM1w20HOep5AA+tNtG/0UEqDnliAT+QFTjBU4bqAo3Hkc0ARTyeWC2F2nJ4zUduPLtV28seCSeAPbFPvWHkOoYDC8nHHvUm1TbqQ2xccFgeaAIrZVYNjAAG7kdqYp/iXJbnJ7mpZUADKCG7f3v8A69Q3TiC1fAyccHrjt+FADrFVSBvlLMSeuD/+ukBLB93I4HPSpHj3QRrnc3bd/n2pHyxKb+ep7CgCNnJIGAOQoGMduaXHyEJ8oxkn3zQ+DGCcqfvZ+tM4jC5yQOAQOM/WgCbG8njdu53N/wDWodtyGMDJb7xB7mnw4JBxxjcT6+lNwDJv3De2QOP19aAKjx/6bEv8XXHWrK5ZlBGMdwePeq6sWu+V3CNeHHU9c81YZXw653cBQe9AEYU8qUG05zg5/n2pp5ZVUnGcDGBn86mydpAHB4xUW9UVsD5u24Y4/rQBICYmGCBxnIHOKjMYLt1I7Ff/AK1PP3iTjd06nk0xV8yUjvjd7D8qAB48iMZwP48dxjHUVBuWe/jVQWQDPB/wqeWUTS5Vw3lrjA7VBasi3Ukudo2nH8qALEv708Nhl5wRxn6CkaRo1KAeYcgEf59qaFLtnJIzznt/nNPUjcMOB1zQBSmcb0BXk5PXr0q9c8bVRgcDBB71n58y9UKS2MD/AB6VfuVy+SCdpJ6560ANmIZ1G3HykkAioLzm2wrDBxwKncYIOzGcDnINQXu0OAMbckkYoEyaArHax7lO0DORgdzUJ/eAkjGW7c8VY8seQgJ28YwPpnFQgHzMdGIzQMiu9/2d+h7de1WLcmKyRzn5Q2e/f/PFRX/CDAPIHzH3P/1qmtW320UZIUAMR8vv2oAWNsTdNyjrx04pXMTEouc9R79KiLmG4IRdx9u9SMzNJnYq5H3s9B7ChAPi3FQSGIPTcQKFdvmypAJxkNUUJbdksMDkDb0qeTJJUYUeu3j/APXQA4yh5HCKRGB8uGyaaJMIwZDuY4I3AkU07lOchVzzhODT23MeWDH1wM1SA+/P2PvEkR+C7QFwslvcSIcn6HFY3xKut8kbE/emb6dK4X9jfxOsOj69pbkNkiVeeM4wa3vi1eGE2MaDDyyOF9ccV7dJ3imcclZlrw3J9tmATotei6XYLd5jmQPHtKMpH3t3X9P51w/gLS/s1sJpM9MnjrXrXhzTTKyZyTnJ471uloQzX+FGmnUdLvvC2oJ5jWB+xvk5M1lNny2z7D5f+A12Hwt02a28I6fFOzSywh4PNbOWVHZFJz7KKn+Hui/ZvGGp3apkx2NrESP4iZJHA/Jf1q58PZFfwTozgcvbqzBR/ESSenuTXPBcs5JeRrJ3ijo9u31HFeWT6nF4X8c3y3EgjtrnLbu2D8wP55H416VPKVUnPSvIfi1YTagttfQqw8kmKTHXB5H6/wA67aLTlyvqYyWl0et6MfNvL2ftuCL+FS6keDmjQY8aajHOZCXP41FqXRs/pXHFWVjSWrueS/Fq9EWkPGD80zbRXn+q2ws9FihCgAJzXV/EOT+0fEtpZLyE+YisHxWmEK9Aor0PhhFfM5t22eBfEOV40VYxy521xtsggCqO1d546TLj2rg2P7zFZPe5p0PWPgtrjaN4ss237Y5jscV778Uomm8Oeeg3eXIjg/jXyXoepnTXjuFOGjYEV9Uf2qnir4ZG6Q5PlAt9RWVRaXLgef8AxGjkktra5fjY6Nge9cPrjrsfavJFem+PYHufCYlRePJRi30ry3U0mubL9yhwV++a4qXw2Nqm5x91brdQzK3LEdK49Vaa7w3/ACz4r1vw54fijtZpp/mPOc1wlxaK17elFxhyRWr2IM2FvILwk/JIMjPY1yXiUsxyc56YrrriNmiLj70ZyK5fxQBIiyr0PXA6VwVFY2i7nGvL+9II4HWomcGUhQR6VZuEUnPc8Zqu0eHGPTiuY1EG8EDOQetNjUZyQRg9fWrCDKD1xzUROUwOmaAInbfKflwuemaSQhyO1BBX5uCM4xUm0O+f4agAZdyHJBz1poKD5Rww/ipyMSTjhQeoprkMx75OaAI5o2XcCcU9lzsQHKqOp7UsmXBJIG3k4oPLA9AR0yRigBVYiPgnoBn0pLckXUjnBIQDOBzxShV8vcTx16+1LESXn5DZxk46cUARspPJOCeTx0oulMcDKoAOMk4oZiTgglc8d6ZenEW0DkEdT70ATMNscSk8YGeP8KdH947mBGMj86SRcSKGJyR+lHmHHyHIzQBGADdrwMgZ7YNSTMDIc8HjGPWmRPiVc5J2844xTX3b3ZTnaaAB/uMrjocYzzTbL5VmA+Uh+eKezbAN2cY5yck02yLGHfv+UsWOeaADbtJyepLdCM0zcGVl7AZO41I0m/cBtzj5R/WmISqSZOcc5IoAjsECWrc8OxIzipQSoIwFXGBnNRQx/wCjQhV5x3I9anAUMysTjJ+X0/EUAIgVlznPJ6AHNPBCAgdscMTwaSPptLbh0HpRJtzwD1OfrQAucEnrkDng96VSYj8xyvJOajBCq4JbeT3/APr0JgDhgRjg470AKFZc4+7kDoaWI7y2QQPXP+NNyGwS2Rzk5qXZtDBSCPboaAG7N4J5yTjn0pzp8m4Hd1x3PSmqqv8AKeAMfjS7gMJt2rjqe1AEaoW6g+m08dKr3brJbsqIAfbkDJGathv3RDcZBPTrUE2WeOPcW+ZflNAE7MUZFIJxgEjPXHvTYR5xIAL8cnpjnrTnGAxTayjrtFIgCkAMwU8Mc9B+NAFe5fJjyx5fnPBAxV5ovPUg/MvBGD2rOKLJeogwcZZm+vQVfhZSWQrk4+XNAFWSVVEkZyFXJ3A1JaRskW0vw3XdxnJ7VFdQK0iyMPKj4JGM5/wq1HnygSGGTjn+eOKAGMGLErwowCT0HPaknBMUvA24ODn86RpcvtUBhkcE+lOu2K2bAhkYjjjJ5OKAFhYJaxtgkKue5BB7UyIsH64LEfKM8VPDEPKZQRggepPTrUTERSbn4X+I4wKAGXigqqnaN7gEY7+1TtHmIKcH/CoNhuLjCEDbywxnGakk+V9oOSRuJIoAVwUlYkAn25A6f0qpqA3GFBgNIR17Ac/WpwwlkCklmPygnnJ+nWonVXuokkUMQCT7UATTOHIBOSMZJpI0VG3n3Pp+FJIx87A6uCcnjFI23zNmeoCgjI+uPegBHiy2BkHcDuPGfypAgkJHAYnHTk++aUcDB5GCSTzx9fWpIADKSck9vy9aAHShQpBx+HPSolxKUYjjgkgA/l6U536BeWC4ye5/z3pmdodzwQBuPb1/KgCvaMHmnfHyqflZu+Km++cN/Gck+n50adgWhY4CsS2D1NO2hAFQ7TjG3J4oAUBTIuAeByBkZ5pGO2QqRhCRikKbnXJ2Lj7y8UsoPmMwPIOMZ7UAMR/3hblQdxxnn9KSGLfuzzk8kgDP4j2pSoByh3LgYJ6+/SkDKxkA6AnFADTj7RIQPlHAY9/6+tMtIsI7spLs3Qcjg5pZSkSb2B3MuQf8/Wn2gW3t1yMjG47ueTQQLnK9hzk+9Ise4kjoACVPTNK5QDPzAqQBnv7USyE5C8AjOCOcUFkFjGsl2zbgRksRz/nFWrpvM2sMEMOSO47mqWnlYgkr/dDd+QKt3uXIGQAqcAd6SIIbc5Mibjg5PTtUM5829CgqoJHUd6dDcRqrMVGTwG6UyBszSyEfdBI5xzUgW2ckDcMA5Iz6VXVsStn5Rgcjtk1JLjcvl5AX+KmJiUqRkjOd3pirAhuG3EHIy7YOfQVLbqUgYYx1Gc+/B/Sq2/zZ0TOVz9D7/jWlJLmMFBkkEAdMDt+NBZWLLuUruz/ESf0qwrSIAozt7HHU1XVW2KOG553HFTvEqx5LAEfxFulBAqYaU7pjnOe3J7Ch1U7Az8HqC1MV1YBkAJHVlUmnN8pQLGWOMEhQNp9OaCxH8oMPnzjqTn/Jp4jhZsDJOOy5zTZCd7BY2z3wRyakZpQ6hBtU9Nx5FAHuX7Lly1jrt06sVG0KyY6jPP0r1Hx4p1Xxdp0J+ZYozIfYk/8A1q8R+AmpG11W5QgFmAJ6g46cV6t/bkL67d3UjjaGCL64HAFezh3eByTWp6n4aCedb2mcOVLhfUDH9T+le8+CNAC2ySyLye1eGfCLwy/iDxVa3spKskBlZAc7VzhB+pNfVGmWf2eFFAxxXdLSyRktRvgaVI/FHiZON8ctiSox9wxsAfzz+VYXgT/QtGvbA8vp2o3dnjOcBZWK/wDjrCr+mzPZfEy8QdL3Qy4GeC0M3p9JKx5pv7O+JfiiyViYdRjg1WEHPO5fLkx26ovHvXCtKkl3sb7wRtyztNIV49CK5zWUt/sMkNwVUOR074NbFxdC1t927BIJ5NefeINRWR2y2cnp0rdXWpme0woIbWNBxtUCsjVZSgLHoK15GIU1y/im9NrpN1K3G1DRFXdiWeTRj+1PF1/eEZWM7VNZPipPkf8ArXSeF4Nuly3LLl5XJJNc54oJkV8/lXXUetl0Mo7XPCvG67pHx0UV57Jw9ejeLhunuh/dWvN7o+WWY9BWJoTxTGWaKBT1PNfS3wg1ETeFNS0vdysRIH4V8v8AhxvPvDMegPFe4fC7VDaauiBsCZChpy2sC7nqGr232r4esuCWFsR+VeSukn9koWwvyivcLeAy+DZUYfMEkQivEdQ3f2Wh7AHp7GvOpbyXmdMtkZM1/HYaaYg2XkrjDgalOAM7xVq8u987F2wq9BWTDPLfaw6wjChcZrW+5mStZghkHfrXHeILHyllUkhRyM16vpfh0mLfNx3JNcl420yN4nCcgHkiuWaujRHjk65JGBgHoKhHADHjFaOpWot7lk68cVmupwVPJriNkLuLuQflyKhYYG0mpiMDeflIGKaxyBx2oGQOvIzzjikVfLyDzmn7FK8gfjTEAZm6DPSoAlwNrj5QAOlQgKQM4B9TTiRsz19qXGY845HUHpQA0sYgxADZ4IPOaG3AjBAHpSSDzCCeCTwv41I25wwQHd06e9ADD+8IBPOTj8qW3Yu8o4znj06U9QdxOemc/WoLRglxMQSfmySee1ACyK0bq5OFB7CkZxLLEpB+dsn8KsNHG8a7mJJHcZ5qpbODOxYB8cDPagCdxuldsFgvA5FIvyA/JknucU0O5k2DcQB3pRncWx0yBxQA6MBWkOTwApz3464qIlwSm0DPPTtUtqBukUkt833gOnFJdx7AW5JB/P2oAinLC3c54APtntUyK0FsiHkEfdHHNQyqJQi8AZyQD1Aq1I6pt8snHTnigCuoD845z1OKhmbbG44btgdueKkjIXoc5PI5qG72kqh53MPwoAsxkscDIwOOv86TJjUBWBdjnB607zAFY7F9Mk8UjDLYOBwOSTQA1AWzuBI9RmlAXI3fMfUjtSjIUhcAZ7Y5pG/cMuOFAzj3oAcRgAA4Yjg88f4U35mBUMG9TkUpO/qwODgYHNIZioAPXGB6c0AOYk4Y5Gfypy/db5/yxSHcuw/dK5OMZ/PFObIBbHfAyBxQAhUsAQQeMY6HNJnO1mBAX0z/AEpFHQKec5wtABRWK5AP8/WgCPcHbAUOBhee3qMUxdj3yZ3LjLZ9/THpVkMkab5Pmi3Z25xk4qODaJpTsJdkHOOnPQ4oAUqWyGIwcHkdBmnS/u1BPJI4H9aAFm2qpKhiRk889qWZfKTBY5AxkdjQBVsSUuLibH+wuOgqwPvnDg88r7fjUVk4FqWC5LHd6VNG+ThjzQBVvcpGCrcdgR05q2yttVMbfcDp+FV9Qbci7jySuBt9/arTZKqhIPrnA6UARAKHXkbc9jj9KZqEwKoiEncwGCO3Wp0LMBkhVODn0/Oqsn76+RG42gtj1NAFu3Xy8KWcZPXPA/8Ar0uow+XH5inccgnLDtzSPnKBUVVPcflSzkyY2/dBAOO9AENsm8hgQ27lmGc0MTIuMZ5A+bgkZ7U2wX9yTzuC4yenXnnvUwYs7ALhQcDnA/WgBs3yrgNtYk449PSo1H+m7zj5RgbueOvSrCx5lGSMKMkselQWp87zWYfKzEDnng/l+tADmUsS7gJyMBeOajEJEnbHU4+ntT8B5AQ2TksAM0MCpDLyT8uc9/50AAYSvtx8gwvy9/y5oy3lKu7IfP1ApkjBCQMhtvbGelO8vAUEgKMAknPb3oAYeANoHPVT6fQ0X7g28m0gbxg/4Yp7sHUhSOnGaqXaB2ii8vknv7e1AFiGM/Z48ttwvGad824yd93BNK8Z34HGOhBOBx+Xemx4A6lcZ5x1NADXGc5jAJHIAOMfhTWySoZtoUAFgP8APenHcTk5HG3C9cU3cd5Y/TB6cUACkLAMYPUcCmO33CGB3DkY7f5FPmCh0DMQMgEjsMU3z95JwAW6bR+Q/SgCC/8AmVQDlicY9Mfyq5IAhChsADHzD/PvVSQK9xbIAe7NkdOf/rVMZRngDBJ7dTQAYJTO7ad2fmGOaiuJmAYhQWVcAj3/AMmpTsEYQDA65A9qqXkmAiAcZ3ZHtQBLaJtTc4DRINoUjqakjfzF2E7pOm7/ABp3mJHbo2Nny5xySSaijYHln4Veo6E5/nQBWvH2spVcbTgkip7JGMef753cj0qLUQNiEk+3r+NWLYYhTnGFGP5mlYCATeVlQCW+7jrz7U4Zgtj8pbJ4Pt3ppJVo224H3iSMUjuVjy3II555pkDQnmzCUEA4BCju1Wg7qCME5+XI7+4qrbvGrLu4BORxn2qy1ykb+Xnfj0FBZI52Lt5I5BBHX3piMGGCvPpgYNPmJk6qMHgHH9adCVI8gY8wfxYoAF8wR4RAFPGAT+fFNeORNo3KMnAYLnNIUdersFB5IpzqjLh5GUk8c9PegAuYnUqyy7TkHKgZPFMklwqCSQkYxjPWmF4j8u/JPoM5pxkxIwCEAdyMZNAHV/D3XT4f1xpk5DwsuSSAMc/ia7/4dvc+MvE0FtGDIpkHyj+LmvGY3ZTuGE+g5NfVH7Iel2Fuz6hebUd9yxu3Y4xXoYaT+EwqJbn1t8FfC4srS61BiPnxbJgdk6n8yfyr1Ce7EYAAGB6muN+Hd4kHgqIQ4Z45HQgHoc5/rUlxa3N+czzvt6eXEcD8a9WppJrsc8dVcq+KfE8GieLfDOuGXfDbXDWN2B0WGcBdx7YDhDzWV8VPFQ8P3ukeIILdpl0xpNOvD0xby42v34DBCfqfStK68D2mqWt3aXQBt7iJo3UEk4Ix/n6VU8NWMfifwZHp2p5nuo5JNF1AtxuZMhWI9WGD/wACrgre61UXodENVylP+07/AFxwqL5aMvLk9u1Yuq2n2NSJGEkmcV0HgJpbbRZdJuvmv9Hmk06Zsff2H5G5H8SFTSz6NHJqDz3G0IR8qnv7muncysetzN+7P6V558UL4x6Otup+aVtuK9AuW+WvLvGoOpeJrG0U5VDuIregryTfQzlsQW9kbHRYIwMfLk1xHiUbIZCcCvSNXGyMIOwxXm/itNsTljnile7uKx4froErX0h7tgGvKfEU3k5iX7zHFes6uv8AokrD/lpMa8l1OI3OtTEj5UOBU09bscuxc0RRbxovevQPDN+ba5hkBwUYHNefWjYcV12kThBuPAAzQxo+sfArx6t4buf4iSevuK8U1iJl0u5gRMOkrqT+Nd1+z9r7X8V1bS/Krcx/SsrW9OW1v9XVuQlwx5964o6TkdD+FHhN7pTwszykqp9ap6PfQW2rsExwMmuh8dybY229K8wtLphqT4YjjrVXMz0u+8Sq6eWj4HQgVgavc+ZaEKC24gdazLeUeYDnNWbiYSPBGeFLZzWMjRHFeMtJNtIsxGCw5xXKAKBvx2xivTvHEcdykccaliq5Jrz2SJCh9c4rhaNzOGWiYHqecUzrg9B0qYptJz34qLbtbB4x3pAQuPmzncucGokiG9zn7vvUkvX5PXpTUByUI+Y8kioAQ8Lzkk9Ae9OG4EHJJPBFAQuAM8r706MYUfLk9MGgBkrHgg56fL0HWnFlIwOM9x3psmUcbjnHY+tOXDZJOMdgKAERcqMEMP8A69MsSYreQryWbGO9SKBlcfKM5J7cU1QfIQkAEgnH1oAIpAAxDYLdiMU1X/08ZGN65H4GnhAuQFPXv0pgX/TE4JbDHPPSgCU5iXrkgYHrTY2LRMTx1GB3pGZhGADnnJNKG2Iq8Zb1HFADbbCee53EbsKc+1WEfMTHgkDBqtb4e2k5BJYkEdqki4hLFuRg89TQBXgHl3LArjBGPcHtU0r7SME/L24x+tNiXfdrn5RjsMZ59Kc+4uWC/LzQAzaJGBIKgc8EY/SopXD3UYGcDLZzx+NTAqVbI2n+6c1WSNvtCu4J+U5X6nigCaNCw6gMRjHUCpHYRbQO3U0kAWPcQGIzwKDEoZjuG3BOKAFJJYfL6cDoabu2SgjhiM5ApYl8wHC5PY//AKqfI29yOTt7ZHpQBG20ltyljtz1pBHl8sDjIwF7D3Ip4OMFvpxxS5G3fnnHPI5oAJWaRMBvTigOAnHIHXJ7/rTELyMGLEAHJ7Yp8aBFBJwBxkd8n2oAFYqOFGB6Dn8acqbW+fngc7gcU1jnCf5601RhDk4wDznoKAE3AsrLkA9+aLJd7zORlh8oz0BxUb/MpA4GAOvX2pdOO2EFicsWbbkUAS+aQv38MBk/XP61HNKPLJIznPHccVIuFYlRkDhRUF0CLcgew3Z96AHogitwBkkDGSKkUrGCQCVxwemTUqrtTP3VXsR0qFPndj0+YfdPIoAqyHMsQB2kt90jsKvsT0YDPpVPaJr5T0KLnd7k1ek+T+MkkADJ46570ANP7pQrEk564NQW436nKSM7VAycHBqyrBS2fmzzkCoLJkNxcOrDJfGcgDp16UATqqqzZByuBjGaQmOLjLZzznnHGe9I0qrG5OQTkDHOfpUdxOqxlxkhMnGOR2oAXShi3y4Chs5OMHGaWQgbQG5xk0ttuW2RcqfQHFMdSjH+E5BA6DP9aAFdmEbMMgcDn060yyBW2hDtsDEuBjr3p9w3lWLFwSZAxHY+nUUyFStrGhXBCD7tADtpKhSMAg89D+GKGdQcemeOpqTcqqrMDuJPbkgfSow+XPybmVfyzQAxcYD7iygdAOvvz0pqsQMvnBzjJpzqXK5OcHJ5/wAaV0Dh8HaCAmPUUAIgAmDEFsehwP8ACq8rFruABj1LEdwvTNWiCzPnKHJwRxiq8XGoM2cFUyQKAJWlwspY7e/y8VHGm+PgkccY7/jTnYhGDZcgjp79KADs4X5QeT1NACMH35IDE8/T2pVXlSxzgdOopCN6Bnwe6jPfNRr8hwpZiWx7CgBUGZmLdCcYY5H609fnwSpGOg9voaZkIWZtxJ/Wn4YRZQYOT16UARQndqmB0SPnPr3p5JyfvLj5c4/Wm2RLXM0rAk9OBwOfWnM2WZtoGW6ge1AAuY2JHPAABqhcYe7Xpzydvqash2kZApPzA8nnHpVSFMXYTBDBwD+FQBqTLuhC4G1mznp0/pUMIDYQsAO/Pcj3qSfDRxgZJcbufrUMYxNlVyOTjHSrAq3WC6xBcdAcGrjHAEa5wcndjFVGYy3ynaRt5OTVty2dgBOFGe/WgCmzbz8wPGPl9Kbe5Yqp6E8VOBv8xlz0JHp1qB/mljT/AJ5gnPeoIJmQGMquSzEYA6kCoYlwcE455APSpcFZO4KjAwetRQlo255AOcH+dAFmNXhG3bgHnBp4ZoZvMDMDyCaUyhkBD/K3HXGKW7xJbBfT5jgdassmKjy1beCRz1qs8glm3gNIfQUIyLHHwc46AZ5/zimqzbztQLg/eJz+lAEjFnHyR49dx6flTFY+UnmOFJHQDGeaJEK7Xd2UHovTPvSKY8gKhl9GNBA9ECuCqMT1z2Fe/wDwd8SDTPCyqRKNpP3YywJz7Cvn7cUwrsSeoVe1dNoniuex0prBZGKNJkIDXRRnyyuKSuj9Gv2e/E41rTtQtt52sPMVGUjDDhhg+xBr05bpYZdhbk/pXzz+zeJ9C8B6Nq9yGAnvJUO487MKvU/jX0CtiZLx2wSoPJNe225RjJ9TktZtGk1yscYOfmxXPaTbS2XxFuoPuWmu2fmrk8LdQ45HuUI/74rZJigcCQ73zwvtWH45updLttL18HadIvY7l8nH7k/JIM/7rk/hWM488Wi4OzG61croHxNjkCeXb+IbASAqvH2qDIcfUoR/3xVTxFcTXIwp8tQe3U1e+NfkWnhkatHIpn0S9j1SJAeXiPEi/ipeuJvvFB10Y0yBrmJjnf0UDqMVFCXNBFzVme93L7FJbgYrzDTT/ani6+uj92L5VrvvEl0LPS7iUnBCHmuI8F2xXTprhh80zk1209ISl8jmlukS6uGYtXmvjHKWtw57Ka9L1fIRucV5Z49fbp0oH8Xy1nfQ06nkOtpssbQY++5avNtXtRDfTEDG45r1TxahSSyhAxhckfhXnHiFMXTVFJ3iOW5hRHbJ9DW1BO5RIkOTIQPwrDPD5rT8OuLjUDIfuRjA+tE3ZBFXPafh34kTwrq2mgjIchCBXeeIoRca3qxVcJMokANeGaVcm71MTKflh4U+9e66ferq5tpsh3e32N9RXNGNrSNW+h4T8QICGkiUdOprySVfK1BABgHgmvePiTpx86UgYrxvWLEW0Im/iU5p9SBPN8grk4J7VNFPm/i3HPGcViG7NxOrH7tWLa4J1BCeBisJ7GkTT1Ate3Uo6BVwK8+1CE295KjDHP512iTtLJN82F3VyWtri+J6nPSuaS0NOplXH31xxgVCR82KmnYHJxxULdV44PesgK0qjc3HOcgUq88nrT5FCOxOTiq7sSmR8uagsfE7AnaRyadwGOTz2FMtn+cbT36U5h+84Pck0ANuB8pYnbn0p+Ap+9kGmum5wBjBHOelPK/INuGYUAJKAobPRV456mkdcKg4X5RxSThjA2R8xGcilfiJBwR6n0oAbuDlh94E9jxUCj/TY1BONp5z2zU+8BQpBHrUNtl75mIJ2pgbTwM0ATlRkE/KAetI4+5hhkDNI7BSyksD1HfFNlYNGdw6g4x1PFACw8WSYyc9Ae/NSK+0MvY88Z4NCx/ux0UKueKYCAuCATjj1oAdbAyXWSMYQHANK7Bg6jhs5X3pIConmbIAUDnB9Peo93mSB+Nmcg56UAMBzGW6kA/KKigUvPL6ABee1TFBI20AlehORTbZCfMYhQdxzjPNAEki7IQAwJ9Mc5qVVJAJOO+M80kkZQg5+bjdmjcZOCc478UAIUdN2MjtnHWo1HG1gy/UVKxwoJHIP5/lTVy8g75PUcgUAJhNq7gSeSOlSMqkBiM9BgmkbIT5hnHQ5pBhwCc+pwc0ADLjIC5DLjpnFKcbjsIJ5HA71HgEn5hkn+KkbJzksgwF4/OgCQnG0Biew54NIPusOQzD0pXkVkUqCp/iOOPakRixySDnvmgCG4l2x5HJ5PB9Kl2glFYZbAGRkZNRTOPJG1cP9xj9TUmWWTr8q56Dr+RoAVvlkbBGSSQOtV7sDMcfGWZQfUYyalZWUMTnjtjP86h2tNdxBAWcbm5PGMemaANEIfICADjmqiHypWBGdo69Me9TwsBKVLb16Edyap36MRu2jb3wOozjigCewAHmydC2T8xqZXLRM/yjacDdwM1BGpa3A6fT9aWFd8Pl4I4yQKAHytsQDGMkfNUWnDZb4wNpcscEZPP50533kgkjA4IPoKmtiq2qRrkRqMg55z60ARStliQxGMYDH/GopgxiwAA7jbx6E8/pUsh3SqT8wHvURbzLhG68l8DsOgoAsFiIkULkDhdtNZyJWG48njt7VPIw+Y9N+Dg5qsQyzByc9+P/AK1AEeoOvkBOemz5mx35q0qKu3J27AADj/Cq15lrmEbR98cZx+v1qe5G8YHKdMk5oAYfn+cZ2gEg9c1G5BXaQSCep64HTrUh5yoIUY6k/wCNJ8iIx2kcHAPr+NADZCBuHQ4z7YNLhg6DqATgZ4xSx4yVYnOPvZ2jApgbau9WBGO3+NACSKGDfK2Dzxxn60y0CPPO5bgDaOO3pTkQIzMDzwOefwptsT5MjA8SN81AC4EkjsxOGboR1GO1IxITauV6kbTnFO3NiIM2QM4DY701dwdgx44HBzmgBZFKNyMAYGPX60udigR4Dnls/wANKVAYsp9ck5/Dikj43AAkrjOR+fSgBI13Kw4C5AwO9PBBhOTwWyfQAVFG5kYnAx6dqWcKYiTnbswSOetADLBfKtWAByzYOepHWn4C555PbrxTQoit1A+fgsT1yTwKjc5G3OflxgdKABGEcjOy/MuO/QVBZ/vL0s3OSTz9DUm790QrEYBPPIqK0cRtEenc8ZyKggtTsxbPAGQACf8APFRQvuTHJ4IGTip533R/OoyKoPJ+4CAjjjJoAntMTzTTMxB4A49aldz5pJy3Jx74pLGPbCCP4vm/pUdy7Hy4uhxzgfpVgSRp5OWDBkHHeqcCGaaRiB1xirE86rale56sOlQWkZZQ2D0JyDigsc4YZL+/SlJHk7yvHXH8qScBlVeQRx161E8v7goTuPbNBBasUdidoDKPXgVakUiEkKQAxO79KitikMB3v8xUKo7g0i3BIZY1Zs8ls8ChAJExKEqpKg8Z4pQGXYQdgx0UcD2zRAxjkCysPkyOD0NOeIMN7Njbzsz+tBZDIF8zcFJPqf8APFOZwVyp8tD3HXFDL+8K4zG3IZh2pC4PblRw2OKAEZhHGCrYU85J5Nej/Af4X3nxN8WWltDEFgSTLyEZAxyT+ArzCZy3Ct9PcV9qf8E9tRsr6TxDp8m37baxJIuRyUYkE/mFrelFSkkRJ2Vz6cu/Bll4U+GUGnWiEQ6ftYEckn+I/iTWpoevDUtKtJ9/JQKxbjkcH+Wa6DVoEm0e5gkKkSRlcE8HI61434Tub6Se90dVMTo5dC31w2P0/Ovfik6Vuxxfav3O/wBS8S2OlsXeQOy9FXkmue1rxDfeLNNurGO2KWlxE0TGTuCMVK+gw2YBmbzJieWc9PwqwjR28DiIAE8DPFYlmT8P9LTxToyP4kuGu3tWfSblJXPO0YU49wR/31VHwa8djpN7oYIjuNIunsm4G5kU5jbj1Qr+VWNDnax8e3Ont/x6a9aiSNj0FzFwfxK7T/wGqPjCJvD/AI+sNWmJistatTbXBUcLPECyk/Vdw6fw1yw9yo49zd+9G56z8Qr0RaM0QPzSsFApmjWottMhjHHy5rN8bSfbNcsLMcjduIroI4QsYBOABjmvRl7tOK7nItZNnP6yvmOf7q15R43b7Vf2lmvG+TJ+gr1bXGwzIpry26iF54qkd+Vt4+PY1zVHaDZpBXkeb+MEB1l1/wCeaYrzTxGmZcivT/ERFxqN/IBld23NebeIFw1VSVopBPVnH3zmGNiPvHgVe02T+zrDP8b1TuI/tN8kfVV5NDymW9jhHKpyaym7ysVHa53Hh5/JgUdzya9Y8B6sReW0LE7ScfnXjekzcAV3PhrUGtruFw2NrA5rVIk634g6ZlpCFyTXz/4sgISeLHOK+ofFEH23S1nXksmc/hXz74p00GeQdc5zWEtGUeY2sf7pWP0qeaURzw4x6VIYfIaSIj7rGqkg3Kzn+E5FZTRUWWIpMSSrjPNY2uqu8E8N6VoRy4uSR0Zc1V1aATwM38Q5Brma0NepgBBI2AM+1QSoTIOg56VLnHcgio5QuB71zmhXuATkA4+hqvgDqf8A69WnC8nriqy4GeDxyKliZJGVQNnA9MdTT0GzJ6moV3ebnaPqKsR5KucZPWkMYqFySVxzT3QpIMjGeaUtkbh1HvUfzMTkk44zQAk2SwHRQM5PShSZApJ5A69aZdSkj1I4HPHNDSJGoUjGMe1AEDSqkzR4AJX72eT9KW2IxI4LAMeKfex/JuAUnBwMU20bMK5xk9vSgB8MZTcc84zTLh9tuxwSf5c1KjylzuOQQBjHHTrVe8G2AsWUcjkfUUAWGkxHGoXORzjmkjXJ3d+2BUke14wW5B6ZqnmSCQ8kE9M9KAJYxlZQPmDNgDPNId3lrzsU5G3uaVojDaquctnLD1OKeoAtzkYyRgenvQBDMzkEhhtAzg96fAm+OIMu0AZOcdajuH8uNsg52nqMCrKqVhjycjjOCPyoAY4O8Fs+o7ZoUEDdnIOOTilkPP8Ae4xnvUeSW5IIA4WgCXOYydpLDimxFSuGGMZPBz3oJ4bjHZiACDxTcKdu3G4YJ5x/OgB7bQ2ck/hSBMHJb24HNCkOQHTaMeg9adLH5rBEACqcncRz6daAI5ORt6EAk5PNAXbGRtIGMjApwIikCZBI4xzQI8l84GBwQevvQA3AXkgt2AxTVY8NyFx0Jx1+tO80GQAjfkdeDmmu2fkK/IDxkdvWgBuDNMpwERfm44z6e1SB1JKgg9BxTICDcSFRlQoU9eT+FOWQhhuHIJwMigB0hQqME5z2zioLXP2iZvl2p8p6A8CnzfKMMAASBuzzx1qOyO2FiuNrEtnPP40AWmXa2Msc9zggVXvmU2rKox8uSzHqfappDlgMjJwcMR0qtfl1iZAuOMDt3HNAE6jbaRs+Seo3A81Kf3KknIJAAzg5pcNLCgKZcdTiosL5oPBUZ4/rQBXuF8uDAYZ29+oJ4xVuO4EUcZZcqOD6cVUnzNLEn3cuBkewzVy7bcgLk/KAMH86AI7iMB2YklgN20cZptmwmJcgjOMY4wB2xUsxPy4UYxj7vUZqOycYmCnAVjx05oAfKF5ZiGKgk8n8qSJFllRSQWwDx1/OhmeZUXaykgFmH68daTdhQw4PJBoAJ2E15blSQqKcj15qVSxl2AHecA+30qG2IMksYAdlAwMdPX3qQk71Ge5JyfT1oAZhd3XGwk4b/wCvSNtjQDA25HBOCe/NKzGRFiH38Ak46An3605QoLAZAz97G2gBuEVSWOODkn09qQIw4LbeBwo701wTIS2OFAHHA9elB5A2g8t8xOOnSgAaQJC779wyc/gMVHar/oyknLMGbJ9qbKwWAhsAKAowepzUrr+5RenygAg/pQAhwHDkEFsAL6HimqAHODgBSRt60McFU5XqAfxpMbVAx7EjHU9qAHMxk2Rr3wSenFI8mI9gy2fvZxk8cZ704lldTu5OMnIzimNtkRtw5A5GOKAFA4RdpKleccYyaiuf3cckaHKqAOuRj2/KpdwdtqlgOAMfrUFym3y14ILYZvX2oAkVgkCgtxwGwce9ErKkpHHXJXFOKfvZCy/KHyf9n/PFQZZ3UdeBy3PJPSgCK6JjiVWbLHAINSWiDyA2BuPp2HSodRDecFB7+vU1bA8mLaSDgYx6YFADYSfJbzCNwOACfpVXUU8vaMDJ546VPbgmNRncxOTn61FqGZbiPGeuKAJVTaifMeMLg9qfI4admBwSOMjgetOGUiLMCVUbgKYjp5h3DKdTjr0oIK11mOIAgZbtT7YB7XHIPTBHv2plxuuJEAHB6/SnxsIpcbdq9OP5igBtwc3KqQPc+9RQ5kkJIzg8euamussrEYbA64qO2Gckcf0oAtiESQ/P90Hv1+tTfZxwyHB7Z9u9VVLRgbsnfx16nHWh55I1IU4wO/UUAPkgU+YWwzsdw9M0ecjKrsPmHUdajiTBDEfe5Zu4NGXaU4AxnI9BQAszl9rvlE6Y60zoDlfl/hUdTT5cg5kfkchRxzUUhbBDn5gOT6UFkUi7mJP0Hvivff2IfFX/AAjXx70u0f8A1WrxS2UowCOV3L+qj868BZt3zLgMf5V6x+y7YyyfF/w7egHbb30QyD0yf/r1tTb5lYh7H6uTrBFbEsCcDAB714x4p1BvDvjqK/QBYJ+W56Z4P+NeqahIzRAR/MSMnJrzb4h6A+p6f5zOFaA7yF67T1r3qTs7ProcctjU+0G5kJU7yO46VZttLD5ebJOM4qDwtqlo3h61ZSvm7NjseuRx0/CprjW1WTCrvPpjpUNNOw7md44sfsGjW2uRRf6Rotwl+oHdFOJF/FC1X/if4fg8ceEbqxtZV3SSRX9nIOwY845HYt+dOvrh7mxlSZSYpYyjDpwRgj8jWD8PNTlfw6baUFptDnewlA5Zo/8AlmT9RsP51zVla010NqbveJ1lh/xNPGk8/wB5IRgGuqvpFSI5A4rmvBUG/wC2XbdZHODWpqUxkUxr+Jrvq/Fbsc0drnN6jcebO5/h9a4OzG2DUr5gDvZsH2Fdj4hlFlYTPnBCnH1rl9Ti+weDXYjDMnT1JrirPRR7m9Nbs8xv42WxdyPmdixNebeIAA9er61D/okcecELzXlHij5Lnb7Gt1sZs5KP9zFcXDfhVTTwSWmb7zn9Kt6mD/Z0cY/ibmqyv5YUY6VhHV3NPI6PTJMYx1rqIb7yYAF4kbgVx2kSjgnpXS6Iv9oagrf8s0P51vEzZ7j4c3aj4YjSWTLqvINeXeLrBba7kyuRmvS/BbAxyQHoV4rnvH2lc7scD0FZTWpSPnrW7cxao5Iwrjise9iKQsMda7LxbaYuYZMYGcGua1OLI+WsJFowVYhI2H8Jwalv42+zgg9uacsQTeh6NyPaq19dhbcJnkcVzM13MNv9Y2PTFRNINnI5zxUjEb2P4VAwJT6GuZmhE0h2YGPvZ4qJifMAxwB+tPYqDj+lJg7zz16VLAQbhjjnOfwqeIYQjG3I5OaYq5POalUBjj14FICOQg/KAKaAWRONuc8mnSrsfORjpmlJZgigjHAzQBWlAaREUgjf6c8CkkJaYgt/wGpI0LXh6gqnYdaYgDy7sfM3AwOaAIZneQ5I+UdBinWi/wCiqTywzkdKJ1MaZDcZySTSxMFso2JyD2/rQAu4KFUEBs5Pf8KhudhtwqqDyMkZOOakMY37tp5JIx0xUUhAkj/iyw4z9360AXSTGUXoFx+NVbwszliQSvO057dqsTMfMwTz2z6ZprFcMNobII/SgAmB8iIrnB56U5gQhzwc9DTY5d9rHu6dPm4pIzkkEfLnpQBC+WRABuLHHPPGeasNKBu4/PNRsQHiXGcZ4GDkCnrGu8k5A4AyOtACEZOeDknjFNGflJBB9jjFOYkLgYc8g9M9aSMbSeDg5OVGcflQAI6iAs6gsegPrnrRnrnI6n0p0kmzy0PzDIOWpVK7umxTxxQA0OcHK/U9/wBKZMSZcAlgB1//AF1KXXltq5JI9TUY+8OcbjjnjpQA7OABypPsaYyNuZiMjOQzc9BT5AI0DH5ifvH0H4U1MsN4+6Ox5xzQA1gW2rnk8EYxj86JCNxfOSvYdOtOZivG4HqfTNNdQhycMRjoP8KAEtQ5ErdRuwWxngUu1i24sCwA/D86IEC26AODuBJHpz+ZqZjhdqkHgnDf/XoApXEjQI7YBfk8D9asQKvkquCFxwDmq9yh2xBjyzAZHH44q3NI0caoAQ2QQQKBIjOEzucqAc5zz096gmUy7cbsF1AAPI79qkVs9MMPc+p96RCs90uOFA3frigZZlbEixouMeg9utRsfnYAE8DoeP1pz/NKDkMBux0P+TQ0ncfLwScdhQBDGga9j55wTg59fSp5mLSbRyCSOnWoLVQty2MNtQchfx9amfIAY8Zx0HcCgBZWWaMgKSucE596j09SFuGwSpJGccn/AOtTwxSLJO4hui9TSaXj7P3G4kbuuOaAJAjEJ1GCwx1psgUv5eM7R0z6+1PmkEMeFIzx8n8qY2FZiMDbydw68UAQWpzDKxYBnckL2GKmZfkTqF5yDwPypkWYrBOMt5eTuOMfnUzsdqgAAMwXI7n/ADxQAwnCuylQpbgjjp+lMwscPHzA9dooBKBtuTtzgjikVzk45w3X/wDVQA6JAwznIUk7SM1GC0m7IJPJzQQFic7gxIJ6dKYBtQKRgjB6cn60ARXw3RRKSdzOOlWZh++HzbSOR/LNRSjzbqCPoN2/8MVNNMomxwQFyWFADWY5LDGAep60w4+fcO4469qU7WY/xtkH6DHahuYyFOCQepoAadpR9w+bacEcFc0KpWHJXlsbcdePpTtvyFc7enI5BpkKgtuLZbJY+woAfEoJ3cjOT9eKqSbRcQnd8qjJqeRMMC3HHAzxUcW2S8lyuf4KCCSRiqMccOOucD60ikNlMjr+dPZhuIxlev8A9amIPN3gAqwUgntmgsqOfNu0VckLjOTmrcoEp8xgQdvOO2TVSEA3DNweDj+VWro7SRkjdyMew70EEcTgMGx8uetRFd90AASVXJHQ5qa3UEnKnjoBxRZYlmmlYnOcKPU1ADrg4CxBsA/dGPzpgQhVDZwwPPSpVmDSuxwWHQbailmMkkZYEkZyCMACrLIoTunOAXUHgn86RiHmHc8GktXCq5BAHNKzL5qlVwD3HU0EDpQDbZOAcZwtMtwRH9wsDx1okcBWjHf5QamjTYiNgDB70AKE86QKBnb1HtTzOBkksNo6EZPNG1Qc5+cknAz+dRTzGVACccjGf50FkjXSxqAI1J6Bj2zTCXmR40QDjJC8A0zyQAofk5xyP1pZiwbgbFxz9KCBVCwAhFyzHqTTJE2EHcW4LMTSiISOoRgT6noBRtDgopVSDzQBWmO5ckfN1ODXvn7MtlJHr2hyxqQVvUlkf23YArwS4PJ6cnp7V9Wfs56X5Wi2Vwo/e48/gddoyB+ldVD4rsmW1j7quppEgVxjPbmuY1KCfUleKT/VOCrYPUGulluke2Rtw+ZQVJHUGs2d1D4HXPY161znPM/BoOma5e6JMTksWjJ7lev5jmu/h0sgfcCe7Vx/i5U0PXLLWI15LAsAOTj/ABH8q7r+1o/JWbcCGG5fpiuip71prqZx00LMlqrW6g7QAOM9TXnV3qq+EPiJHcO/l6frNsYZmI+UTRZZT+K5H4CuuvPEKOu0cqR2rz3x3o7eLdNayVmjbeJElHVCD/gSPxrLk5lZlqVnc9k8PQm20aBcYyMmm3UgMpx0qwk/k2ioB91Bg1l3b+XEW6kmhu7bFY5fxe32preyQ/NPKAQPSs74lyrZ6fZafGAWkkAx7Cr0f+meL4d3SFCwHvWF46uftHimKPHEMW8Z9TXJL3qqXY3WkGzjddZim3HzYryLxeu26T1Jr2DVFEdvPKeWxXkniqLLxSE5LNXUtznOQuxmBB3DVlTtsPvWrenCD/erGvuCTWK2Zoy/ZXbBVjU/MxxXo/heMQRxgDnua8m02Yi9T2r1Pw3cltnWrTEet+F5zFNG3Tsa0fGdqksAbrkVzFnMyQwohwZCOfSuv1NBLpaeZ8xVcZolqNHgPji02wjaOQ1cjfW37pT0NekeL4lmgn4xtbiuF1OMCFSOwrnktDRbnG6qvl4Ycba5W/mDXmQcr6V0PiW6MUOAOtccZNsmDyc5zXDUZrEuhcsTnimPkPgDNLnfx0yKRx0BJwaxLKzhhIVPy47U0ttO4DJPtSyKoLYzTGYq+ByPegCZQcLu4x1qUdMkYx+lRRncM/3jipXY9MkYGRilcCByWJBxyQfwpWOVXaOBzxSlME/4UFvmI9QaTAhgbDyH8M+vFRSuVcspIKk8+lSQEyNOTxjpj6VGQyAtngdqQDLhh5R3gEYOAP609JCtmikgtt4GOtI4DRknrznipC4aIsRwAMAUAMhyo5wDzjimA4vY1yCc9foKfGwjJOM4G78aIcGWBuedxOaAJWP7zgHnv6UycCPsOQckY9KUgqQc1A6hA4yfmyevSgCysQSKPIDHGeP60hQxqcDPvxUkP7s4HIXpmoEbedh568nmgCGIk3LDjCqTjsMn3qyQ+MEgk/McCmQkRSSkjOWA447U+6mVWywzu5OAOPpQAwoQQOO3UkZpsI6HGQR14z1pyw+YQASAcnrSFvI+UE8HH6UAOHTkfOMgKMjP50KxjkHB9ckY6D1FNjywXGMtjk/n/SldsBdxyWyc7R1oARd8hHQHgc0BSB0zyc5GP1p5y7KvHOWB9MU2OMum0H7x5z+dAAu4RyYXhfm4AIpRvwA3XqxPQcdMGmtMzRjb8u4fWpZWaRQHYnAyOaAIlj2na20jHGOBVeeXEUhjG3JxuwDg1ZWMMhZeeuc8fyqncMAyQPkpvGcHr+NAFlFaNYlyGYKOQfT61I6lNoZiQV547k8inSblOM/Lt4HpmosB7gKc479qAILj5nhGeAxIFXSjSnBUdO/NZ09wDdqCPkRd2ABnmrySgkLt6rjOaAK0JLNLuBGBjOc5/wAiiyVWkeQAFR0IHoP88028TJAX5d4xx+f9KkhdlhOTgMAQF7f5xQBI2eBjH15pkhXZgZMoXIVRjg1KVZXG5ssORgcU5423FvlPGMHpx7UAQwAF5m4xkgEDjt3p7bGLFR3yQOT7VFpziS33EYJ549zU7qQgL4brztwetAENy5WNzgE4PX16A1KihbdcLtPXJHOegNQXUqjMeCQW2H6davHMceMnCquKAIhAolIPzbcZBOelV5mcW744Zug+pqzIhSVlY8lv4Txiqt2gLIo+VAR069aALXlkER/TKkbfrUe13LFsZBLLgYNPkysiKMdc+namQsZCVBzg9xj+VAEf3pCQcLnaSB/hTlA8ssoAyT15zTYVMkmVO05Jb3oP72NA3GQOhzQAMm5SNwAICg/55pmR5qKuADkHkjAH6VJNJgA4BQHhTUUah1UnJYD6CgBsPF9K237iDBPr/k09w3nk+4yT2X0xSWzfvrmRucOFwOOOtKOSGJP3gR37UAJJzvA92XOM5pPmMYzlcqOvuaVgDuc9CucDjrmmpukkUMxLbwD6YoAeoztLfIecY5qJF555Qjjn1qad8beBzkDjpmkjVjIVUgBeelAESr87qAeo2gDio7As0csn8eTnHUVIF35Ys3U9OtOtB5dm8nU4LfrQBEGI+VQMEE8cnmpHxGvyFtxXJUt1A6802OE+ao4I681FKzABeNwyD3BzQBHpwIZznHy5H0qxeJlFk/iHSobOEDEh5HTb9eK0J4/9GYjAJTHT/PpQBQWY+QSQSR1b8aWzk2Qsy4yOemepqGfdGqx5+9xmrGRGhBGVztx+HFJEDGcAtj5cnPHFF0CsLseG4Uj+Ypxj52g4J4J9qiuVItyxYnLCmA6FFjh59sio1wznC8HnHU1JCQsXTJ9/p/8AWqOEhWbcM4GOKgB10UMkQQ/d5OB371MzFIQx6Z/GqcUfmzFSeCcflWiFMm5ycDOSgHBNWBHxcPkHGSAGPUe9V7gMJI4jjap4NSSMV5IBCjGPXNNkTbdImSSq5yaAJDk/N04IC9c1BIzOQG4yckGp5cKowMgHbgmljZc7VQHcMksMkfSgBvyxRgKpAIzn2pjq20spCoD1FPkfj5hn5T0qDaVCqGPBIwRxTQCXI4yx6AYxX3F+zHZQiy8OiRVMUwVDkcYMbZzXwxIhTaufvV92/s+T/Z/BOiXm0E28tqduOuXVT+jGuqgrtryJl0PoTwvIZNAitZ8Pd6bI9jKevzRsVz+KgH8am1GZ0bCMijGaxdVv/wCyfF94Ik2pqNit08an5RNE3lM3/Ahs/wC+ayptVabcrAjAxxXpwd4pmElZ2LXiQQ6pod0shMsoXKbRjkf5/Wsnwb4nGo6QtlHb7ri3Oz5uTt7f4VcVMxwAEgynr6cVi2UY8P8AjuGK2AEd2NpHpu5/mK6oe9Fx+Zk9Hc7tLFxAC6hWP6Gq06ragP8A6xzxg1ZvHvERh5iHGcZBpvhnT2udTWS4k8wKGIAHtj+tJaasNz//2Q=="/>
  <p:tag name="MMPROD_11587LOGO" val="/9j/4AAQSkZJRgABAQAAAQABAAD/2wBDAAMCAgMCAgMDAwMEAwMEBQgFBQQEBQoHBwYIDAoMDAsKCwsNDhIQDQ4RDgsLEBYQERMUFRUVDA8XGBYUGBIUFRT/2wBDAQMEBAUEBQkFBQkUDQsNFBQUFBQUFBQUFBQUFBQUFBQUFBQUFBQUFBQUFBQUFBQUFBQUFBQUFBQUFBQUFBQUFBT/wAARCABqAY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koAWiiigAooooAKKKKACiiigAooooAKKKKACiiigAooooAKKKKACiiigAooooAKKKKACiiigAooooAKKKKACiiigAooooAKKKKACiiigAooooAKKKKACiiigAopM1Xu7qCxt3nuJUghT7zu21RQBNTqbTs0AZ39s2Q1UaZ9ri+3+V532fd8+zON1XhwTXKHVdTPj86f/YJ/sr7Fv/tvzV+/v/1O3r711Z71Ulyowp1OfmJKKZVe0vLe9gSa3lSeF/uyI29ak3LdFFFABRRRQAUUUUAFFFFABRRRQAUUUUAFFFFABRRRQAUUUUAFFFFABRRRQAUUUUAFFFFABRRRQAUUUUAFFFFABRRRQAUUUUAFFFFABRRRQAUh6UtFADBxVTU9NtdYtHtb23iurZx88UyblardFFxNcxwb+IdV8N6l4hvvFFxpemeFIdhsLrzirjj5/NzwOa6zTtRttUs4bq1mWe3lXdFKjbldfWsbx54F0j4i+HZ9F1qJprKV0c7G2Mrr0YGvEfGXx1/4Uv420b4faRoKy6PbRW8IdpW80q/HyeuK9Ghhnjfco/H+h4GKxn9lvnxEv3X/AJNzS/Q9FXRvHp+M7aidWt/+EI+zbP7Px+837P8A4r+KvRL++ttLs57u8mjt7WFN0kzttVF9a+dR8OvieP2hD4ibUZT4ZM/nbvtfyfZ9n+p8n+9nvSeC/jx/wu7xlrPgHWfDywaTcxXEJdXbzQicfP6Zrvr4CdXlnCcZRhGPNy9P/tjzMNmkaEpUqsJRlOUuXm+1/wDansKeItV8U6t4fvPDM+mal4Tn8031z5m5/wDY2Y4rqtN0q10izW1s7eK2tk4SKFNir+FYngbwHpXw50CHRtFjaGxjdn2u25izHk5rpQT83INeJUceblh8J9Nh4z5ear8X9bEw6UtMp1ZHaLRXmv7Q/wAUB8FPgt4v8aBYXudJsXkt45fuPMflhQ/8DdK+L/2P/wDgoZ47+Mvxz0jwV43sdGtdP1W3m+zTWVu8L+cib0++/wDsPQB+jVFMooAfRXzz488WfHey/aH8P6T4Y8K6ZffCqZ7f+0dXmdRPCP8Alts+f/2SvNviR+1t408I/t0+Ffg5ZW2mN4Y1P7GJZpYXNyPNR3fD7/8AYoA+z6KZRQA+imVieMPF+j+BPDGp+INevYtL0bTIWubq8m+5Eg/ioA3qK83+CHxw8NfH3wfL4m8JtdT6Kt7NZJcXUPlea8eNzKp6rzXkv7VnxJ/aC8EeKdLh+Engqx8S6A+nPNfXV0m/ypg/3Pvp/BQB9RUV+Wvwz/bx/af+NFzqdv4H8FaB4hn09Ee7SG0dPK3/AHPvzV+kXw7v9d1TwH4eu/E1omn+IZ7GF9RtU+5FcbBvUf8AAqAOooplFAD6K+Qf+CgP7VHjD9mHQvB194Tt9MuG1e5uYLgajC7/AHERk2bGH9+vqTwtqcuseGdIv7jZ595aRTsE+5uZA9AG1RTKKAH0UyvP/jz421D4bfBjxj4p0pIZNT0fTJr23W5Xcm9EyN1AHodFfOn7Dnx68R/tFfBZ/FXieKyh1FdTmstmnxMibU2ev+/X0RQA+imb6KAH0V89eKPFnx3tP2ktI0bRPC2l3XwgkaH7brbsn2lPk/e8b/7/APsV9BUAPoplFAD6KZT6ACiiigAooooAKKKKACiiigDI1i8vrKKFrGz+3SPKiOhk2bUz8z1k/wBua6fG0mmtov8AxIltPOXVfN6y5+5srq+TTcGnGS/lMJU5S+0eSeAPHHjfXZvGC634XOnf2a7/ANmA7l+1/f8Al/2uifOP79effs9+NPFPxM8a6m/jPw9Cx0+Lfb3c2n+U9tNv/wBSjn8/wr6RvLmGxheeeZIIU+88jbVUV84/FeH4q3Xxj0qXwnJcv4ePleW9syfZ/wDb86vdwUqdf2sFGMeb7Xax8hmdGphPYVpzlV5JfD/Nzf8AyJ9K7FyrY6Divmn4/wDjXxV8L/GunHwdoVuiaiu+4vIdPDvcy7/9W7j/ADzXR/8ADTtlJ8X/APhB10i4B+0fYftu4Y87/c/u+9YHwkh+K1r8XtVl8Wtdf8I9+98x7l0+z/7Hk+1bYLCzwc5Vq8Y/DzcsvtGWY5hSzGMKGFlL4uXmj9k7zx9468b6JJ4QTQ/C51P+0nQany3+jfc+X/Z6v85/uV2Met64fGq6adGzoRs/O/tTzv8Altu/1ez6c10FrdW9/Ck1vKk0L/ddG3K1T89jXhTqRty8p9XChK/N7W5m6NeXl5FM19YixdJnjRPND70B+V/+BVrHrS4ozzWJ2x90+B/+CuPxFOjfCLw54Ltpf9L17UftMqbsfuYf/s3Q/wDAa+Yv2iNK0z9nT4tfATxX4dv7G6/svQ9N+3SafcJN/pNs/wC+37P76PXsX7Wnws8TftM/t0+F/DFx4f1tPAenJDp9xqyWjpD5f+uuXSb7v+xVT9r3/gm74V+Gnwgk8QfDDTPEOqa7DfQpcWby/a3e2f5H2Iif7lI1O7/4Kg/G/wASeF/B3w90bwbrN1pEXih3uJ7vT5vKklgTy9ib1/gPm1458ZLH4jfs5/tIfCLwJF8VfFOu6LcPYTf6VfOn37nZMj7Pvp/v1f8Ajp8KPiZ8b/2Tvgh4gsPCurXPibwik2manpE9s6XhRHREm8l/ndP3Kf8Afdcb+0N8QfFnxL/au+DOueL/AAPd+AJ2OnQ2+l6g++ZkW9y83+wm/wC5QB7j+0N8R/FWjf8ABSX4ceHbHxNq1loFxLpv2jTILt1tpg7vv3p9ysH45/8AKWv4ff72m/8Aomat79oX4e+KNV/4KUfDjxBZeHdUu9Bt5dN83VIbRntodjvv3vSfGf4d+KNU/wCCongPxFa+HdUuvD0DWHnapBau1sm2Gb77/dFAHCftH/HC7+In7ZOq+AvFfxS1L4Y/DLQne3ebTJ3hBkSDf8+z7zO7/wAddN+wP8ftevviv8RPhjdeNrvx74Xs7K7vdD1a7leR9kMm0Ojv8+xlcfL2rH+Nvw/134D/ALcuofFDVPh1f/EHwBre+Z1srEXi73h2Omzojq/9+vX/ANjuf4o+O/EnjfxZ4k8B6V4F8Fva3EOh2SeHYbHUHDyfIm9E3uiJx/tvQB8nfBA/EX42fCD41axqHxa8X2SeEbRNQhsk1F3S4dPOf53+/s+T+Cu/8O654t+O3/BNHxrqHiDxnqzz+EdRuXR/O3vqNskKbLa5f+NP33/jiUn7Hvwv8ZeH/gL+0vY6n4V1jTrrU9G2WMF1Yuj3L7Ln7n9+u0/Zd+DvjTUv+Ce3xc8GSeHb3TvEmqXN4LSw1GJ4XlPkw4+/67KAOr/4JNeAZ7T4Wah4yPiLUp7K+uJrBPD0j/6Hbujo3np/tvn9a+6fEf8AyANU/wCvSX/0A18Uf8Ev9c1/w34D1f4a+IfBOv8Ah290q4m1L+0NUtnhgl811XyU3/xpX2vryNJoWoqi73a3k2j/AIDQSfmb/wAEjblbPxL8XJ2+5FawSP8AhJMa8j0f4zTfHrxF8SfEPxF+Omq/Du5tFeTw3pFldvDDM53lIURP4E2In9/569+/4JZ/DPxN4U8R/FNfEnhvVtChvoII4n1G0eHzf3k2dm+vHvh1ovif9j/xf8TvD/ij4MX/AI4udTXZoOoDSVvrZZkd/Jm3uj/I+9N/+5QUeofAv9s7xu/7CnxM8Q6jqrav4u8J3MOn2OrXXzzf6RsRHf8Avum9/wAq5HwL8Evjj8Q/2etC+MHgn4leL9b8f6jqDn+yTqeyDyUd035d/wDY/wDH69q8PfBf4rfF79iPx9pHi/QdH0LxfrzJdaVpGn6TDprhIXR0WZE/jco/3/UV4d4J+O3xq+H/AOztofwd8E/DnxfonxB06/fOpnTN8YheZ3KfOn3/AJ6AN7/gphqHijUfgP8AA+78aWCaf4tkNydTtd67EufITf8AcrnfiPd+P/2b/wBor4OS6f8AE3xFrw8SWunXN3BfXP7jY8iQvD5P3PK2fcruP+CgXwy+JviP4EfBOy1TTtQ8Y+MbRbl9Zn0uz80pM8KZ4T/vj/gFJ+2R8OfF2v8Ax6+AN7pvhvVtSs7HTNOS7ntbR3S2dLpN+9/4KBkn7SXibxxrf/BRXRPAWjePfEPhXR9TSwhZNMvHRIt8L73RPub6b+xf4v8AF/gj9tjx58Lr7xlrPiXw1p6X6eXq9w8zu8Lpsm+f7j1t/FrwB4n1D/gqL4Q8RW/h3U5/D0TWG/VEtXa2TZC/8f3RUfwB+HXinTv+ClPxJ1y+8O6taaDdyap5WqTWjpazBymzY9BB5v8ADeTx/wDtwfEj4uaxqXxK8Q+F7Tw5BNNpOn6RcPDAnzv5KbP7mxPn/jrsP2evjr4p+Ln7DPxw0rxZqk2tal4d06SGLULl98zwzQvsR3/j2bHri/hr/wAJ1+w/8R/i/pGq/DjxF4ktfEdvNbaRqGkWjywv87+S+/8AufP/AL9d5+zL+zz40+Hv7Efxqn1zQ72y1/xXau1lpDw5uWRINqZT/bd3+Sgoyv2cvizqvwV/4Jo+L/FGhSeTrMesz29pcbd/kyTPDHv/AOAZP5V5vrmhfErwP+yv4U/aDtfi74sfxLqep7ZrKe+d4ER3dE/3/uf7nz1678FP2fvF/jr/AIJv+MPBH9i32l+KpNWmvbTTtQie2eV0eF9vz/39j/nXjeu+I/iL41/ZV8K/s+Wfwp8WR+JtL1XfNcz2LJAyI7ui/wDfb/8AjlAz1L9sz9pnxp4v+EXwJtNB1i58PXfjWxS81SfTJXheZ/kh2b0/g3u77PYVgfEGDx/8Av2wvhN8Ov8AhZ/inxD4ee5011S9vn3ujzfOj7Pvpv8A79db+1v+yh4/0v4S/AybwpokvifVfBFilnqNlp673R/km3on8ab0dPxFeYfFjx74o+I37dHwe1/xV4Ou/AtzcXOlpbaTqMoebZ5/3nx9zc+8UAezfFv4jeK9P/4KheEfDNn4m1aDw9LJYebpMV3Its++B9+U+7XB/tD/ABxuviT+2XrfgTxb8UdT+GHwz0F3tnm0y5eDfMkO/wDg++7u9d78W/h74o1D/gqL4O8R23h3VJ9Biaw3amlpI1smyF9/z/dFcl8ZvAWu/AD9uPV/ibq3w3v/AIheANbLzFbKxF4u+WHY6bP76un8frQQXP2Hf2iPGk3jL4s/D6w8VXPxGstL0m/1Dwxe3r+c8zwvsTZv+fY+9PkrxD4a+NfEHxli1r+3fjrr3g341Jqif2dBruqTWGkun8afInyP/sfJX1x+yZN8ZvG918RvFc/gvQ/AGmSWFzD4WtW8P29pdNcyfPDvfajtGnyb9/36+Xfivrnjb4y+Bta8P/Ej4IaxdfGr+0E/szxBougfZkSH5N6TbP8AXfx/99pQWfq38ILbxXa/DLw5B44vbLUPFkVqiahe2Lb4bhwfvp/vLXcV4v8Asj+CPFHw5/Zz8D+HvGLSP4isrPZcrLL5jwrvdo4S3fYmxPwr2iggKKKKACiiigAooooAKKKKAEHSmMaeOlZWt6SmtadLZvcXFqj7P31tKUkHzdmpoiR53410e2+NMXiPwXqGn6rpNpZSwsuo7Nkdw/3/AN3/AHsV3PhPwzB4R8O2Gj27SSW9lAkMbytudgvHP5VuKgA4pcVrKtKUfZfZOWnhoxqe1l8R4uniPwT/AMNBton/AAjP/FWfZ/P/ALY+z/L9z1/3P4q9L8X+G7fxj4a1DRrppUt72JoXkhbY6g+lZpuNW/4WG0J0KD+xfsO/+2/MXzfO3/6nbjPvXVjHQZIzV16l5QlHpH+a/wDwxy4TDrkqwl9qUvs8v/7X+I8w8F6Tb/BePw54L0+w1XVbO6aZjqOzfHbn7/7w/wAOc16iCeSBmkdQ4AJ4rO0TR10bTY7JLm4uhEMCa6kLyN9WrOpP2vvS+I6qFD6v+7h8P5GrT6ZT6yO0KZT6KAPn/wDa1/Zdf9prwnpllY+Kb3wlrGlXDz2l9au+xt4w6OiOmeleP+Fv2EvGfif40eF/iB8YfiRB4zm8OJCljZ6fYeSJfJ+dPMf/AH/n/wBrvX3BRQAyin0UAMop9FADKKfRQAUyn0UAFFFFADKfRRQAyin0UAMop9FADKKfRQAyin0UAfOv7XP7K8/7SmhaMNK8W33g/X9GleS0vrZ3MUu/G9JUR0z9xea8v8DfsMeLtZ+O+ifFD4vfESDxnqmiLCLG20+w8iNvJ+5v/H5v9qvtqigBlFPooAZT6KKACiiigAooooAKKKKACiiigAooooAKKKKACkpaKAMUadL/AG79u+33P2fyPJ+x5Xyd+/O//e7Vr4pc+1OoIjHlExRS0UFhRRRQAUUUUAFFFFABRRRQAUUUUAFFFFABRRRQAUUUUAFFFFABRRRQAUUUUAFFFFABRRRQAUUUUAFFFFABRRRQAUUUUAFFFFABRRRQAUUUUAFFFFABRRRQAUUUUAFFFFABRRRQAUUUUAFFFFABRRRQAUUUUAFFFFABRRRQAUUUUAFFFFABRRRQAUUUUAFFFFABRRRQAUUUUAFFFFABRRRQAUUUUAFFFFABRRRQAUUUUAf/2Q=="/>
  <p:tag name="MMPROD_THEME_BG_IMAGE" val=""/>
  <p:tag name="MMPROD_TAG_VCONFIG" val="PD94bWwgdmVyc2lvbj0iMS4wIj8+DQo8Y29uZmlndXJhdGlvbj4NCgk8Y29sb3JzPg0KCQk8dWljb2xvciBuYW1lPSJwcmltYXJ5IiB2YWx1ZT0iMHgwMDg1RDUiLz4NCgkJPHVpY29sb3IgbmFtZT0iZ2xvdyIgdmFsdWU9IjB4RkZGRjAwIi8+DQoJCTx1aWNvbG9yIG5hbWU9InRleHQiIHZhbHVlPSIweEZGRkZGRiIvPg0KCQk8dWljb2xvciBuYW1lPSJsaWdodCIgdmFsdWU9IjB4NEU1RDYwIi8+DQoJCTx1aWNvbG9yIG5hbWU9InNoYWRvdyIgdmFsdWU9IjB4MDAwMDAwIi8+DQoJCTx1aWNvbG9yIG5hbWU9ImJhY2tncm91bmQiIHZhbHVlPSIweDgwODA4MCIvPg0KCTwvY29sb3JzPg0KCTxsYXlvdXQ+DQoJCTx1aXNob3cgbmFtZT0icHJlc2VudGF0aW9udGl0bGUiIHZhbHVlPSJ0cnVlIi8+DQoJCTx1aXNob3cgbmFtZT0icHJlc2VudGVycGhvdG8iIHZhbHVlPSJ0cnVlIi8+DQoJCTx1aXNob3cgbmFtZT0icHJlc2VudGVybmFtZSIgdmFsdWU9InRydWUiLz4NCgkJPHVpc2hvdyBuYW1lPSJwcmVzZW50ZXJ0aXRsZSIgdmFsdWU9InRydWUiLz4NCgkJPHVpc2hvdyBuYW1lPSJwcmVzZW50ZXJlbWFpbCIgdmFsdWU9InRydWUiLz4NCgkJPHVpc2hvdyBuYW1lPSJwcmVzZW50ZXJiaW8iIHZhbHVlPSJ0cnVlIi8+DQoJCTx1aXNob3cgbmFtZT0iY29tcGFueWxvZ28iIHZhbHVlPSJ0cnVlIi8+DQoJCTx1aXNob3cgbmFtZT0ic2lkZWJhciIgdmFsdWU9InRydWUiLz4NCgkJPHVpc2hvdyBuYW1lPSJvdXRsaW5lIiB2YWx1ZT0idHJ1ZSIvPg0KCQk8dWlzaG93IG5hbWU9InRodW1ibmFpbCIgdmFsdWU9InRydWUiLz4NCgkJPHVpc2hvdyBuYW1lPSJub3RlcyIgdmFsdWU9InRydWUiLz4NCgkJPHVpc2hvdyBuYW1lPSJzZWFyY2giIHZhbHVlPSJ0cnVlIi8+DQoJCTx1aXNob3cgbmFtZT0iYXR0YWNobWVudHMiIHZhbHVlPSJ0cnVlIi8+DQoJCTx1aXNob3cgbmFtZT0idXRpbHMiIHZhbHVlPSJ0cnVlIi8+DQoJCTx1aXNob3cgbmFtZT0idm9sdW1lIiB2YWx1ZT0idHJ1ZSIvPg0KCQk8dWlzaG93IG5hbWU9InBsYXliYXIiIHZhbHVlPSJ0cnVlIi8+DQoJCTx1aXNob3cgbmFtZT0idGFsa2luZ2hlYWQiIHZhbHVlPSJ0cnVlIi8+DQoJCTx1aXNob3cgbmFtZT0ic2lkZWJhcm9ucmlnaHQiIHZhbHVlPSJ0cnVlIi8+DQoJCTx1aXNob3cgbmFtZT0idmlld2NoYW5nZSIgdmFsdWU9InRydWUiLz4NCgkJPHVpc2hvdyBuYW1lPSJpbml0aWFsZGlzcGxheW1vZGVpc25vcm1hbCIgdmFsdWU9InRydWUiLz4NCgkJPHVpcmVwbGFjZSBuYW1lPSJsb2dvIiB2YWx1ZT0iIi8+DQoJCTx1aXJlcGxhY2UgbmFtZT0iYmdpbWFnZSIgdmFsdWU9IiIvPg0KCQk8dWlyZXBsYWNlIG5hbWU9ImluaXRpYWx0YWIiIHZhbHVlPSJvdXRsaW5lIi8+DQoJCTx1aXNob3cgbmFtZT0icXVpeiIgdmFsdWU9InRydWUiLz4NCgkJPHVpc2hvdyBuYW1lPSJhbHdheXNTY3J1bmNoIiB2YWx1ZT0iZmFsc2UiLz4NCgk8L2xheW91dD4NCgk8YnJhbmRpbmcv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mI3hBOyYjeEE7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
  <p:tag name="MMPROD_UIDATA" val="&lt;database version=&quot;7.0&quot;&gt;&lt;object type=&quot;1&quot; unique_id=&quot;10001&quot;&gt;&lt;property id=&quot;20139&quot; value=&quot;%n. %s&quot;/&gt;&lt;property id=&quot;20141&quot; value=&quot;Serial Bus Applications&quot;/&gt;&lt;property id=&quot;20144&quot; value=&quot;1&quot;/&gt;&lt;property id=&quot;20146&quot; value=&quot;0&quot;/&gt;&lt;property id=&quot;20147&quot; value=&quot;0&quot;/&gt;&lt;property id=&quot;20148&quot; value=&quot;5&quot;/&gt;&lt;property id=&quot;20184&quot; value=&quot;7&quot;/&gt;&lt;property id=&quot;20193&quot; value=&quot;-1&quot;/&gt;&lt;property id=&quot;20221&quot; value=&quot;C:\data\ms\word\Bio &amp;amp; Pics\&quot;/&gt;&lt;property id=&quot;20225&quot; value=&quot;C:\data\ms\word\Lincoln\Lincoln Plus\Apps Quick Fact Sheet\&quot;/&gt;&lt;property id=&quot;20226&quot; value=&quot;C:\data\ms\word\Jackal\Education Program\Professor Slide-set\Using Oscilloscopes.pptx&quot;/&gt;&lt;object type=&quot;8&quot; unique_id=&quot;10002&quot;&gt;&lt;/object&gt;&lt;object type=&quot;2&quot; unique_id=&quot;10003&quot;&gt;&lt;object type=&quot;3&quot; unique_id=&quot;10004&quot;&gt;&lt;property id=&quot;20148&quot; value=&quot;5&quot;/&gt;&lt;property id=&quot;20300&quot; value=&quot;Slide 1 - &amp;quot;Oscilloscope Fundamentals&amp;#x0D;&amp;#x0A;&amp;quot;&quot;/&gt;&lt;property id=&quot;20307&quot; value=&quot;256&quot;/&gt;&lt;/object&gt;&lt;object type=&quot;3&quot; unique_id=&quot;10005&quot;&gt;&lt;property id=&quot;20148&quot; value=&quot;5&quot;/&gt;&lt;property id=&quot;20300&quot; value=&quot;Slide 2 - &amp;quot;Agenda&amp;quot;&quot;/&gt;&lt;property id=&quot;20307&quot; value=&quot;317&quot;/&gt;&lt;/object&gt;&lt;object type=&quot;3&quot; unique_id=&quot;12764&quot;&gt;&lt;property id=&quot;20148&quot; value=&quot;5&quot;/&gt;&lt;property id=&quot;20300&quot; value=&quot;Slide 29 - &amp;quot;Questions and Answers&amp;quot;&quot;/&gt;&lt;property id=&quot;20307&quot; value=&quot;390&quot;/&gt;&lt;/object&gt;&lt;object type=&quot;3&quot; unique_id=&quot;12807&quot;&gt;&lt;property id=&quot;20148&quot; value=&quot;5&quot;/&gt;&lt;property id=&quot;20300&quot; value=&quot;Slide 3 - &amp;quot;What is an oscilloscope?&amp;quot;&quot;/&gt;&lt;property id=&quot;20307&quot; value=&quot;391&quot;/&gt;&lt;/object&gt;&lt;object type=&quot;3&quot; unique_id=&quot;12890&quot;&gt;&lt;property id=&quot;20148&quot; value=&quot;5&quot;/&gt;&lt;property id=&quot;20300&quot; value=&quot;Slide 4 - &amp;quot;Terms of Endearment (what they are called)&amp;quot;&quot;/&gt;&lt;property id=&quot;20307&quot; value=&quot;392&quot;/&gt;&lt;/object&gt;&lt;object type=&quot;3&quot; unique_id=&quot;12891&quot;&gt;&lt;property id=&quot;20148&quot; value=&quot;5&quot;/&gt;&lt;property id=&quot;20300&quot; value=&quot;Slide 5 - &amp;quot;Probing Basics&amp;quot;&quot;/&gt;&lt;property id=&quot;20307&quot; value=&quot;393&quot;/&gt;&lt;/object&gt;&lt;object type=&quot;3&quot; unique_id=&quot;13098&quot;&gt;&lt;property id=&quot;20148&quot; value=&quot;5&quot;/&gt;&lt;property id=&quot;20300&quot; value=&quot;Slide 8 - &amp;quot;Understanding the Scope’s Display&amp;quot;&quot;/&gt;&lt;property id=&quot;20307&quot; value=&quot;395&quot;/&gt;&lt;/object&gt;&lt;object type=&quot;3&quot; unique_id=&quot;13228&quot;&gt;&lt;property id=&quot;20148&quot; value=&quot;5&quot;/&gt;&lt;property id=&quot;20300&quot; value=&quot;Slide 9 - &amp;quot;Making Measurements – by visual estimation&amp;quot;&quot;/&gt;&lt;property id=&quot;20307&quot; value=&quot;396&quot;/&gt;&lt;/object&gt;&lt;object type=&quot;3&quot; unique_id=&quot;13405&quot;&gt;&lt;property id=&quot;20148&quot; value=&quot;5&quot;/&gt;&lt;property id=&quot;20300&quot; value=&quot;Slide 10 - &amp;quot;Making Measurements – using cursors&amp;quot;&quot;/&gt;&lt;property id=&quot;20307&quot; value=&quot;397&quot;/&gt;&lt;/object&gt;&lt;object type=&quot;3&quot; unique_id=&quot;13406&quot;&gt;&lt;property id=&quot;20148&quot; value=&quot;5&quot;/&gt;&lt;property id=&quot;20300&quot; value=&quot;Slide 11 - &amp;quot;Making Measurements – using the scope’s &amp;amp;#x09;&amp;amp;#x09;&amp;amp;#x09;automatic parametric measurements&amp;quot;&quot;/&gt;&lt;property id=&quot;20307&quot; value=&quot;398&quot;/&gt;&lt;/object&gt;&lt;object type=&quot;3&quot; unique_id=&quot;13591&quot;&gt;&lt;property id=&quot;20148&quot; value=&quot;5&quot;/&gt;&lt;property id=&quot;20300&quot; value=&quot;Slide 12 - &amp;quot;Primary Oscilloscope Setup Controls&amp;quot;&quot;/&gt;&lt;property id=&quot;20307&quot; value=&quot;400&quot;/&gt;&lt;/object&gt;&lt;object type=&quot;3&quot; unique_id=&quot;13592&quot;&gt;&lt;property id=&quot;20148&quot; value=&quot;5&quot;/&gt;&lt;property id=&quot;20300&quot; value=&quot;Slide 13 - &amp;quot;Properly Scaling the Waveform&amp;quot;&quot;/&gt;&lt;property id=&quot;20307&quot; value=&quot;399&quot;/&gt;&lt;/object&gt;&lt;object type=&quot;3&quot; unique_id=&quot;13931&quot;&gt;&lt;property id=&quot;20148&quot; value=&quot;5&quot;/&gt;&lt;property id=&quot;20300&quot; value=&quot;Slide 16 - &amp;quot;Advanced Oscilloscope Triggering&amp;quot;&quot;/&gt;&lt;property id=&quot;20307&quot; value=&quot;403&quot;/&gt;&lt;/object&gt;&lt;object type=&quot;3&quot; unique_id=&quot;14336&quot;&gt;&lt;property id=&quot;20148&quot; value=&quot;5&quot;/&gt;&lt;property id=&quot;20300&quot; value=&quot;Slide 14 - &amp;quot;Understanding Oscilloscope Triggering&amp;quot;&quot;/&gt;&lt;property id=&quot;20307&quot; value=&quot;406&quot;/&gt;&lt;/object&gt;&lt;object type=&quot;3&quot; unique_id=&quot;14337&quot;&gt;&lt;property id=&quot;20148&quot; value=&quot;5&quot;/&gt;&lt;property id=&quot;20300&quot; value=&quot;Slide 17 - &amp;quot;Oscilloscope Theory of Operation&amp;quot;&quot;/&gt;&lt;property id=&quot;20307&quot; value=&quot;407&quot;/&gt;&lt;/object&gt;&lt;object type=&quot;3&quot; unique_id=&quot;14338&quot;&gt;&lt;property id=&quot;20148&quot; value=&quot;5&quot;/&gt;&lt;property id=&quot;20300&quot; value=&quot;Slide 25 - &amp;quot;Using the Oscilloscope Lab Guide and Tutorial&amp;quot;&quot;/&gt;&lt;property id=&quot;20307&quot; value=&quot;409&quot;/&gt;&lt;/object&gt;&lt;object type=&quot;3&quot; unique_id=&quot;14339&quot;&gt;&lt;property id=&quot;20148&quot; value=&quot;5&quot;/&gt;&lt;property id=&quot;20300&quot; value=&quot;Slide 26 - &amp;quot;Hints on how to follow lab guide instructions&amp;quot;&quot;/&gt;&lt;property id=&quot;20307&quot; value=&quot;408&quot;/&gt;&lt;/object&gt;&lt;object type=&quot;3&quot; unique_id=&quot;14340&quot;&gt;&lt;property id=&quot;20148&quot; value=&quot;5&quot;/&gt;&lt;property id=&quot;20300&quot; value=&quot;Slide 27 - &amp;quot;Accessing the Built-in Training Signals&amp;quot;&quot;/&gt;&lt;property id=&quot;20307&quot; value=&quot;410&quot;/&gt;&lt;/object&gt;&lt;object type=&quot;3&quot; unique_id=&quot;14625&quot;&gt;&lt;property id=&quot;20148&quot; value=&quot;5&quot;/&gt;&lt;property id=&quot;20300&quot; value=&quot;Slide 28 - &amp;quot;Additional Technical Resources Available from Agilent Technologies&amp;quot;&quot;/&gt;&lt;property id=&quot;20307&quot; value=&quot;411&quot;/&gt;&lt;/object&gt;&lt;object type=&quot;3&quot; unique_id=&quot;14746&quot;&gt;&lt;property id=&quot;20148&quot; value=&quot;5&quot;/&gt;&lt;property id=&quot;20300&quot; value=&quot;Slide 15 - &amp;quot;Triggering Examples&amp;quot;&quot;/&gt;&lt;property id=&quot;20307&quot; value=&quot;415&quot;/&gt;&lt;/object&gt;&lt;object type=&quot;3&quot; unique_id=&quot;14747&quot;&gt;&lt;property id=&quot;20148&quot; value=&quot;5&quot;/&gt;&lt;property id=&quot;20300&quot; value=&quot;Slide 18 - &amp;quot;Oscilloscope Performance Specifications&amp;quot;&quot;/&gt;&lt;property id=&quot;20307&quot; value=&quot;412&quot;/&gt;&lt;/object&gt;&lt;object type=&quot;3&quot; unique_id=&quot;14748&quot;&gt;&lt;property id=&quot;20148&quot; value=&quot;5&quot;/&gt;&lt;property id=&quot;20300&quot; value=&quot;Slide 19 - &amp;quot;Selecting the Right Bandwidth&amp;quot;&quot;/&gt;&lt;property id=&quot;20307&quot; value=&quot;413&quot;/&gt;&lt;/object&gt;&lt;object type=&quot;3&quot; unique_id=&quot;14749&quot;&gt;&lt;property id=&quot;20148&quot; value=&quot;5&quot;/&gt;&lt;property id=&quot;20300&quot; value=&quot;Slide 20 - &amp;quot;Other Important Oscilloscope Specifications&amp;quot;&quot;/&gt;&lt;property id=&quot;20307&quot; value=&quot;414&quot;/&gt;&lt;/object&gt;&lt;object type=&quot;3&quot; unique_id=&quot;14971&quot;&gt;&lt;property id=&quot;20148&quot; value=&quot;5&quot;/&gt;&lt;property id=&quot;20300&quot; value=&quot;Slide 21 - &amp;quot;Probing Revisited - Dynamic/AC Probe Model&amp;quot;&quot;/&gt;&lt;property id=&quot;20307&quot; value=&quot;416&quot;/&gt;&lt;/object&gt;&lt;object type=&quot;3&quot; unique_id=&quot;15260&quot;&gt;&lt;property id=&quot;20148&quot; value=&quot;5&quot;/&gt;&lt;property id=&quot;20300&quot; value=&quot;Slide 22 - &amp;quot;Compensating the Probes&amp;quot;&quot;/&gt;&lt;property id=&quot;20307&quot; value=&quot;417&quot;/&gt;&lt;/object&gt;&lt;object type=&quot;3&quot; unique_id=&quot;15556&quot;&gt;&lt;property id=&quot;20148&quot; value=&quot;5&quot;/&gt;&lt;property id=&quot;20300&quot; value=&quot;Slide 23 - &amp;quot;Probe Loading&amp;quot;&quot;/&gt;&lt;property id=&quot;20307&quot; value=&quot;418&quot;/&gt;&lt;/object&gt;&lt;object type=&quot;3&quot; unique_id=&quot;15656&quot;&gt;&lt;property id=&quot;20148&quot; value=&quot;5&quot;/&gt;&lt;property id=&quot;20300&quot; value=&quot;Slide 24 - &amp;quot;Assignment&amp;quot;&quot;/&gt;&lt;property id=&quot;20307&quot; value=&quot;419&quot;/&gt;&lt;/object&gt;&lt;object type=&quot;3&quot; unique_id=&quot;15941&quot;&gt;&lt;property id=&quot;20148&quot; value=&quot;5&quot;/&gt;&lt;property id=&quot;20300&quot; value=&quot;Slide 6 - &amp;quot;Passive 10:1 Voltage Divider Probe&amp;quot;&quot;/&gt;&lt;property id=&quot;20307&quot; value=&quot;421&quot;/&gt;&lt;/object&gt;&lt;object type=&quot;3&quot; unique_id=&quot;15942&quot;&gt;&lt;property id=&quot;20148&quot; value=&quot;5&quot;/&gt;&lt;property id=&quot;20300&quot; value=&quot;Slide 7 - &amp;quot;Low-frequency/DC Model&amp;quot;&quot;/&gt;&lt;property id=&quot;20307&quot; value=&quot;422&quot;/&gt;&lt;/object&gt;&lt;/object&gt;&lt;object type=&quot;10&quot; unique_id=&quot;11555&quot;&gt;&lt;object type=&quot;11&quot; unique_id=&quot;11556&quot;&gt;&lt;property id=&quot;20180&quot; value=&quot;0&quot;/&gt;&lt;property id=&quot;20181&quot; value=&quot;1&quot;/&gt;&lt;property id=&quot;20182&quot; value=&quot;0&quot;/&gt;&lt;property id=&quot;20183&quot; value=&quot;1&quot;/&gt;&lt;/object&gt;&lt;object type=&quot;12&quot; unique_id=&quot;11746&quot;&gt;&lt;/object&gt;&lt;/object&gt;&lt;object type=&quot;4&quot; unique_id=&quot;11586&quot;&gt;&lt;/object&gt;&lt;/object&gt;&lt;/database&gt;"/>
  <p:tag name="SECTOMILLISECCONVERTED" val="1"/>
</p:tagLst>
</file>

<file path=ppt/theme/theme1.xml><?xml version="1.0" encoding="utf-8"?>
<a:theme xmlns:a="http://schemas.openxmlformats.org/drawingml/2006/main" name="Agilent_template">
  <a:themeElements>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fontScheme name="Agilent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1"/>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Agilent_template 1">
        <a:dk1>
          <a:srgbClr val="000000"/>
        </a:dk1>
        <a:lt1>
          <a:srgbClr val="FFFFFF"/>
        </a:lt1>
        <a:dk2>
          <a:srgbClr val="0099CC"/>
        </a:dk2>
        <a:lt2>
          <a:srgbClr val="999999"/>
        </a:lt2>
        <a:accent1>
          <a:srgbClr val="0099CC"/>
        </a:accent1>
        <a:accent2>
          <a:srgbClr val="FF9900"/>
        </a:accent2>
        <a:accent3>
          <a:srgbClr val="FFFF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2">
        <a:dk1>
          <a:srgbClr val="999999"/>
        </a:dk1>
        <a:lt1>
          <a:srgbClr val="FFFFFF"/>
        </a:lt1>
        <a:dk2>
          <a:srgbClr val="000000"/>
        </a:dk2>
        <a:lt2>
          <a:srgbClr val="0099CC"/>
        </a:lt2>
        <a:accent1>
          <a:srgbClr val="0099CC"/>
        </a:accent1>
        <a:accent2>
          <a:srgbClr val="FF9900"/>
        </a:accent2>
        <a:accent3>
          <a:srgbClr val="A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3">
        <a:dk1>
          <a:srgbClr val="999999"/>
        </a:dk1>
        <a:lt1>
          <a:srgbClr val="FFFFFF"/>
        </a:lt1>
        <a:dk2>
          <a:srgbClr val="003366"/>
        </a:dk2>
        <a:lt2>
          <a:srgbClr val="FFFFFF"/>
        </a:lt2>
        <a:accent1>
          <a:srgbClr val="0099CC"/>
        </a:accent1>
        <a:accent2>
          <a:srgbClr val="FF9900"/>
        </a:accent2>
        <a:accent3>
          <a:srgbClr val="AA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4">
        <a:dk1>
          <a:srgbClr val="999999"/>
        </a:dk1>
        <a:lt1>
          <a:srgbClr val="FFFFFF"/>
        </a:lt1>
        <a:dk2>
          <a:srgbClr val="FF9900"/>
        </a:dk2>
        <a:lt2>
          <a:srgbClr val="FFFFFF"/>
        </a:lt2>
        <a:accent1>
          <a:srgbClr val="0099CC"/>
        </a:accent1>
        <a:accent2>
          <a:srgbClr val="FF9900"/>
        </a:accent2>
        <a:accent3>
          <a:srgbClr val="FF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5">
        <a:dk1>
          <a:srgbClr val="999999"/>
        </a:dk1>
        <a:lt1>
          <a:srgbClr val="FFFFFF"/>
        </a:lt1>
        <a:dk2>
          <a:srgbClr val="669933"/>
        </a:dk2>
        <a:lt2>
          <a:srgbClr val="FFFFFF"/>
        </a:lt2>
        <a:accent1>
          <a:srgbClr val="0099CC"/>
        </a:accent1>
        <a:accent2>
          <a:srgbClr val="FF9900"/>
        </a:accent2>
        <a:accent3>
          <a:srgbClr val="B8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6">
        <a:dk1>
          <a:srgbClr val="999999"/>
        </a:dk1>
        <a:lt1>
          <a:srgbClr val="FFFFFF"/>
        </a:lt1>
        <a:dk2>
          <a:srgbClr val="663366"/>
        </a:dk2>
        <a:lt2>
          <a:srgbClr val="FFFFFF"/>
        </a:lt2>
        <a:accent1>
          <a:srgbClr val="0099CC"/>
        </a:accent1>
        <a:accent2>
          <a:srgbClr val="FF9900"/>
        </a:accent2>
        <a:accent3>
          <a:srgbClr val="B8AD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7">
        <a:dk1>
          <a:srgbClr val="000000"/>
        </a:dk1>
        <a:lt1>
          <a:srgbClr val="FFCC00"/>
        </a:lt1>
        <a:dk2>
          <a:srgbClr val="000000"/>
        </a:dk2>
        <a:lt2>
          <a:srgbClr val="999999"/>
        </a:lt2>
        <a:accent1>
          <a:srgbClr val="0099CC"/>
        </a:accent1>
        <a:accent2>
          <a:srgbClr val="FF9900"/>
        </a:accent2>
        <a:accent3>
          <a:srgbClr val="FFE2AA"/>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8">
        <a:dk1>
          <a:srgbClr val="999999"/>
        </a:dk1>
        <a:lt1>
          <a:srgbClr val="FFFFFF"/>
        </a:lt1>
        <a:dk2>
          <a:srgbClr val="99CC33"/>
        </a:dk2>
        <a:lt2>
          <a:srgbClr val="FFFFFF"/>
        </a:lt2>
        <a:accent1>
          <a:srgbClr val="0099CC"/>
        </a:accent1>
        <a:accent2>
          <a:srgbClr val="FF9900"/>
        </a:accent2>
        <a:accent3>
          <a:srgbClr val="CAE2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9">
        <a:dk1>
          <a:srgbClr val="999999"/>
        </a:dk1>
        <a:lt1>
          <a:srgbClr val="FFFFFF"/>
        </a:lt1>
        <a:dk2>
          <a:srgbClr val="990066"/>
        </a:dk2>
        <a:lt2>
          <a:srgbClr val="FFFFFF"/>
        </a:lt2>
        <a:accent1>
          <a:srgbClr val="0099CC"/>
        </a:accent1>
        <a:accent2>
          <a:srgbClr val="FF9900"/>
        </a:accent2>
        <a:accent3>
          <a:srgbClr val="CAAAB8"/>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0">
        <a:dk1>
          <a:srgbClr val="999999"/>
        </a:dk1>
        <a:lt1>
          <a:srgbClr val="FFFFFF"/>
        </a:lt1>
        <a:dk2>
          <a:srgbClr val="996600"/>
        </a:dk2>
        <a:lt2>
          <a:srgbClr val="FFFFFF"/>
        </a:lt2>
        <a:accent1>
          <a:srgbClr val="0099CC"/>
        </a:accent1>
        <a:accent2>
          <a:srgbClr val="FF9900"/>
        </a:accent2>
        <a:accent3>
          <a:srgbClr val="CAB8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1">
        <a:dk1>
          <a:srgbClr val="999999"/>
        </a:dk1>
        <a:lt1>
          <a:srgbClr val="FFFFFF"/>
        </a:lt1>
        <a:dk2>
          <a:srgbClr val="999900"/>
        </a:dk2>
        <a:lt2>
          <a:srgbClr val="FFFFFF"/>
        </a:lt2>
        <a:accent1>
          <a:srgbClr val="0099CC"/>
        </a:accent1>
        <a:accent2>
          <a:srgbClr val="FF9900"/>
        </a:accent2>
        <a:accent3>
          <a:srgbClr val="CAC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2">
        <a:dk1>
          <a:srgbClr val="999999"/>
        </a:dk1>
        <a:lt1>
          <a:srgbClr val="FFFFFF"/>
        </a:lt1>
        <a:dk2>
          <a:srgbClr val="663333"/>
        </a:dk2>
        <a:lt2>
          <a:srgbClr val="FFFFFF"/>
        </a:lt2>
        <a:accent1>
          <a:srgbClr val="0099CC"/>
        </a:accent1>
        <a:accent2>
          <a:srgbClr val="FF9900"/>
        </a:accent2>
        <a:accent3>
          <a:srgbClr val="B8AD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3">
        <a:dk1>
          <a:srgbClr val="000000"/>
        </a:dk1>
        <a:lt1>
          <a:srgbClr val="66CCFF"/>
        </a:lt1>
        <a:dk2>
          <a:srgbClr val="000000"/>
        </a:dk2>
        <a:lt2>
          <a:srgbClr val="999999"/>
        </a:lt2>
        <a:accent1>
          <a:srgbClr val="0099CC"/>
        </a:accent1>
        <a:accent2>
          <a:srgbClr val="FF9900"/>
        </a:accent2>
        <a:accent3>
          <a:srgbClr val="B8E2FF"/>
        </a:accent3>
        <a:accent4>
          <a:srgbClr val="000000"/>
        </a:accent4>
        <a:accent5>
          <a:srgbClr val="AACAE2"/>
        </a:accent5>
        <a:accent6>
          <a:srgbClr val="E78A00"/>
        </a:accent6>
        <a:hlink>
          <a:srgbClr val="99CC33"/>
        </a:hlink>
        <a:folHlink>
          <a:srgbClr val="990066"/>
        </a:folHlink>
      </a:clrScheme>
      <a:clrMap bg1="lt1" tx1="dk1" bg2="lt2" tx2="dk2" accent1="accent1" accent2="accent2" accent3="accent3" accent4="accent4" accent5="accent5" accent6="accent6" hlink="hlink" folHlink="folHlink"/>
    </a:extraClrScheme>
    <a:extraClrScheme>
      <a:clrScheme name="Agilent_template 14">
        <a:dk1>
          <a:srgbClr val="999999"/>
        </a:dk1>
        <a:lt1>
          <a:srgbClr val="FFFFFF"/>
        </a:lt1>
        <a:dk2>
          <a:srgbClr val="CC9933"/>
        </a:dk2>
        <a:lt2>
          <a:srgbClr val="FFFFFF"/>
        </a:lt2>
        <a:accent1>
          <a:srgbClr val="0099CC"/>
        </a:accent1>
        <a:accent2>
          <a:srgbClr val="FF9900"/>
        </a:accent2>
        <a:accent3>
          <a:srgbClr val="E2CAAD"/>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5">
        <a:dk1>
          <a:srgbClr val="999999"/>
        </a:dk1>
        <a:lt1>
          <a:srgbClr val="FFFFFF"/>
        </a:lt1>
        <a:dk2>
          <a:srgbClr val="990000"/>
        </a:dk2>
        <a:lt2>
          <a:srgbClr val="FFFFFF"/>
        </a:lt2>
        <a:accent1>
          <a:srgbClr val="0099CC"/>
        </a:accent1>
        <a:accent2>
          <a:srgbClr val="FF9900"/>
        </a:accent2>
        <a:accent3>
          <a:srgbClr val="CAAAA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
      <a:clrScheme name="Agilent_template 16">
        <a:dk1>
          <a:srgbClr val="999999"/>
        </a:dk1>
        <a:lt1>
          <a:srgbClr val="FFFFFF"/>
        </a:lt1>
        <a:dk2>
          <a:srgbClr val="999999"/>
        </a:dk2>
        <a:lt2>
          <a:srgbClr val="FFFFFF"/>
        </a:lt2>
        <a:accent1>
          <a:srgbClr val="0099CC"/>
        </a:accent1>
        <a:accent2>
          <a:srgbClr val="FF9900"/>
        </a:accent2>
        <a:accent3>
          <a:srgbClr val="CACACA"/>
        </a:accent3>
        <a:accent4>
          <a:srgbClr val="DADADA"/>
        </a:accent4>
        <a:accent5>
          <a:srgbClr val="AACAE2"/>
        </a:accent5>
        <a:accent6>
          <a:srgbClr val="E78A00"/>
        </a:accent6>
        <a:hlink>
          <a:srgbClr val="99CC33"/>
        </a:hlink>
        <a:folHlink>
          <a:srgbClr val="99006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Agilent_template</Template>
  <TotalTime>17840</TotalTime>
  <Words>6775</Words>
  <Application>Microsoft Office PowerPoint</Application>
  <PresentationFormat>Экран (4:3)</PresentationFormat>
  <Paragraphs>411</Paragraphs>
  <Slides>29</Slides>
  <Notes>29</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Agilent_template</vt:lpstr>
      <vt:lpstr>Основные принципы работы осциллографа </vt:lpstr>
      <vt:lpstr>Программа</vt:lpstr>
      <vt:lpstr>Что такое осциллограф?</vt:lpstr>
      <vt:lpstr>Другие варианты названия</vt:lpstr>
      <vt:lpstr>Основы проведения  измерений</vt:lpstr>
      <vt:lpstr>Пассивный пробник 10:1 делителя напряжения</vt:lpstr>
      <vt:lpstr>Низкочастотная модель/модель для постоянного тока</vt:lpstr>
      <vt:lpstr>Описание дисплея осциллографа</vt:lpstr>
      <vt:lpstr>Выполнение измерений методом визуальной оценки</vt:lpstr>
      <vt:lpstr>Выполнение измерений с помощью курсоров</vt:lpstr>
      <vt:lpstr>Выполнение измерений с помощью автоматических     параметрических измерений осциллографа</vt:lpstr>
      <vt:lpstr>Основные элементы управления настройкой осциллографа</vt:lpstr>
      <vt:lpstr>Надлежащее масштабирование сигнала</vt:lpstr>
      <vt:lpstr>Описание запуска осциллографа</vt:lpstr>
      <vt:lpstr>Примеры запуска</vt:lpstr>
      <vt:lpstr>Расширенный запуск осциллографа</vt:lpstr>
      <vt:lpstr>Принцип работы осциллографа</vt:lpstr>
      <vt:lpstr>Характеристики работы осциллографа</vt:lpstr>
      <vt:lpstr>Выбор нужной полосы пропускания</vt:lpstr>
      <vt:lpstr>Другие важные характеристики осциллографа</vt:lpstr>
      <vt:lpstr>Повторение измерения — модель пробника для динамического диапазона/переменного тока</vt:lpstr>
      <vt:lpstr>Компенсация пробников</vt:lpstr>
      <vt:lpstr>Нагрузка пробника</vt:lpstr>
      <vt:lpstr>Задание</vt:lpstr>
      <vt:lpstr>Использование лабораторного руководства по осциллографам и учебного пособия</vt:lpstr>
      <vt:lpstr>Рекомендации по работе с лабораторным руководством</vt:lpstr>
      <vt:lpstr>Доступ ко встроенным обучающим сигналам</vt:lpstr>
      <vt:lpstr>Дополнительные технические ресурсы, поставляемые Agilent Technologies</vt:lpstr>
      <vt:lpstr>Вопросы и ответы</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Dmitry Kudryashov</cp:lastModifiedBy>
  <cp:revision>281</cp:revision>
  <cp:lastPrinted>1601-01-01T00:00:00Z</cp:lastPrinted>
  <dcterms:created xsi:type="dcterms:W3CDTF">1601-01-01T00:00:00Z</dcterms:created>
  <dcterms:modified xsi:type="dcterms:W3CDTF">2011-02-03T10:45:53Z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